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CD1-ADBD-4ADF-B2C8-101083093E02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03FF7-C619-46DD-BEDF-622F84B02A9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03FF7-C619-46DD-BEDF-622F84B02A93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03FF7-C619-46DD-BEDF-622F84B02A93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03FF7-C619-46DD-BEDF-622F84B02A93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03FF7-C619-46DD-BEDF-622F84B02A93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03FF7-C619-46DD-BEDF-622F84B02A93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  </a:t>
            </a:r>
            <a:r>
              <a:rPr lang="en-IE" sz="1800" b="1" dirty="0" smtClean="0"/>
              <a:t>firinscneach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6019800" cy="7467600"/>
          </a:xfrm>
        </p:spPr>
        <p:txBody>
          <a:bodyPr>
            <a:noAutofit/>
          </a:bodyPr>
          <a:lstStyle/>
          <a:p>
            <a:pPr lvl="0" algn="l"/>
            <a:r>
              <a:rPr lang="en-IE" sz="2000" dirty="0" smtClean="0">
                <a:solidFill>
                  <a:schemeClr val="tx1"/>
                </a:solidFill>
              </a:rPr>
              <a:t>Sula bpléifear tuiseal ginideach uatha an ainmfhocail fhirinscnigh, téigh siar ar a bhfuil ar eolas agat:</a:t>
            </a:r>
          </a:p>
          <a:p>
            <a:pPr lvl="0" algn="l"/>
            <a:endParaRPr lang="en-IE" sz="20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firinscneach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pobal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pobal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algn="l"/>
            <a:r>
              <a:rPr lang="en-IE" sz="1800" dirty="0" smtClean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firinscneach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amhrán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t-amhrán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firinscneach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siúinéir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siúinéir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algn="l"/>
            <a:endParaRPr lang="en-IE" sz="1600" dirty="0" smtClean="0">
              <a:solidFill>
                <a:schemeClr val="tx1"/>
              </a:solidFill>
            </a:endParaRPr>
          </a:p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An bhfuil inscne an fhocail tábhachtach? Cén fáth?</a:t>
            </a: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r>
              <a:rPr lang="en-IE" sz="2000" b="1" dirty="0" smtClean="0">
                <a:solidFill>
                  <a:schemeClr val="tx1"/>
                </a:solidFill>
              </a:rPr>
              <a:t>Féach an chéad sleamhnán eile. . . </a:t>
            </a:r>
            <a:endParaRPr lang="en-IE" sz="2000" b="1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533400" y="9906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Picture 2" descr="Kumar Male Symbol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447800"/>
            <a:ext cx="684000" cy="68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  </a:t>
            </a:r>
            <a:r>
              <a:rPr lang="en-IE" sz="1800" b="1" dirty="0" smtClean="0"/>
              <a:t>firinscneach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>
              <a:buAutoNum type="arabicPeriod"/>
            </a:pPr>
            <a:endParaRPr lang="en-IE" sz="20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Bí féin agus an duine in aice leat ag obair le chéile anois agus déanaigí liosta de na hamanna a úsáidtear an tuiseal ginideach. </a:t>
            </a:r>
          </a:p>
          <a:p>
            <a:pPr marL="457200" lvl="0" indent="-457200" algn="l">
              <a:buAutoNum type="arabicPeriod"/>
            </a:pPr>
            <a:endParaRPr lang="en-IE" sz="2200" b="1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Tagann  3 athrú ar an </a:t>
            </a:r>
            <a:r>
              <a:rPr lang="en-IE" sz="2200" smtClean="0">
                <a:solidFill>
                  <a:schemeClr val="tx1"/>
                </a:solidFill>
              </a:rPr>
              <a:t>ainmfhocal firinscneach agus </a:t>
            </a:r>
            <a:r>
              <a:rPr lang="en-IE" sz="2200" dirty="0" smtClean="0">
                <a:solidFill>
                  <a:schemeClr val="tx1"/>
                </a:solidFill>
              </a:rPr>
              <a:t>ar an alt nuair a bhíonn siad sa tuiseal ginideach – cad iad?</a:t>
            </a: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Cuir an 3 athrú thuas i bhfeidhm sna hainmfhocail:</a:t>
            </a: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pobal (teach):		_______________</a:t>
            </a: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t-amhrán (binneas):	_______________</a:t>
            </a: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samhradh (obair):	_______________</a:t>
            </a:r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  </a:t>
            </a:r>
            <a:r>
              <a:rPr lang="en-IE" sz="1800" b="1" dirty="0" smtClean="0"/>
              <a:t>firinscneach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Féach ar na freagraí, an raibh an ceart agat?</a:t>
            </a:r>
          </a:p>
          <a:p>
            <a:pPr marL="457200" lvl="0" indent="-457200" algn="l"/>
            <a:r>
              <a:rPr lang="en-IE" sz="2000" b="1" dirty="0" smtClean="0">
                <a:solidFill>
                  <a:schemeClr val="tx1"/>
                </a:solidFill>
              </a:rPr>
              <a:t>1)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Dhá ainmfhocal i ndiaidh a chéile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fear:	hata </a:t>
            </a:r>
            <a:r>
              <a:rPr lang="en-IE" sz="1600" b="1" dirty="0" smtClean="0">
                <a:solidFill>
                  <a:schemeClr val="tx1"/>
                </a:solidFill>
              </a:rPr>
              <a:t>an fhir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réamhfhocal comhshuite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lá:	i rith </a:t>
            </a:r>
            <a:r>
              <a:rPr lang="en-IE" sz="1600" b="1" dirty="0" smtClean="0">
                <a:solidFill>
                  <a:schemeClr val="tx1"/>
                </a:solidFill>
              </a:rPr>
              <a:t>an lae</a:t>
            </a: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ainm briathartha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sailéad:	ag ithe an tsailéid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na focail ‘timpeall’ agus ‘trasna’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rang:	timpeall </a:t>
            </a:r>
            <a:r>
              <a:rPr lang="en-IE" sz="1600" b="1" dirty="0" smtClean="0">
                <a:solidFill>
                  <a:schemeClr val="tx1"/>
                </a:solidFill>
              </a:rPr>
              <a:t>an ranga</a:t>
            </a: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focail a chuireann méid in iúl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t-airgead:	a lán </a:t>
            </a:r>
            <a:r>
              <a:rPr lang="en-IE" sz="1600" b="1" dirty="0" smtClean="0">
                <a:solidFill>
                  <a:schemeClr val="tx1"/>
                </a:solidFill>
              </a:rPr>
              <a:t>airgid</a:t>
            </a:r>
          </a:p>
          <a:p>
            <a:pPr marL="514350" lvl="0" indent="-514350" algn="l"/>
            <a:endParaRPr lang="en-IE" sz="1600" b="1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b="1" dirty="0" smtClean="0">
                <a:solidFill>
                  <a:schemeClr val="tx1"/>
                </a:solidFill>
              </a:rPr>
              <a:t>2)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Fanann </a:t>
            </a:r>
            <a:r>
              <a:rPr lang="en-IE" sz="1600" i="1" dirty="0" smtClean="0">
                <a:solidFill>
                  <a:schemeClr val="tx1"/>
                </a:solidFill>
              </a:rPr>
              <a:t>an</a:t>
            </a:r>
            <a:r>
              <a:rPr lang="en-IE" sz="1600" dirty="0" smtClean="0">
                <a:solidFill>
                  <a:schemeClr val="tx1"/>
                </a:solidFill>
              </a:rPr>
              <a:t> mar atá.</a:t>
            </a:r>
            <a:endParaRPr lang="en-IE" sz="1600" i="1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Tús an fhocail: Cuirtear séimhiú ar an gcéad chonsan, nó </a:t>
            </a:r>
            <a:r>
              <a:rPr lang="en-IE" sz="1600" b="1" i="1" dirty="0" smtClean="0">
                <a:solidFill>
                  <a:schemeClr val="tx1"/>
                </a:solidFill>
              </a:rPr>
              <a:t>t</a:t>
            </a:r>
            <a:r>
              <a:rPr lang="en-IE" sz="1600" dirty="0" smtClean="0">
                <a:solidFill>
                  <a:schemeClr val="tx1"/>
                </a:solidFill>
              </a:rPr>
              <a:t> le focal a thosaíonn le </a:t>
            </a:r>
            <a:r>
              <a:rPr lang="en-IE" sz="1600" b="1" i="1" dirty="0" smtClean="0">
                <a:solidFill>
                  <a:schemeClr val="tx1"/>
                </a:solidFill>
              </a:rPr>
              <a:t>s</a:t>
            </a:r>
            <a:r>
              <a:rPr lang="en-IE" sz="1600" dirty="0" smtClean="0">
                <a:solidFill>
                  <a:schemeClr val="tx1"/>
                </a:solidFill>
              </a:rPr>
              <a:t>. Baintear amach an </a:t>
            </a:r>
            <a:r>
              <a:rPr lang="en-IE" sz="1600" b="1" i="1" dirty="0" smtClean="0">
                <a:solidFill>
                  <a:schemeClr val="tx1"/>
                </a:solidFill>
              </a:rPr>
              <a:t>t</a:t>
            </a:r>
            <a:r>
              <a:rPr lang="en-IE" sz="1600" dirty="0" smtClean="0">
                <a:solidFill>
                  <a:schemeClr val="tx1"/>
                </a:solidFill>
              </a:rPr>
              <a:t> i bhfocal a thosaíonn le guta.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Deireadh an fhocail: Caolaítear an focal.</a:t>
            </a:r>
          </a:p>
          <a:p>
            <a:pPr marL="514350" lvl="0" indent="-514350" algn="l">
              <a:buFont typeface="Arial" pitchFamily="34" charset="0"/>
              <a:buChar char="•"/>
            </a:pP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3)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pobal (teach):		</a:t>
            </a:r>
            <a:r>
              <a:rPr lang="en-IE" sz="1600" b="1" dirty="0" smtClean="0">
                <a:solidFill>
                  <a:schemeClr val="tx1"/>
                </a:solidFill>
              </a:rPr>
              <a:t>teach an phobail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t-amhrán (binneas):		</a:t>
            </a:r>
            <a:r>
              <a:rPr lang="en-IE" sz="1600" b="1" dirty="0" smtClean="0">
                <a:solidFill>
                  <a:schemeClr val="tx1"/>
                </a:solidFill>
              </a:rPr>
              <a:t>binneas an amhráin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samhradh (obair):		</a:t>
            </a:r>
            <a:r>
              <a:rPr lang="en-IE" sz="1600" b="1" dirty="0" smtClean="0">
                <a:solidFill>
                  <a:schemeClr val="tx1"/>
                </a:solidFill>
              </a:rPr>
              <a:t>obair an tsamhraidh</a:t>
            </a:r>
          </a:p>
          <a:p>
            <a:pPr marL="514350" lvl="0" indent="-514350" algn="l"/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</a:t>
            </a: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  </a:t>
            </a:r>
            <a:r>
              <a:rPr lang="en-IE" sz="1800" b="1" dirty="0" smtClean="0"/>
              <a:t>firinscneach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ga-IE" sz="2200" dirty="0" smtClean="0">
                <a:solidFill>
                  <a:schemeClr val="tx1"/>
                </a:solidFill>
              </a:rPr>
              <a:t>Seo cuid de na hathruithe a chuirtear i bhfeidhm</a:t>
            </a:r>
          </a:p>
          <a:p>
            <a:pPr marL="457200" lvl="0" indent="-457200" algn="l"/>
            <a:r>
              <a:rPr lang="ga-IE" sz="2200" dirty="0" smtClean="0">
                <a:solidFill>
                  <a:schemeClr val="tx1"/>
                </a:solidFill>
              </a:rPr>
              <a:t>ar fhocail eile:</a:t>
            </a:r>
          </a:p>
          <a:p>
            <a:pPr marL="457200" lvl="0" indent="-457200" algn="l"/>
            <a:endParaRPr lang="ga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ga-IE" sz="2200" dirty="0" smtClean="0">
                <a:solidFill>
                  <a:schemeClr val="tx1"/>
                </a:solidFill>
              </a:rPr>
              <a:t>Ní bhíonn aon athrú ar fhocail a chríochnaíonn le guta de ghnáth: an t-uisce, ag ól an uisce.</a:t>
            </a:r>
          </a:p>
          <a:p>
            <a:pPr marL="457200" lvl="0" indent="-457200" algn="l">
              <a:buFont typeface="Wingdings" pitchFamily="2" charset="2"/>
              <a:buChar char="ü"/>
            </a:pPr>
            <a:endParaRPr lang="ga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ga-IE" sz="2200" dirty="0" smtClean="0">
                <a:solidFill>
                  <a:schemeClr val="tx1"/>
                </a:solidFill>
              </a:rPr>
              <a:t>Cuirtear </a:t>
            </a:r>
            <a:r>
              <a:rPr lang="ga-IE" sz="2200" b="1" i="1" dirty="0" smtClean="0">
                <a:solidFill>
                  <a:schemeClr val="tx1"/>
                </a:solidFill>
              </a:rPr>
              <a:t>a</a:t>
            </a:r>
            <a:r>
              <a:rPr lang="ga-IE" sz="2200" dirty="0" smtClean="0">
                <a:solidFill>
                  <a:schemeClr val="tx1"/>
                </a:solidFill>
              </a:rPr>
              <a:t> leis na focail go minic: an ceacht, deacracht an cheachta.</a:t>
            </a:r>
          </a:p>
          <a:p>
            <a:pPr marL="457200" lvl="0" indent="-457200" algn="l">
              <a:buFont typeface="Wingdings" pitchFamily="2" charset="2"/>
              <a:buChar char="ü"/>
            </a:pPr>
            <a:endParaRPr lang="ga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ga-IE" sz="2200" dirty="0" smtClean="0">
                <a:solidFill>
                  <a:schemeClr val="tx1"/>
                </a:solidFill>
              </a:rPr>
              <a:t>Cuirtear </a:t>
            </a:r>
            <a:r>
              <a:rPr lang="ga-IE" sz="2200" b="1" i="1" dirty="0" smtClean="0">
                <a:solidFill>
                  <a:schemeClr val="tx1"/>
                </a:solidFill>
              </a:rPr>
              <a:t>a</a:t>
            </a:r>
            <a:r>
              <a:rPr lang="ga-IE" sz="2200" dirty="0" smtClean="0">
                <a:solidFill>
                  <a:schemeClr val="tx1"/>
                </a:solidFill>
              </a:rPr>
              <a:t> leis na focail agus leathnaítear iad, go háirithe na focail a bhaineann le gairmeacha: an dochtúir, mála an dochtúra; an búistéir, naprún an bhúistéara; an seoltóir, bád an tseoltóra.</a:t>
            </a:r>
          </a:p>
          <a:p>
            <a:pPr marL="457200" lvl="0" indent="-457200" algn="l">
              <a:buFont typeface="Wingdings" pitchFamily="2" charset="2"/>
              <a:buChar char="ü"/>
            </a:pPr>
            <a:endParaRPr lang="ga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ga-IE" sz="2200" dirty="0" smtClean="0">
                <a:solidFill>
                  <a:schemeClr val="tx1"/>
                </a:solidFill>
              </a:rPr>
              <a:t>Cuirtear –(a)ithe le focail a chríochnaíonn le -(i)ú nó -aí: an scrúdú, deacracht an scrúdaithe; an freastalaí, obair an fhreastalaithe.</a:t>
            </a:r>
          </a:p>
          <a:p>
            <a:pPr marL="457200" lvl="0" indent="-457200" algn="l">
              <a:buFont typeface="Wingdings" pitchFamily="2" charset="2"/>
              <a:buChar char="ü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Wingdings" pitchFamily="2" charset="2"/>
              <a:buChar char="ü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514350" lvl="0" indent="-514350" algn="l"/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</a:t>
            </a: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  </a:t>
            </a:r>
            <a:r>
              <a:rPr lang="en-IE" sz="1800" b="1" dirty="0" smtClean="0"/>
              <a:t>firinscneach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Féach féin agus an duine in aice leat ar an dán a bhíodh ar an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siollabas don Ardteistiméireacht. Cuirigí líne faoi gach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ainmfhocal firinscneach agus bígí in ann a rá cén fáth a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raibh a fhios agaibh.</a:t>
            </a:r>
          </a:p>
          <a:p>
            <a:pPr marL="514350" lvl="0" indent="-514350" algn="l"/>
            <a:endParaRPr lang="ga-IE" sz="1600" dirty="0" smtClean="0">
              <a:solidFill>
                <a:schemeClr val="tx1"/>
              </a:solidFill>
            </a:endParaRPr>
          </a:p>
          <a:p>
            <a:r>
              <a:rPr lang="ga-IE" sz="1600" dirty="0" smtClean="0">
                <a:solidFill>
                  <a:schemeClr val="tx1"/>
                </a:solidFill>
              </a:rPr>
              <a:t>Ní tusa domsa mí an tséin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Ach mí an léin is an duifin, </a:t>
            </a:r>
          </a:p>
          <a:p>
            <a:r>
              <a:rPr lang="ga-IE" sz="1600" smtClean="0">
                <a:solidFill>
                  <a:schemeClr val="tx1"/>
                </a:solidFill>
              </a:rPr>
              <a:t>Ní súilíní gréine a thugair </a:t>
            </a:r>
            <a:endParaRPr lang="ga-IE" sz="1600" smtClean="0">
              <a:solidFill>
                <a:schemeClr val="tx1"/>
              </a:solidFill>
            </a:endParaRPr>
          </a:p>
          <a:p>
            <a:r>
              <a:rPr lang="ga-IE" sz="1600" dirty="0" smtClean="0">
                <a:solidFill>
                  <a:schemeClr val="tx1"/>
                </a:solidFill>
              </a:rPr>
              <a:t>Ach súilíní cuimhne a fhilleann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Amhail bhainfeá an glas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De chomhad an chroí,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Nó an leac de nead na gcuimhní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Ar thréimhse úd an aoibhnis,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Nuair ba tú im’ mheabhairse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Tinte chnámh is laethe meala,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Mí fhéile Choilm is mí Eoin,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Mí fhéile Pheadair is mí Phóil,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Mí an Phátrúin is an rince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Nuair a bhí mo dhaoine sona,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Nuair nach mbíodh ag curach uain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Lobhadh ar dhúirling d’easpa cuain,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Nuair nach mbíodh an leic mhór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Aon Domhnach gan a tionól,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Cuir ar ais, a mhí, an leac, 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Is cuir ar an gcomhad an glas.</a:t>
            </a:r>
          </a:p>
          <a:p>
            <a:pPr marL="457200" lvl="0" indent="-457200" algn="l"/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403</Words>
  <Application>Microsoft Office PowerPoint</Application>
  <PresentationFormat>On-screen Show (4:3)</PresentationFormat>
  <Paragraphs>104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An tuiseal ginideach (uatha)     firinscneach</vt:lpstr>
      <vt:lpstr>An tuiseal ginideach (uatha)     firinscneach</vt:lpstr>
      <vt:lpstr>An tuiseal ginideach (uatha)     firinscneach</vt:lpstr>
      <vt:lpstr>An tuiseal ginideach (uatha)     firinscneach</vt:lpstr>
      <vt:lpstr>An tuiseal ginideach (uatha)     firinscneach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35</cp:revision>
  <dcterms:created xsi:type="dcterms:W3CDTF">2006-08-16T00:00:00Z</dcterms:created>
  <dcterms:modified xsi:type="dcterms:W3CDTF">2012-09-27T10:48:46Z</dcterms:modified>
</cp:coreProperties>
</file>