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5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DDD56-BC4F-468C-8444-9F92F129938C}" type="datetimeFigureOut">
              <a:rPr lang="en-IE" smtClean="0"/>
              <a:pPr/>
              <a:t>27/09/2012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E94E3-45F8-411E-AD3D-B8EE713AE7F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E94E3-45F8-411E-AD3D-B8EE713AE7FC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E94E3-45F8-411E-AD3D-B8EE713AE7FC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E94E3-45F8-411E-AD3D-B8EE713AE7FC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E94E3-45F8-411E-AD3D-B8EE713AE7FC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E94E3-45F8-411E-AD3D-B8EE713AE7FC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6096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IE" sz="3300" b="1" dirty="0" smtClean="0"/>
              <a:t>An tuiseal ginideach (uatha)   </a:t>
            </a:r>
            <a:r>
              <a:rPr lang="en-IE" sz="1800" b="1" dirty="0" smtClean="0"/>
              <a:t>baininscneach</a:t>
            </a:r>
            <a:endParaRPr lang="ga-IE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5943600" cy="7467600"/>
          </a:xfrm>
        </p:spPr>
        <p:txBody>
          <a:bodyPr>
            <a:noAutofit/>
          </a:bodyPr>
          <a:lstStyle/>
          <a:p>
            <a:pPr lvl="0" algn="l"/>
            <a:r>
              <a:rPr lang="en-IE" sz="2000" dirty="0" smtClean="0">
                <a:solidFill>
                  <a:schemeClr val="tx1"/>
                </a:solidFill>
              </a:rPr>
              <a:t>Sula bpléifear tuiseal ginideach uatha an ainmfhocail bhaininscnigh, téigh siar ar a bhfuil ar eolas agat:</a:t>
            </a:r>
          </a:p>
          <a:p>
            <a:pPr lvl="0" algn="l"/>
            <a:endParaRPr lang="en-IE" sz="2000" dirty="0" smtClean="0">
              <a:solidFill>
                <a:schemeClr val="tx1"/>
              </a:solidFill>
            </a:endParaRP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An bhfuil an focal seo baininscneach – </a:t>
            </a:r>
            <a:r>
              <a:rPr lang="en-IE" sz="1800" b="1" i="1" dirty="0" smtClean="0">
                <a:solidFill>
                  <a:schemeClr val="tx1"/>
                </a:solidFill>
              </a:rPr>
              <a:t>céim</a:t>
            </a:r>
            <a:r>
              <a:rPr lang="en-IE" sz="1800" dirty="0" smtClean="0">
                <a:solidFill>
                  <a:schemeClr val="tx1"/>
                </a:solidFill>
              </a:rPr>
              <a:t>?</a:t>
            </a: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Conas atá a fhios agat?</a:t>
            </a: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Anois, agus an t-alt leis an bhfocal céanna – </a:t>
            </a:r>
            <a:r>
              <a:rPr lang="en-IE" sz="1800" b="1" i="1" dirty="0" smtClean="0">
                <a:solidFill>
                  <a:schemeClr val="tx1"/>
                </a:solidFill>
              </a:rPr>
              <a:t>an chéim</a:t>
            </a:r>
            <a:r>
              <a:rPr lang="en-IE" sz="1800" dirty="0" smtClean="0">
                <a:solidFill>
                  <a:schemeClr val="tx1"/>
                </a:solidFill>
              </a:rPr>
              <a:t>, cad is féidir leat a rá faoi na hathruithe a cuireadh i bhfeidhm?</a:t>
            </a:r>
          </a:p>
          <a:p>
            <a:pPr algn="l"/>
            <a:r>
              <a:rPr lang="en-IE" sz="1800" dirty="0" smtClean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An bhfuil an focal seo baininscneach – </a:t>
            </a:r>
            <a:r>
              <a:rPr lang="en-IE" sz="1800" b="1" i="1" dirty="0" smtClean="0">
                <a:solidFill>
                  <a:schemeClr val="tx1"/>
                </a:solidFill>
              </a:rPr>
              <a:t>uirlis</a:t>
            </a:r>
            <a:r>
              <a:rPr lang="en-IE" sz="1800" dirty="0" smtClean="0">
                <a:solidFill>
                  <a:schemeClr val="tx1"/>
                </a:solidFill>
              </a:rPr>
              <a:t>?</a:t>
            </a: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Conas atá a fhios agat?</a:t>
            </a: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Anois, agus an t-alt leis an bhfocal céanna – </a:t>
            </a:r>
            <a:r>
              <a:rPr lang="en-IE" sz="1800" b="1" i="1" dirty="0" smtClean="0">
                <a:solidFill>
                  <a:schemeClr val="tx1"/>
                </a:solidFill>
              </a:rPr>
              <a:t>an uirlis</a:t>
            </a:r>
            <a:r>
              <a:rPr lang="en-IE" sz="1800" dirty="0" smtClean="0">
                <a:solidFill>
                  <a:schemeClr val="tx1"/>
                </a:solidFill>
              </a:rPr>
              <a:t>, cad is féidir leat a rá faoi na hathruithe a cuireadh i bhfeidhm?</a:t>
            </a:r>
          </a:p>
          <a:p>
            <a:pPr lvl="0" algn="l"/>
            <a:endParaRPr lang="en-IE" sz="1800" dirty="0" smtClean="0">
              <a:solidFill>
                <a:schemeClr val="tx1"/>
              </a:solidFill>
            </a:endParaRP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An bhfuil an focal seo baininscneach – </a:t>
            </a:r>
            <a:r>
              <a:rPr lang="en-IE" sz="1800" b="1" i="1" dirty="0" smtClean="0">
                <a:solidFill>
                  <a:schemeClr val="tx1"/>
                </a:solidFill>
              </a:rPr>
              <a:t>seift</a:t>
            </a:r>
            <a:r>
              <a:rPr lang="en-IE" sz="1800" dirty="0" smtClean="0">
                <a:solidFill>
                  <a:schemeClr val="tx1"/>
                </a:solidFill>
              </a:rPr>
              <a:t>?</a:t>
            </a: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Conas atá a fhios agat?</a:t>
            </a:r>
          </a:p>
          <a:p>
            <a:pPr lvl="0" algn="l"/>
            <a:r>
              <a:rPr lang="en-IE" sz="1800" dirty="0" smtClean="0">
                <a:solidFill>
                  <a:schemeClr val="tx1"/>
                </a:solidFill>
              </a:rPr>
              <a:t>Anois, agus an t-alt leis an bhfocal céanna – </a:t>
            </a:r>
            <a:r>
              <a:rPr lang="en-IE" sz="1800" b="1" i="1" dirty="0" smtClean="0">
                <a:solidFill>
                  <a:schemeClr val="tx1"/>
                </a:solidFill>
              </a:rPr>
              <a:t>an tseift</a:t>
            </a:r>
            <a:r>
              <a:rPr lang="en-IE" sz="1800" dirty="0" smtClean="0">
                <a:solidFill>
                  <a:schemeClr val="tx1"/>
                </a:solidFill>
              </a:rPr>
              <a:t>, cad is féidir leat a rá faoi na hathruithe a cuireadh i bhfeidhm?</a:t>
            </a:r>
          </a:p>
          <a:p>
            <a:pPr algn="l"/>
            <a:endParaRPr lang="en-IE" sz="1600" dirty="0" smtClean="0">
              <a:solidFill>
                <a:schemeClr val="tx1"/>
              </a:solidFill>
            </a:endParaRPr>
          </a:p>
          <a:p>
            <a:pPr algn="l"/>
            <a:r>
              <a:rPr lang="en-IE" sz="2000" dirty="0" smtClean="0">
                <a:solidFill>
                  <a:schemeClr val="tx1"/>
                </a:solidFill>
              </a:rPr>
              <a:t>An bhfuil inscne an fhocail tábhachtach? Cén fáth?</a:t>
            </a:r>
          </a:p>
          <a:p>
            <a:pPr algn="l"/>
            <a:endParaRPr lang="en-IE" sz="2000" dirty="0" smtClean="0">
              <a:solidFill>
                <a:schemeClr val="tx1"/>
              </a:solidFill>
            </a:endParaRPr>
          </a:p>
          <a:p>
            <a:pPr algn="l"/>
            <a:r>
              <a:rPr lang="en-IE" sz="2000" b="1" dirty="0" smtClean="0">
                <a:solidFill>
                  <a:schemeClr val="tx1"/>
                </a:solidFill>
              </a:rPr>
              <a:t>Féach an chéad sleamhnán eile. . . </a:t>
            </a:r>
            <a:endParaRPr lang="en-IE" sz="20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static.wix.com/media/55480af40c75714f959c2eccc9606f25.wix_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76400"/>
            <a:ext cx="971999" cy="9720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flipV="1">
            <a:off x="533400" y="9906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6096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IE" sz="3300" b="1" dirty="0" smtClean="0"/>
              <a:t>An tuiseal ginideach (uatha)   </a:t>
            </a:r>
            <a:r>
              <a:rPr lang="en-IE" sz="1800" b="1" dirty="0" smtClean="0"/>
              <a:t>baininscneach</a:t>
            </a:r>
            <a:endParaRPr lang="ga-IE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5943600" cy="7467600"/>
          </a:xfrm>
        </p:spPr>
        <p:txBody>
          <a:bodyPr>
            <a:noAutofit/>
          </a:bodyPr>
          <a:lstStyle/>
          <a:p>
            <a:pPr marL="457200" lvl="0" indent="-457200" algn="l">
              <a:buAutoNum type="arabicPeriod"/>
            </a:pPr>
            <a:endParaRPr lang="en-IE" sz="2000" dirty="0" smtClean="0">
              <a:solidFill>
                <a:schemeClr val="tx1"/>
              </a:solidFill>
            </a:endParaRPr>
          </a:p>
          <a:p>
            <a:pPr marL="457200" lvl="0" indent="-457200" algn="l"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Bí féin agus an duine in aice leat ag obair le chéile anois agus déanaigí liosta de na hamanna a úsáidtear an tuiseal ginideach. </a:t>
            </a:r>
          </a:p>
          <a:p>
            <a:pPr marL="457200" lvl="0" indent="-457200" algn="l">
              <a:buAutoNum type="arabicPeriod"/>
            </a:pPr>
            <a:endParaRPr lang="en-IE" sz="2200" b="1" dirty="0" smtClean="0">
              <a:solidFill>
                <a:schemeClr val="tx1"/>
              </a:solidFill>
            </a:endParaRPr>
          </a:p>
          <a:p>
            <a:pPr marL="457200" lvl="0" indent="-457200" algn="l">
              <a:buAutoNum type="arabicPeriod"/>
            </a:pPr>
            <a:endParaRPr lang="en-IE" sz="2200" dirty="0" smtClean="0">
              <a:solidFill>
                <a:schemeClr val="tx1"/>
              </a:solidFill>
            </a:endParaRPr>
          </a:p>
          <a:p>
            <a:pPr marL="457200" lvl="0" indent="-457200" algn="l"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Tagann  3 athrú ar an ainmfhocal baininscneach agus ar an alt nuair a bhíonn siad sa tuiseal ginideach – cad iad?</a:t>
            </a:r>
          </a:p>
          <a:p>
            <a:pPr marL="457200" lvl="0" indent="-457200" algn="l">
              <a:buAutoNum type="arabicPeriod"/>
            </a:pPr>
            <a:endParaRPr lang="en-IE" sz="2200" dirty="0" smtClean="0">
              <a:solidFill>
                <a:schemeClr val="tx1"/>
              </a:solidFill>
            </a:endParaRPr>
          </a:p>
          <a:p>
            <a:pPr marL="457200" lvl="0" indent="-457200" algn="l">
              <a:buAutoNum type="arabicPeriod"/>
            </a:pPr>
            <a:endParaRPr lang="en-IE" sz="2200" dirty="0" smtClean="0">
              <a:solidFill>
                <a:schemeClr val="tx1"/>
              </a:solidFill>
            </a:endParaRPr>
          </a:p>
          <a:p>
            <a:pPr marL="457200" lvl="0" indent="-457200" algn="l">
              <a:buAutoNum type="arabicPeriod"/>
            </a:pPr>
            <a:r>
              <a:rPr lang="en-IE" sz="2200" dirty="0" smtClean="0">
                <a:solidFill>
                  <a:schemeClr val="tx1"/>
                </a:solidFill>
              </a:rPr>
              <a:t>Cuir an 3 athrú thuas i bhfeidhm sna hainmfhocail:</a:t>
            </a:r>
          </a:p>
          <a:p>
            <a:pPr marL="457200" lvl="0" indent="-457200" algn="l">
              <a:buAutoNum type="arabicPeriod"/>
            </a:pPr>
            <a:endParaRPr lang="en-IE" sz="2200" dirty="0" smtClean="0">
              <a:solidFill>
                <a:schemeClr val="tx1"/>
              </a:solidFill>
            </a:endParaRPr>
          </a:p>
          <a:p>
            <a:pPr marL="457200" lvl="0" indent="-457200" algn="l"/>
            <a:r>
              <a:rPr lang="en-IE" sz="2200" dirty="0" smtClean="0">
                <a:solidFill>
                  <a:schemeClr val="tx1"/>
                </a:solidFill>
              </a:rPr>
              <a:t>	an chéim (tar éis):		_______________</a:t>
            </a:r>
          </a:p>
          <a:p>
            <a:pPr marL="457200" lvl="0" indent="-457200" algn="l"/>
            <a:r>
              <a:rPr lang="en-IE" sz="2200" dirty="0" smtClean="0">
                <a:solidFill>
                  <a:schemeClr val="tx1"/>
                </a:solidFill>
              </a:rPr>
              <a:t>	an uirlis (ag úsáid):		_______________</a:t>
            </a:r>
          </a:p>
          <a:p>
            <a:pPr marL="457200" lvl="0" indent="-457200" algn="l"/>
            <a:r>
              <a:rPr lang="en-IE" sz="2200" dirty="0" smtClean="0">
                <a:solidFill>
                  <a:schemeClr val="tx1"/>
                </a:solidFill>
              </a:rPr>
              <a:t>	an tseift (dath):		_______________</a:t>
            </a:r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096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6096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IE" sz="3300" b="1" dirty="0" smtClean="0"/>
              <a:t>An tuiseal ginideach (uatha)   </a:t>
            </a:r>
            <a:r>
              <a:rPr lang="en-IE" sz="1800" b="1" dirty="0" smtClean="0"/>
              <a:t>baininscneach</a:t>
            </a:r>
            <a:endParaRPr lang="ga-IE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5943600" cy="7467600"/>
          </a:xfrm>
        </p:spPr>
        <p:txBody>
          <a:bodyPr>
            <a:noAutofit/>
          </a:bodyPr>
          <a:lstStyle/>
          <a:p>
            <a:pPr marL="457200" lvl="0" indent="-457200" algn="l"/>
            <a:r>
              <a:rPr lang="en-IE" sz="2200" dirty="0" smtClean="0">
                <a:solidFill>
                  <a:schemeClr val="tx1"/>
                </a:solidFill>
              </a:rPr>
              <a:t>Féach ar na freagraí, an raibh an ceart agat?</a:t>
            </a:r>
          </a:p>
          <a:p>
            <a:pPr marL="457200" lvl="0" indent="-457200" algn="l"/>
            <a:r>
              <a:rPr lang="en-IE" sz="2000" b="1" dirty="0" smtClean="0">
                <a:solidFill>
                  <a:schemeClr val="tx1"/>
                </a:solidFill>
              </a:rPr>
              <a:t>1)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en-IE" sz="1600" b="1" dirty="0" smtClean="0">
                <a:solidFill>
                  <a:schemeClr val="tx1"/>
                </a:solidFill>
              </a:rPr>
              <a:t>Dhá ainmfhocal i ndiaidh a chéile</a:t>
            </a:r>
          </a:p>
          <a:p>
            <a:pPr marL="514350" lvl="0" indent="-514350" algn="l"/>
            <a:r>
              <a:rPr lang="en-IE" sz="1600" dirty="0" smtClean="0">
                <a:solidFill>
                  <a:schemeClr val="tx1"/>
                </a:solidFill>
              </a:rPr>
              <a:t>	an bhean:	hata na mná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en-IE" sz="1600" b="1" dirty="0" smtClean="0">
                <a:solidFill>
                  <a:schemeClr val="tx1"/>
                </a:solidFill>
              </a:rPr>
              <a:t>Tar éis réamhfhocal comhshuite</a:t>
            </a:r>
          </a:p>
          <a:p>
            <a:pPr marL="514350" lvl="0" indent="-514350" algn="l"/>
            <a:r>
              <a:rPr lang="en-IE" sz="1600" dirty="0" smtClean="0">
                <a:solidFill>
                  <a:schemeClr val="tx1"/>
                </a:solidFill>
              </a:rPr>
              <a:t>	an bhliain:	i rith </a:t>
            </a:r>
            <a:r>
              <a:rPr lang="en-IE" sz="1600" b="1" dirty="0" smtClean="0">
                <a:solidFill>
                  <a:schemeClr val="tx1"/>
                </a:solidFill>
              </a:rPr>
              <a:t>na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sz="1600" b="1" dirty="0" smtClean="0">
                <a:solidFill>
                  <a:schemeClr val="tx1"/>
                </a:solidFill>
              </a:rPr>
              <a:t>bliana</a:t>
            </a:r>
            <a:endParaRPr lang="en-IE" sz="16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Arial" pitchFamily="34" charset="0"/>
              <a:buChar char="•"/>
            </a:pPr>
            <a:r>
              <a:rPr lang="en-IE" sz="1600" b="1" dirty="0" smtClean="0">
                <a:solidFill>
                  <a:schemeClr val="tx1"/>
                </a:solidFill>
              </a:rPr>
              <a:t>Tar éis ainm briathartha</a:t>
            </a:r>
          </a:p>
          <a:p>
            <a:pPr marL="514350" lvl="0" indent="-514350" algn="l"/>
            <a:r>
              <a:rPr lang="en-IE" sz="1600" dirty="0" smtClean="0">
                <a:solidFill>
                  <a:schemeClr val="tx1"/>
                </a:solidFill>
              </a:rPr>
              <a:t>	an fheoil:	ag ithe na feola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en-IE" sz="1600" b="1" dirty="0" smtClean="0">
                <a:solidFill>
                  <a:schemeClr val="tx1"/>
                </a:solidFill>
              </a:rPr>
              <a:t>Tar éis na focail ‘timpeall’ agus ‘trasna’</a:t>
            </a:r>
          </a:p>
          <a:p>
            <a:pPr marL="514350" lvl="0" indent="-514350" algn="l"/>
            <a:r>
              <a:rPr lang="en-IE" sz="1600" dirty="0" smtClean="0">
                <a:solidFill>
                  <a:schemeClr val="tx1"/>
                </a:solidFill>
              </a:rPr>
              <a:t>	an scoil:	timpeall </a:t>
            </a:r>
            <a:r>
              <a:rPr lang="en-IE" sz="1600" b="1" dirty="0" smtClean="0">
                <a:solidFill>
                  <a:schemeClr val="tx1"/>
                </a:solidFill>
              </a:rPr>
              <a:t>na scoile</a:t>
            </a:r>
            <a:endParaRPr lang="en-IE" sz="16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Arial" pitchFamily="34" charset="0"/>
              <a:buChar char="•"/>
            </a:pPr>
            <a:r>
              <a:rPr lang="en-IE" sz="1600" b="1" dirty="0" smtClean="0">
                <a:solidFill>
                  <a:schemeClr val="tx1"/>
                </a:solidFill>
              </a:rPr>
              <a:t>Tar éis focail a chuireann méid in iúl</a:t>
            </a:r>
          </a:p>
          <a:p>
            <a:pPr marL="514350" lvl="0" indent="-514350" algn="l"/>
            <a:r>
              <a:rPr lang="en-IE" sz="1600" dirty="0" smtClean="0">
                <a:solidFill>
                  <a:schemeClr val="tx1"/>
                </a:solidFill>
              </a:rPr>
              <a:t>	an tuiscint:	a lán </a:t>
            </a:r>
            <a:r>
              <a:rPr lang="en-IE" sz="1600" b="1" dirty="0" smtClean="0">
                <a:solidFill>
                  <a:schemeClr val="tx1"/>
                </a:solidFill>
              </a:rPr>
              <a:t>tuisceana</a:t>
            </a:r>
          </a:p>
          <a:p>
            <a:pPr marL="514350" lvl="0" indent="-514350" algn="l"/>
            <a:endParaRPr lang="en-IE" sz="1600" b="1" dirty="0" smtClean="0">
              <a:solidFill>
                <a:schemeClr val="tx1"/>
              </a:solidFill>
            </a:endParaRPr>
          </a:p>
          <a:p>
            <a:pPr marL="514350" lvl="0" indent="-514350" algn="l"/>
            <a:r>
              <a:rPr lang="en-IE" sz="1600" b="1" dirty="0" smtClean="0">
                <a:solidFill>
                  <a:schemeClr val="tx1"/>
                </a:solidFill>
              </a:rPr>
              <a:t>2)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en-IE" sz="1600" dirty="0" smtClean="0">
                <a:solidFill>
                  <a:schemeClr val="tx1"/>
                </a:solidFill>
              </a:rPr>
              <a:t>Athraíonn </a:t>
            </a:r>
            <a:r>
              <a:rPr lang="en-IE" sz="1600" i="1" dirty="0" smtClean="0">
                <a:solidFill>
                  <a:schemeClr val="tx1"/>
                </a:solidFill>
              </a:rPr>
              <a:t>an</a:t>
            </a:r>
            <a:r>
              <a:rPr lang="en-IE" sz="1600" dirty="0" smtClean="0">
                <a:solidFill>
                  <a:schemeClr val="tx1"/>
                </a:solidFill>
              </a:rPr>
              <a:t> – </a:t>
            </a:r>
            <a:r>
              <a:rPr lang="en-IE" sz="1600" i="1" dirty="0" smtClean="0">
                <a:solidFill>
                  <a:schemeClr val="tx1"/>
                </a:solidFill>
              </a:rPr>
              <a:t>na.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en-IE" sz="1600" dirty="0" smtClean="0">
                <a:solidFill>
                  <a:schemeClr val="tx1"/>
                </a:solidFill>
              </a:rPr>
              <a:t>Tús an fhocail: Baintear amach an séimhiú nó an </a:t>
            </a:r>
            <a:r>
              <a:rPr lang="en-IE" sz="1600" b="1" i="1" dirty="0" smtClean="0">
                <a:solidFill>
                  <a:schemeClr val="tx1"/>
                </a:solidFill>
              </a:rPr>
              <a:t>t</a:t>
            </a:r>
            <a:r>
              <a:rPr lang="en-IE" sz="1600" dirty="0" smtClean="0">
                <a:solidFill>
                  <a:schemeClr val="tx1"/>
                </a:solidFill>
              </a:rPr>
              <a:t> má tá sé ann, nó cuirtear isteach ‘h’. </a:t>
            </a:r>
          </a:p>
          <a:p>
            <a:pPr marL="514350" lvl="0" indent="-514350" algn="l">
              <a:buFont typeface="Arial" pitchFamily="34" charset="0"/>
              <a:buChar char="•"/>
            </a:pPr>
            <a:r>
              <a:rPr lang="en-IE" sz="1600" dirty="0" smtClean="0">
                <a:solidFill>
                  <a:schemeClr val="tx1"/>
                </a:solidFill>
              </a:rPr>
              <a:t>Deireadh an fhocail: Cuirtear </a:t>
            </a:r>
            <a:r>
              <a:rPr lang="en-IE" sz="1600" b="1" i="1" dirty="0" smtClean="0">
                <a:solidFill>
                  <a:schemeClr val="tx1"/>
                </a:solidFill>
              </a:rPr>
              <a:t>e</a:t>
            </a:r>
            <a:r>
              <a:rPr lang="en-IE" sz="1600" dirty="0" smtClean="0">
                <a:solidFill>
                  <a:schemeClr val="tx1"/>
                </a:solidFill>
              </a:rPr>
              <a:t> nó </a:t>
            </a:r>
            <a:r>
              <a:rPr lang="en-IE" sz="1600" b="1" i="1" dirty="0" smtClean="0">
                <a:solidFill>
                  <a:schemeClr val="tx1"/>
                </a:solidFill>
              </a:rPr>
              <a:t>a</a:t>
            </a:r>
            <a:r>
              <a:rPr lang="en-IE" sz="1600" dirty="0" smtClean="0">
                <a:solidFill>
                  <a:schemeClr val="tx1"/>
                </a:solidFill>
              </a:rPr>
              <a:t> le deireadh an fhocail ag brath ar an nguta deireanach roimh an gconsan. </a:t>
            </a:r>
          </a:p>
          <a:p>
            <a:pPr marL="514350" lvl="0" indent="-514350" algn="l">
              <a:buFont typeface="Arial" pitchFamily="34" charset="0"/>
              <a:buChar char="•"/>
            </a:pPr>
            <a:endParaRPr lang="en-IE" sz="1600" dirty="0" smtClean="0">
              <a:solidFill>
                <a:schemeClr val="tx1"/>
              </a:solidFill>
            </a:endParaRPr>
          </a:p>
          <a:p>
            <a:pPr marL="514350" lvl="0" indent="-514350" algn="l"/>
            <a:r>
              <a:rPr lang="en-IE" sz="1600" dirty="0" smtClean="0">
                <a:solidFill>
                  <a:schemeClr val="tx1"/>
                </a:solidFill>
              </a:rPr>
              <a:t>3)</a:t>
            </a:r>
          </a:p>
          <a:p>
            <a:pPr marL="457200" lvl="0" indent="-457200" algn="l"/>
            <a:r>
              <a:rPr lang="en-IE" sz="1600" dirty="0" smtClean="0">
                <a:solidFill>
                  <a:schemeClr val="tx1"/>
                </a:solidFill>
              </a:rPr>
              <a:t>	an chéim (tar éis):		tar éis </a:t>
            </a:r>
            <a:r>
              <a:rPr lang="en-IE" sz="1600" b="1" dirty="0" smtClean="0">
                <a:solidFill>
                  <a:schemeClr val="tx1"/>
                </a:solidFill>
              </a:rPr>
              <a:t>na céime</a:t>
            </a:r>
          </a:p>
          <a:p>
            <a:pPr marL="457200" lvl="0" indent="-457200" algn="l"/>
            <a:r>
              <a:rPr lang="en-IE" sz="1600" dirty="0" smtClean="0">
                <a:solidFill>
                  <a:schemeClr val="tx1"/>
                </a:solidFill>
              </a:rPr>
              <a:t>	an uirlis (ag úsáid):		ag úsáid </a:t>
            </a:r>
            <a:r>
              <a:rPr lang="en-IE" sz="1600" b="1" dirty="0" smtClean="0">
                <a:solidFill>
                  <a:schemeClr val="tx1"/>
                </a:solidFill>
              </a:rPr>
              <a:t>na huirlise</a:t>
            </a:r>
          </a:p>
          <a:p>
            <a:pPr marL="457200" lvl="0" indent="-457200" algn="l"/>
            <a:r>
              <a:rPr lang="en-IE" sz="1600" dirty="0" smtClean="0">
                <a:solidFill>
                  <a:schemeClr val="tx1"/>
                </a:solidFill>
              </a:rPr>
              <a:t>	an tseift (dath):			dath </a:t>
            </a:r>
            <a:r>
              <a:rPr lang="en-IE" sz="1600" b="1" dirty="0" smtClean="0">
                <a:solidFill>
                  <a:schemeClr val="tx1"/>
                </a:solidFill>
              </a:rPr>
              <a:t>na seifte</a:t>
            </a:r>
          </a:p>
          <a:p>
            <a:pPr marL="514350" lvl="0" indent="-514350" algn="l"/>
            <a:endParaRPr lang="en-IE" sz="1600" dirty="0" smtClean="0">
              <a:solidFill>
                <a:schemeClr val="tx1"/>
              </a:solidFill>
            </a:endParaRPr>
          </a:p>
          <a:p>
            <a:pPr marL="514350" lvl="0" indent="-514350" algn="l"/>
            <a:r>
              <a:rPr lang="en-IE" sz="1600" dirty="0" smtClean="0">
                <a:solidFill>
                  <a:schemeClr val="tx1"/>
                </a:solidFill>
              </a:rPr>
              <a:t>	</a:t>
            </a:r>
            <a:endParaRPr lang="en-IE" sz="22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858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533400" y="1295400"/>
            <a:ext cx="5943600" cy="746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Seo cuid de na hathruithe a chuirtear i bhfeidhm</a:t>
            </a:r>
            <a:endParaRPr lang="en-IE" sz="2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 fhocail eile: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I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Cuirtear </a:t>
            </a:r>
            <a:r>
              <a:rPr kumimoji="0" lang="en-IE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leis na focail go minic: an iománaíocht,</a:t>
            </a:r>
            <a:r>
              <a:rPr kumimoji="0" lang="en-IE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 imirt na hiománaíochta</a:t>
            </a:r>
            <a:r>
              <a:rPr lang="en-IE" sz="2200" dirty="0" smtClean="0"/>
              <a:t>; an ghluaiseacht, tábhacht na gluaiseachta.</a:t>
            </a:r>
            <a:endParaRPr kumimoji="0" lang="en-I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I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Cuirtear </a:t>
            </a:r>
            <a:r>
              <a:rPr kumimoji="0" lang="en-IE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</a:t>
            </a:r>
            <a:r>
              <a:rPr kumimoji="0" lang="en-IE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focail a</a:t>
            </a:r>
            <a:r>
              <a:rPr kumimoji="0" lang="en-IE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chríochnaíonn </a:t>
            </a:r>
            <a:r>
              <a:rPr kumimoji="0" lang="en-IE" sz="2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an mhonarcha,</a:t>
            </a:r>
            <a:r>
              <a:rPr kumimoji="0" lang="en-IE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obair na monarchan.</a:t>
            </a:r>
            <a:endParaRPr kumimoji="0" lang="en-I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I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Cuirtear </a:t>
            </a:r>
            <a:r>
              <a:rPr kumimoji="0" lang="en-IE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focail a chríochnaíonn le –chan: an athbheochan, gluaiseacht</a:t>
            </a:r>
            <a:r>
              <a:rPr kumimoji="0" lang="en-IE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hathbheochana</a:t>
            </a:r>
            <a:r>
              <a:rPr kumimoji="0" lang="en-IE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I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IE" sz="2200" noProof="0" dirty="0" smtClean="0"/>
              <a:t>Cuirtear </a:t>
            </a:r>
            <a:r>
              <a:rPr lang="en-IE" sz="2200" b="1" i="1" noProof="0" dirty="0" smtClean="0"/>
              <a:t>a</a:t>
            </a:r>
            <a:r>
              <a:rPr lang="en-IE" sz="2200" noProof="0" dirty="0" smtClean="0"/>
              <a:t> le focail agus leathnaítear iad: an tsíocháin, ar son na síochána; an tiomáint, dainséar na tiomána; an anáil, easpa na hanála.</a:t>
            </a:r>
            <a:endParaRPr kumimoji="0" lang="en-I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IE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E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617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tuiseal ginideach (uatha)</a:t>
            </a:r>
            <a:r>
              <a:rPr kumimoji="0" lang="en-IE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baininscneach</a:t>
            </a:r>
            <a:endParaRPr kumimoji="0" lang="ga-IE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5334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6096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IE" sz="3300" b="1" dirty="0" smtClean="0"/>
              <a:t>An tuiseal ginideach (uatha)   </a:t>
            </a:r>
            <a:r>
              <a:rPr lang="en-IE" sz="1800" b="1" dirty="0" smtClean="0"/>
              <a:t>baininscneach</a:t>
            </a:r>
            <a:endParaRPr lang="ga-IE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5943600" cy="7467600"/>
          </a:xfrm>
        </p:spPr>
        <p:txBody>
          <a:bodyPr>
            <a:noAutofit/>
          </a:bodyPr>
          <a:lstStyle/>
          <a:p>
            <a:pPr marL="457200" lvl="0" indent="-457200" algn="l"/>
            <a:r>
              <a:rPr lang="ga-IE" sz="1800" dirty="0" smtClean="0">
                <a:solidFill>
                  <a:schemeClr val="tx1"/>
                </a:solidFill>
              </a:rPr>
              <a:t>Féach féin agus an duine in aice leat ar an dán a bhíodh ar an</a:t>
            </a:r>
          </a:p>
          <a:p>
            <a:pPr marL="457200" lvl="0" indent="-457200" algn="l"/>
            <a:r>
              <a:rPr lang="ga-IE" sz="1800" dirty="0" smtClean="0">
                <a:solidFill>
                  <a:schemeClr val="tx1"/>
                </a:solidFill>
              </a:rPr>
              <a:t>siollabas don Ardteistiméireacht. Cuirigí líne faoi gach</a:t>
            </a:r>
          </a:p>
          <a:p>
            <a:pPr marL="457200" lvl="0" indent="-457200" algn="l"/>
            <a:r>
              <a:rPr lang="ga-IE" sz="1800" dirty="0" smtClean="0">
                <a:solidFill>
                  <a:schemeClr val="tx1"/>
                </a:solidFill>
              </a:rPr>
              <a:t>ainmfhocal baininscneach agus bígí in ann a rá cén fáth a</a:t>
            </a:r>
          </a:p>
          <a:p>
            <a:pPr marL="457200" lvl="0" indent="-457200" algn="l"/>
            <a:r>
              <a:rPr lang="ga-IE" sz="1800" dirty="0" smtClean="0">
                <a:solidFill>
                  <a:schemeClr val="tx1"/>
                </a:solidFill>
              </a:rPr>
              <a:t>raibh a fhios agaibh.</a:t>
            </a:r>
          </a:p>
          <a:p>
            <a:pPr marL="514350" lvl="0" indent="-514350" algn="l"/>
            <a:endParaRPr lang="ga-IE" sz="1600" dirty="0" smtClean="0">
              <a:solidFill>
                <a:schemeClr val="tx1"/>
              </a:solidFill>
            </a:endParaRPr>
          </a:p>
          <a:p>
            <a:r>
              <a:rPr lang="ga-IE" sz="1600" dirty="0" smtClean="0">
                <a:solidFill>
                  <a:schemeClr val="tx1"/>
                </a:solidFill>
              </a:rPr>
              <a:t>Thíos ar an trá,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is an mhaidin ag pléascadh sa chuan,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braithim an bás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an púca im thimpeall go buan:</a:t>
            </a:r>
          </a:p>
          <a:p>
            <a:r>
              <a:rPr lang="ga-IE" sz="1600" dirty="0" smtClean="0">
                <a:solidFill>
                  <a:schemeClr val="tx1"/>
                </a:solidFill>
              </a:rPr>
              <a:t>féach an faoileán uaibhreach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ina bhruscar ar charraig dhubh,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cloisim amhrán uaigneach</a:t>
            </a:r>
          </a:p>
          <a:p>
            <a:r>
              <a:rPr lang="ga-IE" sz="1600" dirty="0" smtClean="0">
                <a:solidFill>
                  <a:schemeClr val="tx1"/>
                </a:solidFill>
              </a:rPr>
              <a:t> i saoirse na farraige.</a:t>
            </a:r>
          </a:p>
          <a:p>
            <a:endParaRPr lang="ga-IE" sz="1600" dirty="0" smtClean="0">
              <a:solidFill>
                <a:schemeClr val="tx1"/>
              </a:solidFill>
            </a:endParaRPr>
          </a:p>
          <a:p>
            <a:r>
              <a:rPr lang="ga-IE" sz="1600" dirty="0" smtClean="0">
                <a:solidFill>
                  <a:schemeClr val="tx1"/>
                </a:solidFill>
              </a:rPr>
              <a:t>Bhíodh sé ar snámh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go hard os cionn tonnta ba bhán,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leath a sciatháin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ó Bheanntraí go Dún na nGall</a:t>
            </a:r>
          </a:p>
          <a:p>
            <a:r>
              <a:rPr lang="ga-IE" sz="1600" smtClean="0">
                <a:solidFill>
                  <a:schemeClr val="tx1"/>
                </a:solidFill>
              </a:rPr>
              <a:t>ach tháinig an bád ola </a:t>
            </a:r>
            <a:r>
              <a:rPr lang="ga-IE" sz="1600" smtClean="0">
                <a:solidFill>
                  <a:schemeClr val="tx1"/>
                </a:solidFill>
              </a:rPr>
              <a:t>seo</a:t>
            </a:r>
            <a:r>
              <a:rPr lang="ga-IE" sz="1600" smtClean="0">
                <a:solidFill>
                  <a:schemeClr val="tx1"/>
                </a:solidFill>
              </a:rPr>
              <a:t/>
            </a:r>
            <a:br>
              <a:rPr lang="ga-IE" sz="1600" smtClean="0">
                <a:solidFill>
                  <a:schemeClr val="tx1"/>
                </a:solidFill>
              </a:rPr>
            </a:br>
            <a:r>
              <a:rPr lang="ga-IE" sz="1600" smtClean="0">
                <a:solidFill>
                  <a:schemeClr val="tx1"/>
                </a:solidFill>
              </a:rPr>
              <a:t>trasna na farraige</a:t>
            </a:r>
            <a:br>
              <a:rPr lang="ga-IE" sz="1600" smtClean="0">
                <a:solidFill>
                  <a:schemeClr val="tx1"/>
                </a:solidFill>
              </a:rPr>
            </a:br>
            <a:r>
              <a:rPr lang="ga-IE" sz="1600" smtClean="0">
                <a:solidFill>
                  <a:schemeClr val="tx1"/>
                </a:solidFill>
              </a:rPr>
              <a:t>is líon sé </a:t>
            </a:r>
            <a:r>
              <a:rPr lang="ga-IE" sz="1600" smtClean="0">
                <a:solidFill>
                  <a:schemeClr val="tx1"/>
                </a:solidFill>
              </a:rPr>
              <a:t>an cuan </a:t>
            </a:r>
            <a:r>
              <a:rPr lang="ga-IE" sz="1600" smtClean="0">
                <a:solidFill>
                  <a:schemeClr val="tx1"/>
                </a:solidFill>
              </a:rPr>
              <a:t>cuachach</a:t>
            </a:r>
            <a:r>
              <a:rPr lang="ga-IE" sz="1600" smtClean="0">
                <a:solidFill>
                  <a:schemeClr val="tx1"/>
                </a:solidFill>
              </a:rPr>
              <a:t/>
            </a:r>
            <a:br>
              <a:rPr lang="ga-IE" sz="1600" smtClean="0">
                <a:solidFill>
                  <a:schemeClr val="tx1"/>
                </a:solidFill>
              </a:rPr>
            </a:br>
            <a:r>
              <a:rPr lang="ga-IE" sz="1600" smtClean="0">
                <a:solidFill>
                  <a:schemeClr val="tx1"/>
                </a:solidFill>
              </a:rPr>
              <a:t>le fual lucht an airgid.</a:t>
            </a:r>
          </a:p>
          <a:p>
            <a:endParaRPr lang="ga-IE" sz="1600" dirty="0" smtClean="0">
              <a:solidFill>
                <a:schemeClr val="tx1"/>
              </a:solidFill>
            </a:endParaRPr>
          </a:p>
          <a:p>
            <a:r>
              <a:rPr lang="ga-IE" sz="1600" dirty="0" smtClean="0">
                <a:solidFill>
                  <a:schemeClr val="tx1"/>
                </a:solidFill>
              </a:rPr>
              <a:t>Féach an faoileán uaibhreach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ina bhruscar ar charraig dhubh,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cloisim amhrán uaigneach</a:t>
            </a:r>
            <a:br>
              <a:rPr lang="ga-IE" sz="1600" dirty="0" smtClean="0">
                <a:solidFill>
                  <a:schemeClr val="tx1"/>
                </a:solidFill>
              </a:rPr>
            </a:br>
            <a:r>
              <a:rPr lang="ga-IE" sz="1600" dirty="0" smtClean="0">
                <a:solidFill>
                  <a:schemeClr val="tx1"/>
                </a:solidFill>
              </a:rPr>
              <a:t>I saoirse na farraige.</a:t>
            </a:r>
          </a:p>
          <a:p>
            <a:pPr marL="514350" lvl="0" indent="-514350" algn="l"/>
            <a:endParaRPr lang="en-IE" sz="2200" dirty="0" smtClean="0">
              <a:solidFill>
                <a:schemeClr val="tx1"/>
              </a:solidFill>
            </a:endParaRPr>
          </a:p>
          <a:p>
            <a:pPr marL="457200" lvl="0" indent="-457200" algn="l"/>
            <a:endParaRPr lang="en-IE" sz="22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858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263</Words>
  <Application>Microsoft Office PowerPoint</Application>
  <PresentationFormat>On-screen Show (4:3)</PresentationFormat>
  <Paragraphs>87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 tuiseal ginideach (uatha)   baininscneach</vt:lpstr>
      <vt:lpstr>An tuiseal ginideach (uatha)   baininscneach</vt:lpstr>
      <vt:lpstr>An tuiseal ginideach (uatha)   baininscneach</vt:lpstr>
      <vt:lpstr>Slide 4</vt:lpstr>
      <vt:lpstr>An tuiseal ginideach (uatha)   baininscneach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t-ainmfhocal      caol &amp; leathan</dc:title>
  <dc:creator>Úna Nic Gabhann</dc:creator>
  <cp:lastModifiedBy>Ogras Laighain</cp:lastModifiedBy>
  <cp:revision>33</cp:revision>
  <dcterms:created xsi:type="dcterms:W3CDTF">2006-08-16T00:00:00Z</dcterms:created>
  <dcterms:modified xsi:type="dcterms:W3CDTF">2012-09-27T10:47:34Z</dcterms:modified>
</cp:coreProperties>
</file>