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6858000" cy="9144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E33"/>
    <a:srgbClr val="6600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66" d="100"/>
          <a:sy n="66" d="100"/>
        </p:scale>
        <p:origin x="255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" y="990600"/>
            <a:ext cx="6629400" cy="8077200"/>
          </a:xfrm>
        </p:spPr>
        <p:txBody>
          <a:bodyPr>
            <a:normAutofit/>
          </a:bodyPr>
          <a:lstStyle/>
          <a:p>
            <a:pPr algn="just"/>
            <a:r>
              <a:rPr lang="en-IE" sz="2000" dirty="0" smtClean="0">
                <a:solidFill>
                  <a:schemeClr val="tx1"/>
                </a:solidFill>
              </a:rPr>
              <a:t>Déan plé leis an duine in aice faoi na difríochtaí idir an dá fhocal (réamhfhocal):</a:t>
            </a:r>
          </a:p>
          <a:p>
            <a:pPr algn="just"/>
            <a:endParaRPr lang="en-IE" sz="2000" dirty="0">
              <a:solidFill>
                <a:schemeClr val="tx1"/>
              </a:solidFill>
            </a:endParaRPr>
          </a:p>
          <a:p>
            <a:pPr algn="just"/>
            <a:endParaRPr lang="en-IE" sz="2000" dirty="0" smtClean="0">
              <a:solidFill>
                <a:schemeClr val="tx1"/>
              </a:solidFill>
            </a:endParaRPr>
          </a:p>
          <a:p>
            <a:pPr algn="just"/>
            <a:endParaRPr lang="en-IE" sz="2000" dirty="0">
              <a:solidFill>
                <a:schemeClr val="tx1"/>
              </a:solidFill>
            </a:endParaRPr>
          </a:p>
          <a:p>
            <a:pPr algn="just"/>
            <a:endParaRPr lang="en-IE" sz="2000" dirty="0" smtClean="0">
              <a:solidFill>
                <a:schemeClr val="tx1"/>
              </a:solidFill>
            </a:endParaRPr>
          </a:p>
          <a:p>
            <a:pPr algn="just"/>
            <a:endParaRPr lang="en-IE" sz="2000" dirty="0">
              <a:solidFill>
                <a:schemeClr val="tx1"/>
              </a:solidFill>
            </a:endParaRPr>
          </a:p>
          <a:p>
            <a:pPr algn="just"/>
            <a:endParaRPr lang="en-IE" sz="2000" dirty="0">
              <a:solidFill>
                <a:schemeClr val="tx1"/>
              </a:solidFill>
            </a:endParaRPr>
          </a:p>
          <a:p>
            <a:pPr algn="just"/>
            <a:endParaRPr lang="en-IE" sz="20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IE" sz="2000" dirty="0" smtClean="0">
                <a:solidFill>
                  <a:schemeClr val="tx1"/>
                </a:solidFill>
              </a:rPr>
              <a:t>Cad is brí leis an dá réamhfhocal?</a:t>
            </a:r>
          </a:p>
          <a:p>
            <a:pPr marL="457200" indent="-457200" algn="just">
              <a:buAutoNum type="arabicPeriod"/>
            </a:pPr>
            <a:endParaRPr lang="en-IE" sz="6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IE" sz="2000" dirty="0" smtClean="0">
                <a:solidFill>
                  <a:schemeClr val="tx1"/>
                </a:solidFill>
              </a:rPr>
              <a:t>Abair na focail amach os ard. An féidir libh na difríochtaí – ó thaobh fuaimnithe de – a dhéanamh amach?</a:t>
            </a:r>
          </a:p>
          <a:p>
            <a:pPr marL="457200" indent="-457200" algn="just">
              <a:buAutoNum type="arabicPeriod"/>
            </a:pPr>
            <a:endParaRPr lang="en-IE" sz="6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IE" sz="2000" dirty="0" smtClean="0">
                <a:solidFill>
                  <a:schemeClr val="tx1"/>
                </a:solidFill>
              </a:rPr>
              <a:t>Roghnaígí an réamhfhocal ceart le cur sna habairtí seo:</a:t>
            </a:r>
          </a:p>
          <a:p>
            <a:pPr algn="just"/>
            <a:endParaRPr lang="en-IE" sz="600" dirty="0">
              <a:solidFill>
                <a:schemeClr val="tx1"/>
              </a:solidFill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IE" sz="1800" dirty="0" smtClean="0">
                <a:solidFill>
                  <a:schemeClr val="tx1"/>
                </a:solidFill>
              </a:rPr>
              <a:t>Ní dóigh liom </a:t>
            </a:r>
            <a:r>
              <a:rPr lang="en-IE" sz="1800" dirty="0">
                <a:solidFill>
                  <a:schemeClr val="tx1"/>
                </a:solidFill>
              </a:rPr>
              <a:t>go mbeidh mé </a:t>
            </a:r>
            <a:r>
              <a:rPr lang="en-IE" sz="1800" dirty="0" smtClean="0">
                <a:solidFill>
                  <a:schemeClr val="tx1"/>
                </a:solidFill>
              </a:rPr>
              <a:t>_____________ bhaile anocht.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IE" sz="1800" dirty="0">
                <a:solidFill>
                  <a:schemeClr val="tx1"/>
                </a:solidFill>
              </a:rPr>
              <a:t>Cad atá </a:t>
            </a:r>
            <a:r>
              <a:rPr lang="en-IE" sz="1800" dirty="0" smtClean="0">
                <a:solidFill>
                  <a:schemeClr val="tx1"/>
                </a:solidFill>
              </a:rPr>
              <a:t>_____________ uisce?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IE" sz="1800" dirty="0" smtClean="0">
                <a:solidFill>
                  <a:schemeClr val="tx1"/>
                </a:solidFill>
              </a:rPr>
              <a:t>Tá </a:t>
            </a:r>
            <a:r>
              <a:rPr lang="en-IE" sz="1800" dirty="0">
                <a:solidFill>
                  <a:schemeClr val="tx1"/>
                </a:solidFill>
              </a:rPr>
              <a:t>an litir </a:t>
            </a:r>
            <a:r>
              <a:rPr lang="en-IE" sz="1800" dirty="0" smtClean="0">
                <a:solidFill>
                  <a:schemeClr val="tx1"/>
                </a:solidFill>
              </a:rPr>
              <a:t>_____________ phost.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IE" sz="1800" dirty="0">
                <a:solidFill>
                  <a:schemeClr val="tx1"/>
                </a:solidFill>
              </a:rPr>
              <a:t>Tá an t-eolas </a:t>
            </a:r>
            <a:r>
              <a:rPr lang="en-IE" sz="1800" dirty="0" smtClean="0">
                <a:solidFill>
                  <a:schemeClr val="tx1"/>
                </a:solidFill>
              </a:rPr>
              <a:t>_____________ fhoirm a líon sé isteach.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IE" sz="1800" dirty="0" smtClean="0">
                <a:solidFill>
                  <a:schemeClr val="tx1"/>
                </a:solidFill>
              </a:rPr>
              <a:t>Níl suim </a:t>
            </a:r>
            <a:r>
              <a:rPr lang="en-IE" sz="1800" dirty="0">
                <a:solidFill>
                  <a:schemeClr val="tx1"/>
                </a:solidFill>
              </a:rPr>
              <a:t>dá laghad agam </a:t>
            </a:r>
            <a:r>
              <a:rPr lang="en-IE" sz="1800" dirty="0" smtClean="0">
                <a:solidFill>
                  <a:schemeClr val="tx1"/>
                </a:solidFill>
              </a:rPr>
              <a:t>_____________ eolaíocht. </a:t>
            </a:r>
            <a:endParaRPr lang="en-IE" sz="1800" dirty="0">
              <a:solidFill>
                <a:schemeClr val="tx1"/>
              </a:solidFill>
            </a:endParaRPr>
          </a:p>
          <a:p>
            <a:pPr lvl="1" algn="just"/>
            <a:endParaRPr lang="en-IE" sz="1800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 startAt="4"/>
            </a:pPr>
            <a:r>
              <a:rPr lang="en-IE" sz="2200" dirty="0" smtClean="0">
                <a:solidFill>
                  <a:schemeClr val="tx1"/>
                </a:solidFill>
              </a:rPr>
              <a:t>Cumaigí dhá abairt leis an bhfocal </a:t>
            </a:r>
            <a:r>
              <a:rPr lang="en-IE" sz="2200" b="1" i="1" dirty="0" smtClean="0">
                <a:solidFill>
                  <a:schemeClr val="tx1"/>
                </a:solidFill>
              </a:rPr>
              <a:t>sa</a:t>
            </a:r>
            <a:r>
              <a:rPr lang="en-IE" sz="2200" dirty="0" smtClean="0">
                <a:solidFill>
                  <a:schemeClr val="tx1"/>
                </a:solidFill>
              </a:rPr>
              <a:t> iontu; agus dhá abairt leis an bhfocal </a:t>
            </a:r>
            <a:r>
              <a:rPr lang="en-IE" sz="2200" b="1" i="1" dirty="0" smtClean="0">
                <a:solidFill>
                  <a:schemeClr val="tx1"/>
                </a:solidFill>
              </a:rPr>
              <a:t>san</a:t>
            </a:r>
            <a:r>
              <a:rPr lang="en-IE" sz="2200" dirty="0" smtClean="0">
                <a:solidFill>
                  <a:schemeClr val="tx1"/>
                </a:solidFill>
              </a:rPr>
              <a:t> iontu. </a:t>
            </a:r>
          </a:p>
          <a:p>
            <a:pPr marL="914400" lvl="1" indent="-457200" algn="just">
              <a:buFont typeface="Arial" pitchFamily="34" charset="0"/>
              <a:buChar char="•"/>
            </a:pPr>
            <a:endParaRPr lang="en-IE" sz="16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 startAt="4"/>
            </a:pPr>
            <a:endParaRPr lang="en-IE" sz="20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 startAt="4"/>
            </a:pPr>
            <a:endParaRPr lang="en-IE" sz="20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 startAt="4"/>
            </a:pPr>
            <a:endParaRPr lang="en-IE" sz="2000" dirty="0" smtClean="0">
              <a:solidFill>
                <a:schemeClr val="tx1"/>
              </a:solidFill>
            </a:endParaRPr>
          </a:p>
          <a:p>
            <a:pPr algn="just"/>
            <a:endParaRPr lang="en-IE" sz="3000" dirty="0" smtClean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flipV="1">
            <a:off x="152400" y="727706"/>
            <a:ext cx="4572000" cy="45719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" y="152400"/>
            <a:ext cx="6705600" cy="723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3200" b="1" dirty="0" smtClean="0"/>
              <a:t>Sa nó San?			                      </a:t>
            </a:r>
            <a:r>
              <a:rPr lang="en-IE" sz="1600" b="1" dirty="0" smtClean="0"/>
              <a:t>Stór focal</a:t>
            </a:r>
            <a:endParaRPr lang="ga-IE" sz="1600" b="1" dirty="0"/>
          </a:p>
        </p:txBody>
      </p:sp>
      <p:sp>
        <p:nvSpPr>
          <p:cNvPr id="4" name="AutoShape 4" descr="http://www.clker.com/cliparts/K/K/i/n/S/V/children-holding-signs.svg"/>
          <p:cNvSpPr>
            <a:spLocks noChangeAspect="1" noChangeArrowheads="1"/>
          </p:cNvSpPr>
          <p:nvPr/>
        </p:nvSpPr>
        <p:spPr bwMode="auto">
          <a:xfrm>
            <a:off x="155575" y="-2193925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5" name="AutoShape 6" descr="http://www.clker.com/cliparts/K/K/i/n/S/V/children-holding-signs.svg"/>
          <p:cNvSpPr>
            <a:spLocks noChangeAspect="1" noChangeArrowheads="1"/>
          </p:cNvSpPr>
          <p:nvPr/>
        </p:nvSpPr>
        <p:spPr bwMode="auto">
          <a:xfrm>
            <a:off x="307975" y="-2041525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6" name="AutoShape 8" descr="http://www.clker.com/cliparts/K/K/i/n/S/V/children-holding-signs.svg"/>
          <p:cNvSpPr>
            <a:spLocks noChangeAspect="1" noChangeArrowheads="1"/>
          </p:cNvSpPr>
          <p:nvPr/>
        </p:nvSpPr>
        <p:spPr bwMode="auto">
          <a:xfrm>
            <a:off x="460375" y="-1889125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7" name="AutoShape 10" descr="http://www.clker.com/cliparts/K/K/i/n/S/V/children-holding-signs.svg"/>
          <p:cNvSpPr>
            <a:spLocks noChangeAspect="1" noChangeArrowheads="1"/>
          </p:cNvSpPr>
          <p:nvPr/>
        </p:nvSpPr>
        <p:spPr bwMode="auto">
          <a:xfrm>
            <a:off x="612775" y="-1736725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32" y="1593240"/>
            <a:ext cx="3317329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55974" y="1715400"/>
            <a:ext cx="3387725" cy="247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524000" y="2835275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dirty="0" smtClean="0"/>
              <a:t>sa</a:t>
            </a:r>
            <a:endParaRPr lang="en-IE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733800" y="2421265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dirty="0" smtClean="0"/>
              <a:t>san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2394263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" y="876300"/>
            <a:ext cx="6629400" cy="8077200"/>
          </a:xfrm>
        </p:spPr>
        <p:txBody>
          <a:bodyPr>
            <a:normAutofit/>
          </a:bodyPr>
          <a:lstStyle/>
          <a:p>
            <a:pPr algn="just"/>
            <a:r>
              <a:rPr lang="en-IE" sz="1200" dirty="0" smtClean="0">
                <a:solidFill>
                  <a:schemeClr val="tx1"/>
                </a:solidFill>
              </a:rPr>
              <a:t>Is ceacht gearr é seo a chuideoidh leis na daltaí idirdhealú a dhéanamh idir an dá réamhfhocal: </a:t>
            </a:r>
            <a:r>
              <a:rPr lang="en-IE" sz="1200" i="1" dirty="0" smtClean="0">
                <a:solidFill>
                  <a:schemeClr val="tx1"/>
                </a:solidFill>
              </a:rPr>
              <a:t>sa</a:t>
            </a:r>
            <a:r>
              <a:rPr lang="en-IE" sz="1200" dirty="0" smtClean="0">
                <a:solidFill>
                  <a:schemeClr val="tx1"/>
                </a:solidFill>
              </a:rPr>
              <a:t> agus </a:t>
            </a:r>
            <a:r>
              <a:rPr lang="en-IE" sz="1200" i="1" dirty="0" smtClean="0">
                <a:solidFill>
                  <a:schemeClr val="tx1"/>
                </a:solidFill>
              </a:rPr>
              <a:t>san</a:t>
            </a:r>
            <a:r>
              <a:rPr lang="en-IE" sz="1200" dirty="0" smtClean="0">
                <a:solidFill>
                  <a:schemeClr val="tx1"/>
                </a:solidFill>
              </a:rPr>
              <a:t>. Is minic a mheasctar iad. </a:t>
            </a:r>
          </a:p>
          <a:p>
            <a:pPr algn="just"/>
            <a:endParaRPr lang="en-IE" sz="1200" dirty="0">
              <a:solidFill>
                <a:schemeClr val="tx1"/>
              </a:solidFill>
            </a:endParaRPr>
          </a:p>
          <a:p>
            <a:pPr algn="just"/>
            <a:r>
              <a:rPr lang="en-IE" sz="1200" dirty="0" smtClean="0">
                <a:solidFill>
                  <a:schemeClr val="tx1"/>
                </a:solidFill>
              </a:rPr>
              <a:t>Moltar seans a thabhairt do gach beirt na ceisteanna a phlé le chéile ar dtús sula bpléifeá féin na freagraí leis an rang iomlán. Is féidir nóiméad nó dhó a thabhairt do gach beirt an chéad cheist a plé le chéile; agus ansin an cheist sin a phlé leis an rang ar fad. Is féidir leanúint ar aghaidh mar sin leis na ceisteanna eile. </a:t>
            </a:r>
          </a:p>
          <a:p>
            <a:pPr algn="just"/>
            <a:endParaRPr lang="en-IE" sz="1200" dirty="0">
              <a:solidFill>
                <a:schemeClr val="tx1"/>
              </a:solidFill>
            </a:endParaRPr>
          </a:p>
          <a:p>
            <a:pPr algn="just"/>
            <a:r>
              <a:rPr lang="en-IE" sz="1200" b="1" dirty="0" smtClean="0">
                <a:solidFill>
                  <a:schemeClr val="tx1"/>
                </a:solidFill>
              </a:rPr>
              <a:t>Freagraí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IE" sz="1200" dirty="0">
                <a:solidFill>
                  <a:schemeClr val="tx1"/>
                </a:solidFill>
              </a:rPr>
              <a:t>Ní dóigh liom go mbeidh mé </a:t>
            </a:r>
            <a:r>
              <a:rPr lang="en-IE" sz="1200" b="1" dirty="0" smtClean="0">
                <a:solidFill>
                  <a:schemeClr val="tx1"/>
                </a:solidFill>
              </a:rPr>
              <a:t>sa</a:t>
            </a:r>
            <a:r>
              <a:rPr lang="en-IE" sz="1200" dirty="0" smtClean="0">
                <a:solidFill>
                  <a:schemeClr val="tx1"/>
                </a:solidFill>
              </a:rPr>
              <a:t> </a:t>
            </a:r>
            <a:r>
              <a:rPr lang="en-IE" sz="1200" dirty="0">
                <a:solidFill>
                  <a:schemeClr val="tx1"/>
                </a:solidFill>
              </a:rPr>
              <a:t>bhaile anocht.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IE" sz="1200" dirty="0">
                <a:solidFill>
                  <a:schemeClr val="tx1"/>
                </a:solidFill>
              </a:rPr>
              <a:t>Cad atá </a:t>
            </a:r>
            <a:r>
              <a:rPr lang="en-IE" sz="1200" b="1" dirty="0" smtClean="0">
                <a:solidFill>
                  <a:schemeClr val="tx1"/>
                </a:solidFill>
              </a:rPr>
              <a:t>san</a:t>
            </a:r>
            <a:r>
              <a:rPr lang="en-IE" sz="1200" dirty="0" smtClean="0">
                <a:solidFill>
                  <a:schemeClr val="tx1"/>
                </a:solidFill>
              </a:rPr>
              <a:t> </a:t>
            </a:r>
            <a:r>
              <a:rPr lang="en-IE" sz="1200" dirty="0">
                <a:solidFill>
                  <a:schemeClr val="tx1"/>
                </a:solidFill>
              </a:rPr>
              <a:t>uisce?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IE" sz="1200" dirty="0">
                <a:solidFill>
                  <a:schemeClr val="tx1"/>
                </a:solidFill>
              </a:rPr>
              <a:t>Tá an litir </a:t>
            </a:r>
            <a:r>
              <a:rPr lang="en-IE" sz="1200" b="1" dirty="0" smtClean="0">
                <a:solidFill>
                  <a:schemeClr val="tx1"/>
                </a:solidFill>
              </a:rPr>
              <a:t>sa</a:t>
            </a:r>
            <a:r>
              <a:rPr lang="en-IE" sz="1200" dirty="0" smtClean="0">
                <a:solidFill>
                  <a:schemeClr val="tx1"/>
                </a:solidFill>
              </a:rPr>
              <a:t> </a:t>
            </a:r>
            <a:r>
              <a:rPr lang="en-IE" sz="1200" dirty="0">
                <a:solidFill>
                  <a:schemeClr val="tx1"/>
                </a:solidFill>
              </a:rPr>
              <a:t>phost.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IE" sz="1200" dirty="0">
                <a:solidFill>
                  <a:schemeClr val="tx1"/>
                </a:solidFill>
              </a:rPr>
              <a:t>Tá an t-eolas </a:t>
            </a:r>
            <a:r>
              <a:rPr lang="en-IE" sz="1200" b="1" dirty="0" smtClean="0">
                <a:solidFill>
                  <a:schemeClr val="tx1"/>
                </a:solidFill>
              </a:rPr>
              <a:t>san</a:t>
            </a:r>
            <a:r>
              <a:rPr lang="en-IE" sz="1200" dirty="0" smtClean="0">
                <a:solidFill>
                  <a:schemeClr val="tx1"/>
                </a:solidFill>
              </a:rPr>
              <a:t> </a:t>
            </a:r>
            <a:r>
              <a:rPr lang="en-IE" sz="1200" dirty="0">
                <a:solidFill>
                  <a:schemeClr val="tx1"/>
                </a:solidFill>
              </a:rPr>
              <a:t>fhoirm a líon sé isteach.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IE" sz="1200" dirty="0">
                <a:solidFill>
                  <a:schemeClr val="tx1"/>
                </a:solidFill>
              </a:rPr>
              <a:t>Níl suim dá laghad agam </a:t>
            </a:r>
            <a:r>
              <a:rPr lang="en-IE" sz="1200" b="1" dirty="0" smtClean="0">
                <a:solidFill>
                  <a:schemeClr val="tx1"/>
                </a:solidFill>
              </a:rPr>
              <a:t>san</a:t>
            </a:r>
            <a:r>
              <a:rPr lang="en-IE" sz="1200" dirty="0" smtClean="0">
                <a:solidFill>
                  <a:schemeClr val="tx1"/>
                </a:solidFill>
              </a:rPr>
              <a:t> </a:t>
            </a:r>
            <a:r>
              <a:rPr lang="en-IE" sz="1200" dirty="0">
                <a:solidFill>
                  <a:schemeClr val="tx1"/>
                </a:solidFill>
              </a:rPr>
              <a:t>eolaíocht. </a:t>
            </a:r>
          </a:p>
          <a:p>
            <a:pPr algn="just"/>
            <a:endParaRPr lang="en-IE" sz="1200" dirty="0">
              <a:solidFill>
                <a:schemeClr val="tx1"/>
              </a:solidFill>
            </a:endParaRPr>
          </a:p>
          <a:p>
            <a:pPr algn="just"/>
            <a:endParaRPr lang="en-IE" sz="2000" dirty="0" smtClean="0">
              <a:solidFill>
                <a:schemeClr val="tx1"/>
              </a:solidFill>
            </a:endParaRPr>
          </a:p>
          <a:p>
            <a:pPr algn="just"/>
            <a:endParaRPr lang="en-IE" sz="3000" dirty="0" smtClean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flipV="1">
            <a:off x="152400" y="773428"/>
            <a:ext cx="4572000" cy="45719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" y="152400"/>
            <a:ext cx="6705600" cy="723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3200" b="1" dirty="0" smtClean="0"/>
              <a:t>Sa nó San?					  </a:t>
            </a:r>
            <a:r>
              <a:rPr lang="en-IE" sz="1600" b="1" dirty="0" smtClean="0"/>
              <a:t>Treoracha</a:t>
            </a:r>
            <a:endParaRPr lang="ga-IE" sz="1600" b="1" dirty="0"/>
          </a:p>
        </p:txBody>
      </p:sp>
    </p:spTree>
    <p:extLst>
      <p:ext uri="{BB962C8B-B14F-4D97-AF65-F5344CB8AC3E}">
        <p14:creationId xmlns:p14="http://schemas.microsoft.com/office/powerpoint/2010/main" val="25562180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1059</TotalTime>
  <Words>260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Aimsir Láithreach</dc:title>
  <dc:creator>user</dc:creator>
  <cp:lastModifiedBy>user1</cp:lastModifiedBy>
  <cp:revision>86</cp:revision>
  <cp:lastPrinted>2014-05-08T13:49:51Z</cp:lastPrinted>
  <dcterms:created xsi:type="dcterms:W3CDTF">2006-08-16T00:00:00Z</dcterms:created>
  <dcterms:modified xsi:type="dcterms:W3CDTF">2016-01-15T10:28:53Z</dcterms:modified>
</cp:coreProperties>
</file>