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8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36CB5-B03E-4EBE-876F-B1A2ACD53DE2}" type="datetimeFigureOut">
              <a:rPr lang="en-IE" smtClean="0"/>
              <a:pPr/>
              <a:t>22/11/2013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5B64E-B92A-4F8E-86EE-C58B92EA685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859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B64E-B92A-4F8E-86EE-C58B92EA6857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243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B64E-B92A-4F8E-86EE-C58B92EA6857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499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5B64E-B92A-4F8E-86EE-C58B92EA6857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8103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95300"/>
            <a:ext cx="61722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IE" b="1" i="1" dirty="0" smtClean="0"/>
              <a:t>Ró</a:t>
            </a:r>
            <a:r>
              <a:rPr lang="en-IE" b="1" dirty="0" smtClean="0"/>
              <a:t> agus </a:t>
            </a:r>
            <a:r>
              <a:rPr lang="en-IE" b="1" i="1" dirty="0" smtClean="0"/>
              <a:t>an-</a:t>
            </a:r>
            <a:r>
              <a:rPr lang="en-IE" sz="4000" b="1" i="1" dirty="0" smtClean="0"/>
              <a:t>			</a:t>
            </a:r>
            <a:r>
              <a:rPr lang="en-IE" sz="1600" b="1" i="1" dirty="0" smtClean="0"/>
              <a:t>                   </a:t>
            </a:r>
            <a:r>
              <a:rPr lang="en-IE" sz="1800" b="1" dirty="0" smtClean="0"/>
              <a:t>           1</a:t>
            </a:r>
            <a:r>
              <a:rPr lang="en-IE" sz="4000" b="1" dirty="0" smtClean="0"/>
              <a:t>	</a:t>
            </a:r>
            <a:endParaRPr lang="ga-IE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6172200" cy="7467600"/>
          </a:xfrm>
        </p:spPr>
        <p:txBody>
          <a:bodyPr>
            <a:noAutofit/>
          </a:bodyPr>
          <a:lstStyle/>
          <a:p>
            <a:pPr lvl="0" algn="l"/>
            <a:r>
              <a:rPr lang="en-IE" sz="4000" dirty="0" smtClean="0">
                <a:solidFill>
                  <a:schemeClr val="tx1"/>
                </a:solidFill>
              </a:rPr>
              <a:t>Féach:</a:t>
            </a:r>
          </a:p>
          <a:p>
            <a:pPr lvl="0" algn="l"/>
            <a:endParaRPr lang="en-IE" sz="1800" dirty="0">
              <a:solidFill>
                <a:schemeClr val="tx1"/>
              </a:solidFill>
            </a:endParaRPr>
          </a:p>
          <a:p>
            <a:pPr algn="l"/>
            <a:r>
              <a:rPr lang="en-IE" sz="3000" b="1" dirty="0" smtClean="0">
                <a:solidFill>
                  <a:schemeClr val="tx1"/>
                </a:solidFill>
              </a:rPr>
              <a:t>		</a:t>
            </a:r>
            <a:r>
              <a:rPr lang="ga-IE" sz="3000" b="1" dirty="0" smtClean="0">
                <a:solidFill>
                  <a:schemeClr val="tx1"/>
                </a:solidFill>
              </a:rPr>
              <a:t>rómhaith (maith)</a:t>
            </a:r>
          </a:p>
          <a:p>
            <a:pPr algn="l"/>
            <a:r>
              <a:rPr lang="ga-IE" sz="3000" b="1" dirty="0" smtClean="0">
                <a:solidFill>
                  <a:schemeClr val="tx1"/>
                </a:solidFill>
              </a:rPr>
              <a:t>		róchrua (crua)</a:t>
            </a:r>
          </a:p>
          <a:p>
            <a:pPr algn="l"/>
            <a:r>
              <a:rPr lang="ga-IE" sz="3000" b="1" dirty="0" smtClean="0">
                <a:solidFill>
                  <a:schemeClr val="tx1"/>
                </a:solidFill>
              </a:rPr>
              <a:t>		ródheacair (deacair)</a:t>
            </a:r>
          </a:p>
          <a:p>
            <a:pPr algn="l"/>
            <a:r>
              <a:rPr lang="ga-IE" sz="3000" b="1" dirty="0" smtClean="0">
                <a:solidFill>
                  <a:schemeClr val="tx1"/>
                </a:solidFill>
              </a:rPr>
              <a:t>		rófhuar (fuar)</a:t>
            </a:r>
          </a:p>
          <a:p>
            <a:pPr algn="l"/>
            <a:r>
              <a:rPr lang="ga-IE" sz="3000" b="1" dirty="0" smtClean="0">
                <a:solidFill>
                  <a:schemeClr val="tx1"/>
                </a:solidFill>
              </a:rPr>
              <a:t>		róthanaí (tanaí)</a:t>
            </a:r>
          </a:p>
          <a:p>
            <a:pPr algn="l"/>
            <a:r>
              <a:rPr lang="ga-IE" sz="3000" b="1" dirty="0" smtClean="0">
                <a:solidFill>
                  <a:schemeClr val="tx1"/>
                </a:solidFill>
              </a:rPr>
              <a:t>		róshean (sean)</a:t>
            </a:r>
          </a:p>
          <a:p>
            <a:pPr lvl="0" algn="l"/>
            <a:endParaRPr lang="ga-IE" sz="3000" b="1" dirty="0" smtClean="0">
              <a:solidFill>
                <a:schemeClr val="tx1"/>
              </a:solidFill>
            </a:endParaRPr>
          </a:p>
          <a:p>
            <a:pPr lvl="0" algn="l"/>
            <a:r>
              <a:rPr lang="ga-IE" sz="3000" b="1" dirty="0" smtClean="0">
                <a:solidFill>
                  <a:schemeClr val="tx1"/>
                </a:solidFill>
              </a:rPr>
              <a:t>Cad a tharla do na focail idir lúibíní?</a:t>
            </a:r>
            <a:endParaRPr lang="ga-IE" b="1" dirty="0" smtClean="0">
              <a:solidFill>
                <a:schemeClr val="tx1"/>
              </a:solidFill>
            </a:endParaRPr>
          </a:p>
          <a:p>
            <a:pPr algn="l"/>
            <a:r>
              <a:rPr lang="ga-IE" sz="30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IE" sz="1600" dirty="0" smtClean="0">
                <a:solidFill>
                  <a:schemeClr val="tx1"/>
                </a:solidFill>
              </a:rPr>
              <a:t> 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4572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6172200" cy="7467600"/>
          </a:xfrm>
        </p:spPr>
        <p:txBody>
          <a:bodyPr>
            <a:noAutofit/>
          </a:bodyPr>
          <a:lstStyle/>
          <a:p>
            <a:pPr lvl="0" algn="l"/>
            <a:r>
              <a:rPr lang="en-IE" sz="4000" dirty="0" smtClean="0">
                <a:solidFill>
                  <a:schemeClr val="tx1"/>
                </a:solidFill>
              </a:rPr>
              <a:t>Féach:</a:t>
            </a:r>
          </a:p>
          <a:p>
            <a:pPr lvl="0" algn="l"/>
            <a:endParaRPr lang="en-IE" sz="1800" dirty="0">
              <a:solidFill>
                <a:schemeClr val="tx1"/>
              </a:solidFill>
            </a:endParaRPr>
          </a:p>
          <a:p>
            <a:pPr algn="l"/>
            <a:r>
              <a:rPr lang="en-IE" sz="3000" b="1" dirty="0" smtClean="0">
                <a:solidFill>
                  <a:schemeClr val="tx1"/>
                </a:solidFill>
              </a:rPr>
              <a:t>		ró-óg </a:t>
            </a:r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ró-aosta </a:t>
            </a:r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ró-ionraic </a:t>
            </a:r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ró-éasca </a:t>
            </a:r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ró-aibí </a:t>
            </a:r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	ró-eagraithe</a:t>
            </a:r>
          </a:p>
          <a:p>
            <a:pPr algn="l"/>
            <a:endParaRPr lang="en-IE" sz="3000" b="1" dirty="0">
              <a:solidFill>
                <a:schemeClr val="tx1"/>
              </a:solidFill>
            </a:endParaRPr>
          </a:p>
          <a:p>
            <a:pPr algn="l"/>
            <a:endParaRPr lang="en-IE" sz="3000" b="1" dirty="0" smtClean="0">
              <a:solidFill>
                <a:schemeClr val="tx1"/>
              </a:solidFill>
            </a:endParaRPr>
          </a:p>
          <a:p>
            <a:pPr lvl="0" algn="l"/>
            <a:r>
              <a:rPr lang="en-IE" sz="3000" b="1" dirty="0" smtClean="0">
                <a:solidFill>
                  <a:schemeClr val="tx1"/>
                </a:solidFill>
              </a:rPr>
              <a:t>Cén fáth a bhfuil an fleiscín ann?</a:t>
            </a:r>
            <a:endParaRPr lang="en-IE" b="1" dirty="0" smtClean="0">
              <a:solidFill>
                <a:schemeClr val="tx1"/>
              </a:solidFill>
            </a:endParaRPr>
          </a:p>
          <a:p>
            <a:pPr algn="l"/>
            <a:r>
              <a:rPr lang="en-IE" sz="30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IE" sz="1600" dirty="0" smtClean="0">
                <a:solidFill>
                  <a:schemeClr val="tx1"/>
                </a:solidFill>
              </a:rPr>
              <a:t> 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4572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617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8900" b="1" i="1" dirty="0" smtClean="0"/>
              <a:t>Ró</a:t>
            </a:r>
            <a:r>
              <a:rPr lang="en-IE" sz="8900" b="1" dirty="0" smtClean="0"/>
              <a:t> agus </a:t>
            </a:r>
            <a:r>
              <a:rPr lang="en-IE" sz="8900" b="1" i="1" dirty="0" smtClean="0"/>
              <a:t>an-</a:t>
            </a:r>
            <a:r>
              <a:rPr lang="en-IE" sz="4000" b="1" i="1" dirty="0" smtClean="0"/>
              <a:t>			</a:t>
            </a:r>
            <a:r>
              <a:rPr lang="en-IE" sz="1600" b="1" i="1" dirty="0" smtClean="0"/>
              <a:t>                   </a:t>
            </a:r>
            <a:r>
              <a:rPr lang="en-IE" sz="1800" b="1" dirty="0" smtClean="0"/>
              <a:t>          </a:t>
            </a:r>
            <a:r>
              <a:rPr lang="en-IE" sz="3000" b="1" dirty="0" smtClean="0"/>
              <a:t>             2</a:t>
            </a:r>
            <a:r>
              <a:rPr lang="en-IE" sz="4000" b="1" dirty="0" smtClean="0"/>
              <a:t>	</a:t>
            </a:r>
            <a:endParaRPr lang="ga-IE" sz="1800" b="1" dirty="0"/>
          </a:p>
        </p:txBody>
      </p:sp>
    </p:spTree>
    <p:extLst>
      <p:ext uri="{BB962C8B-B14F-4D97-AF65-F5344CB8AC3E}">
        <p14:creationId xmlns:p14="http://schemas.microsoft.com/office/powerpoint/2010/main" val="19144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6172200" cy="7467600"/>
          </a:xfrm>
        </p:spPr>
        <p:txBody>
          <a:bodyPr>
            <a:noAutofit/>
          </a:bodyPr>
          <a:lstStyle/>
          <a:p>
            <a:pPr lvl="0" algn="l"/>
            <a:r>
              <a:rPr lang="en-IE" sz="4000" dirty="0" smtClean="0">
                <a:solidFill>
                  <a:schemeClr val="tx1"/>
                </a:solidFill>
              </a:rPr>
              <a:t>Féach:</a:t>
            </a:r>
          </a:p>
          <a:p>
            <a:pPr lvl="0" algn="l"/>
            <a:endParaRPr lang="en-IE" sz="1800" dirty="0">
              <a:solidFill>
                <a:schemeClr val="tx1"/>
              </a:solidFill>
            </a:endParaRPr>
          </a:p>
          <a:p>
            <a:pPr algn="l"/>
            <a:r>
              <a:rPr lang="en-IE" sz="3000" b="1" dirty="0" smtClean="0">
                <a:solidFill>
                  <a:schemeClr val="tx1"/>
                </a:solidFill>
              </a:rPr>
              <a:t>	</a:t>
            </a:r>
            <a:r>
              <a:rPr lang="en-IE" sz="3000" b="1" dirty="0">
                <a:solidFill>
                  <a:schemeClr val="tx1"/>
                </a:solidFill>
              </a:rPr>
              <a:t>	</a:t>
            </a:r>
            <a:r>
              <a:rPr lang="en-IE" sz="3000" b="1" dirty="0" smtClean="0">
                <a:solidFill>
                  <a:schemeClr val="tx1"/>
                </a:solidFill>
              </a:rPr>
              <a:t>an-mhaith </a:t>
            </a:r>
            <a:r>
              <a:rPr lang="en-IE" sz="3000" b="1" dirty="0">
                <a:solidFill>
                  <a:schemeClr val="tx1"/>
                </a:solidFill>
              </a:rPr>
              <a:t>(maith)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	</a:t>
            </a:r>
            <a:r>
              <a:rPr lang="en-IE" sz="3000" b="1" dirty="0" smtClean="0">
                <a:solidFill>
                  <a:schemeClr val="tx1"/>
                </a:solidFill>
              </a:rPr>
              <a:t>an-chrua </a:t>
            </a:r>
            <a:r>
              <a:rPr lang="en-IE" sz="3000" b="1" dirty="0">
                <a:solidFill>
                  <a:schemeClr val="tx1"/>
                </a:solidFill>
              </a:rPr>
              <a:t>(crua)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	</a:t>
            </a:r>
            <a:r>
              <a:rPr lang="en-IE" sz="3000" b="1" dirty="0" smtClean="0">
                <a:solidFill>
                  <a:schemeClr val="tx1"/>
                </a:solidFill>
              </a:rPr>
              <a:t>an-deacair </a:t>
            </a:r>
            <a:r>
              <a:rPr lang="en-IE" sz="3000" b="1" dirty="0">
                <a:solidFill>
                  <a:schemeClr val="tx1"/>
                </a:solidFill>
              </a:rPr>
              <a:t>(deacair)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	</a:t>
            </a:r>
            <a:r>
              <a:rPr lang="en-IE" sz="3000" b="1" dirty="0" smtClean="0">
                <a:solidFill>
                  <a:schemeClr val="tx1"/>
                </a:solidFill>
              </a:rPr>
              <a:t>an-fhuar </a:t>
            </a:r>
            <a:r>
              <a:rPr lang="en-IE" sz="3000" b="1" dirty="0">
                <a:solidFill>
                  <a:schemeClr val="tx1"/>
                </a:solidFill>
              </a:rPr>
              <a:t>(fuar)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	</a:t>
            </a:r>
            <a:r>
              <a:rPr lang="en-IE" sz="3000" b="1" dirty="0" smtClean="0">
                <a:solidFill>
                  <a:schemeClr val="tx1"/>
                </a:solidFill>
              </a:rPr>
              <a:t>an-tanaí </a:t>
            </a:r>
            <a:r>
              <a:rPr lang="en-IE" sz="3000" b="1" dirty="0">
                <a:solidFill>
                  <a:schemeClr val="tx1"/>
                </a:solidFill>
              </a:rPr>
              <a:t>(tanaí)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	</a:t>
            </a:r>
            <a:r>
              <a:rPr lang="en-IE" sz="3000" b="1" dirty="0" smtClean="0">
                <a:solidFill>
                  <a:schemeClr val="tx1"/>
                </a:solidFill>
              </a:rPr>
              <a:t>an-sean </a:t>
            </a:r>
            <a:r>
              <a:rPr lang="en-IE" sz="3000" b="1" dirty="0">
                <a:solidFill>
                  <a:schemeClr val="tx1"/>
                </a:solidFill>
              </a:rPr>
              <a:t>(sean)</a:t>
            </a:r>
          </a:p>
          <a:p>
            <a:pPr algn="l"/>
            <a:r>
              <a:rPr lang="en-IE" sz="3000" b="1" dirty="0" smtClean="0">
                <a:solidFill>
                  <a:schemeClr val="tx1"/>
                </a:solidFill>
              </a:rPr>
              <a:t>		an-óg (óg)</a:t>
            </a:r>
            <a:r>
              <a:rPr lang="en-IE" sz="3000" b="1" dirty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en-IE" sz="3000" b="1" dirty="0">
                <a:solidFill>
                  <a:schemeClr val="tx1"/>
                </a:solidFill>
              </a:rPr>
              <a:t>		</a:t>
            </a:r>
            <a:r>
              <a:rPr lang="en-IE" sz="3000" b="1" dirty="0" smtClean="0">
                <a:solidFill>
                  <a:schemeClr val="tx1"/>
                </a:solidFill>
              </a:rPr>
              <a:t>an-aosta (aosta)</a:t>
            </a:r>
            <a:endParaRPr lang="en-IE" sz="3000" b="1" dirty="0">
              <a:solidFill>
                <a:schemeClr val="tx1"/>
              </a:solidFill>
            </a:endParaRPr>
          </a:p>
          <a:p>
            <a:pPr algn="l"/>
            <a:endParaRPr lang="en-IE" sz="3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IE" sz="3000" b="1" dirty="0" smtClean="0">
                <a:solidFill>
                  <a:schemeClr val="tx1"/>
                </a:solidFill>
              </a:rPr>
              <a:t>Cad is féidir leat a rá faoi na hathruithe a thagann ar na focail tar éis </a:t>
            </a:r>
            <a:r>
              <a:rPr lang="en-IE" sz="3000" b="1" i="1" dirty="0" smtClean="0">
                <a:solidFill>
                  <a:schemeClr val="tx1"/>
                </a:solidFill>
              </a:rPr>
              <a:t>an-</a:t>
            </a:r>
            <a:r>
              <a:rPr lang="en-IE" sz="3000" b="1" dirty="0" smtClean="0">
                <a:solidFill>
                  <a:schemeClr val="tx1"/>
                </a:solidFill>
              </a:rPr>
              <a:t>?</a:t>
            </a:r>
            <a:endParaRPr lang="en-IE" b="1" dirty="0" smtClean="0">
              <a:solidFill>
                <a:schemeClr val="tx1"/>
              </a:solidFill>
            </a:endParaRPr>
          </a:p>
          <a:p>
            <a:pPr algn="l"/>
            <a:r>
              <a:rPr lang="en-IE" sz="30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IE" sz="1600" dirty="0" smtClean="0">
                <a:solidFill>
                  <a:schemeClr val="tx1"/>
                </a:solidFill>
              </a:rPr>
              <a:t> 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flipV="1">
            <a:off x="457200" y="914400"/>
            <a:ext cx="4572000" cy="4571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617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7600" b="1" i="1" dirty="0" smtClean="0"/>
              <a:t>Ró</a:t>
            </a:r>
            <a:r>
              <a:rPr lang="en-IE" sz="7600" b="1" dirty="0" smtClean="0"/>
              <a:t> agus </a:t>
            </a:r>
            <a:r>
              <a:rPr lang="en-IE" sz="7600" b="1" i="1" dirty="0" smtClean="0"/>
              <a:t>an-</a:t>
            </a:r>
            <a:r>
              <a:rPr lang="en-IE" sz="4000" b="1" i="1" dirty="0" smtClean="0"/>
              <a:t>			</a:t>
            </a:r>
            <a:r>
              <a:rPr lang="en-IE" sz="1600" b="1" i="1" dirty="0" smtClean="0"/>
              <a:t>                   </a:t>
            </a:r>
            <a:r>
              <a:rPr lang="en-IE" sz="1800" b="1" dirty="0" smtClean="0"/>
              <a:t>          </a:t>
            </a:r>
            <a:r>
              <a:rPr lang="en-IE" sz="3000" b="1" dirty="0" smtClean="0"/>
              <a:t>             3</a:t>
            </a:r>
            <a:r>
              <a:rPr lang="en-IE" sz="4000" b="1" dirty="0" smtClean="0"/>
              <a:t>	</a:t>
            </a:r>
            <a:endParaRPr lang="ga-IE" sz="1800" b="1" dirty="0"/>
          </a:p>
        </p:txBody>
      </p:sp>
    </p:spTree>
    <p:extLst>
      <p:ext uri="{BB962C8B-B14F-4D97-AF65-F5344CB8AC3E}">
        <p14:creationId xmlns:p14="http://schemas.microsoft.com/office/powerpoint/2010/main" val="11246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0EA9F63998145A95C2315B447BDE8" ma:contentTypeVersion="0" ma:contentTypeDescription="Create a new document." ma:contentTypeScope="" ma:versionID="3bf71a694fcfd5b1e85b5859a74242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3b557f7c35b82c73530dce8cf63d19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D7B7C6-5772-479E-979B-186352645A2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5B1ED2E-9623-4ABE-A362-68A5E4D033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EC8EF6-4C44-4E74-BCFE-94A2A3EF1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18</Words>
  <Application>Microsoft Office PowerPoint</Application>
  <PresentationFormat>On-screen Show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Ró agus an-                                 1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t-ainmfhocal      caol &amp; leathan</dc:title>
  <dc:creator>Úna Nic Gabhann</dc:creator>
  <cp:lastModifiedBy>Riarachán</cp:lastModifiedBy>
  <cp:revision>31</cp:revision>
  <dcterms:created xsi:type="dcterms:W3CDTF">2006-08-16T00:00:00Z</dcterms:created>
  <dcterms:modified xsi:type="dcterms:W3CDTF">2013-11-22T10:07:51Z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0x010100D050EA9F63998145A95C2315B447BDE8</vt:lpwstr>
  </property>
</Properties>
</file>