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8" r:id="rId2"/>
    <p:sldId id="276" r:id="rId3"/>
    <p:sldId id="275" r:id="rId4"/>
    <p:sldId id="281" r:id="rId5"/>
    <p:sldId id="277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irdre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17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15/02/2013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xmlns="" val="3215220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15/02/2013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  <p:extLst>
      <p:ext uri="{BB962C8B-B14F-4D97-AF65-F5344CB8AC3E}">
        <p14:creationId xmlns:p14="http://schemas.microsoft.com/office/powerpoint/2010/main" xmlns="" val="2136511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857996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ga-IE" sz="2200" dirty="0" smtClean="0"/>
              <a:t>Pléigh na ceisteanna seo leis na daoine eile i do ghrúpa.</a:t>
            </a:r>
          </a:p>
          <a:p>
            <a:pPr lvl="0">
              <a:buNone/>
            </a:pPr>
            <a:endParaRPr lang="ga-IE" sz="2200" dirty="0" smtClean="0"/>
          </a:p>
          <a:p>
            <a:pPr marL="457200" indent="-457200">
              <a:buAutoNum type="arabicPeriod"/>
            </a:pPr>
            <a:r>
              <a:rPr lang="ga-IE" sz="2200" dirty="0" smtClean="0"/>
              <a:t>Conas a chuirfeá síos ort féin mar chainteoir Gaeilge – (i) cainteoir líofa amach is amach/cainteoir dúchais; (ii) cainteoir maith Gaeilge; (iii) cainteoir réasúnta Gaeilge?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ga-IE" sz="2200" dirty="0" smtClean="0"/>
              <a:t>Cé leis nó cén áit a labhraíonn tú Gaeilge, de ghnáth (le do thuismitheoirí, deartháireacha nó deirfiúracha, le cairde áirithe, le múinteoirí amháin, sa scoil amháin, le gaolta nó le daoine áirithe sa phobal srl.)?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ga-IE" sz="2200" dirty="0" smtClean="0"/>
              <a:t>An mbíonn rudaí áirithe níos fusa duit le déanamh/le plé leo i dteanga amháin seachas i dteanga eile (Gaeilge nó Béarla)? Mar shampla, ag caint le daoine an aois chéanna leat, leabhair a léamh, obair scoile a dhéanamh srl?</a:t>
            </a:r>
          </a:p>
          <a:p>
            <a:pPr marL="457200" lvl="0" indent="-457200">
              <a:buFont typeface="Arial" pitchFamily="34" charset="0"/>
              <a:buAutoNum type="arabicPeriod"/>
            </a:pPr>
            <a:r>
              <a:rPr lang="ga-IE" sz="2200" dirty="0" smtClean="0"/>
              <a:t>An mbraitheann tú riamh náire má bhíonn tú ag caint as Gaeilge, mar shampla os comhair cairde áirithe nó istigh i mbaile mór nó áit éigin mar sin?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ga-IE" sz="2200" dirty="0" smtClean="0"/>
              <a:t>An dóigh leatsa go bhfuil aon bhuntáiste sa saol agat toisc gur cainteoir Gaeilge tú? Cad é?</a:t>
            </a:r>
          </a:p>
          <a:p>
            <a:pPr marL="457200" lvl="0" indent="-457200">
              <a:buFont typeface="Arial" pitchFamily="34" charset="0"/>
              <a:buAutoNum type="arabicPeriod"/>
            </a:pPr>
            <a:endParaRPr lang="en-IE" sz="2400" dirty="0" smtClean="0"/>
          </a:p>
          <a:p>
            <a:pPr marL="457200" indent="-457200">
              <a:buAutoNum type="arabicPeriod"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ga-IE" sz="4000" b="1" dirty="0" smtClean="0"/>
              <a:t>Mise agus an Ghaeilge	  </a:t>
            </a:r>
            <a:r>
              <a:rPr lang="ga-IE" sz="1800" b="1" dirty="0" smtClean="0"/>
              <a:t>Réamhobair 1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1015185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781796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en-IE" sz="2300" dirty="0" smtClean="0"/>
              <a:t>		</a:t>
            </a:r>
            <a:r>
              <a:rPr lang="ga-IE" sz="2300" dirty="0" smtClean="0"/>
              <a:t>	</a:t>
            </a:r>
            <a:r>
              <a:rPr lang="ga-IE" sz="2800" dirty="0" smtClean="0"/>
              <a:t>“She speaks Irish!”</a:t>
            </a:r>
          </a:p>
          <a:p>
            <a:pPr marL="457200" lvl="0" indent="-457200">
              <a:buAutoNum type="arabicPeriod"/>
            </a:pPr>
            <a:endParaRPr lang="ga-IE" sz="2300" dirty="0" smtClean="0"/>
          </a:p>
          <a:p>
            <a:pPr marL="457200" lvl="0" indent="-457200">
              <a:buNone/>
            </a:pPr>
            <a:r>
              <a:rPr lang="ga-IE" sz="2300" dirty="0" smtClean="0"/>
              <a:t>Éist le hAilín Ní Chonchúir ag caint ar a taithí saoil</a:t>
            </a:r>
          </a:p>
          <a:p>
            <a:pPr marL="457200" lvl="0" indent="-457200">
              <a:buNone/>
            </a:pPr>
            <a:r>
              <a:rPr lang="ga-IE" sz="2300" dirty="0" smtClean="0"/>
              <a:t>mar dhuine dátheangach a tógadh sa Ghaeltacht</a:t>
            </a:r>
          </a:p>
          <a:p>
            <a:pPr marL="457200" lvl="0" indent="-457200">
              <a:buNone/>
            </a:pPr>
            <a:r>
              <a:rPr lang="ga-IE" sz="2300" dirty="0" smtClean="0"/>
              <a:t>(4 nóim. 26).</a:t>
            </a:r>
          </a:p>
          <a:p>
            <a:pPr marL="457200" lvl="0" indent="-457200">
              <a:buNone/>
            </a:pPr>
            <a:endParaRPr lang="en-IE" sz="2300" dirty="0" smtClean="0"/>
          </a:p>
          <a:p>
            <a:pPr marL="457200" lvl="0" indent="-457200">
              <a:buAutoNum type="arabicPeriod"/>
            </a:pPr>
            <a:endParaRPr lang="en-IE" sz="2300" dirty="0" smtClean="0"/>
          </a:p>
          <a:p>
            <a:pPr fontAlgn="t">
              <a:buNone/>
            </a:pPr>
            <a:endParaRPr lang="en-IE" sz="2400" dirty="0" smtClean="0"/>
          </a:p>
          <a:p>
            <a:pPr fontAlgn="t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Mise agus an Ghaeilge	      </a:t>
            </a:r>
            <a:r>
              <a:rPr lang="en-IE" sz="1800" b="1" dirty="0" smtClean="0"/>
              <a:t>Éisteacht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08958" y="1038044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pic>
        <p:nvPicPr>
          <p:cNvPr id="1026" name="Picture 2" descr="C:\Users\Aoife\Documents\09. COGG\An Ardteistiméireacht\03. An Ghaeilge agus an Ghaeltacht\Mise agus an Ghaeilge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599"/>
            <a:ext cx="3429000" cy="45911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781796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ga-IE" sz="2300" u="sng" dirty="0" smtClean="0"/>
              <a:t>A</a:t>
            </a:r>
            <a:r>
              <a:rPr lang="ga-IE" sz="2300" dirty="0" smtClean="0"/>
              <a:t>:</a:t>
            </a:r>
          </a:p>
          <a:p>
            <a:pPr marL="457200" lvl="0" indent="-457200">
              <a:buNone/>
            </a:pPr>
            <a:endParaRPr lang="ga-IE" sz="2300" dirty="0" smtClean="0"/>
          </a:p>
          <a:p>
            <a:pPr marL="457200" lvl="0" indent="-457200">
              <a:buNone/>
            </a:pPr>
            <a:r>
              <a:rPr lang="ga-IE" sz="2300" dirty="0" smtClean="0"/>
              <a:t>Breac síos na pointí is mó ar chuir tú spéis iontu a</a:t>
            </a:r>
          </a:p>
          <a:p>
            <a:pPr marL="457200" lvl="0" indent="-457200">
              <a:buNone/>
            </a:pPr>
            <a:r>
              <a:rPr lang="ga-IE" sz="2300" dirty="0" smtClean="0"/>
              <a:t>rinne Ailín san agallamh. Ansin, cuir do phointí i</a:t>
            </a:r>
          </a:p>
          <a:p>
            <a:pPr marL="457200" lvl="0" indent="-457200">
              <a:buNone/>
            </a:pPr>
            <a:r>
              <a:rPr lang="ga-IE" sz="2300" dirty="0" smtClean="0"/>
              <a:t>gcomparáid leis na pointí a bhí ag an duine in aice</a:t>
            </a:r>
          </a:p>
          <a:p>
            <a:pPr marL="457200" lvl="0" indent="-457200">
              <a:buNone/>
            </a:pPr>
            <a:r>
              <a:rPr lang="ga-IE" sz="2300" dirty="0" smtClean="0"/>
              <a:t>leat.	</a:t>
            </a:r>
          </a:p>
          <a:p>
            <a:pPr marL="457200" lvl="0" indent="-457200">
              <a:buNone/>
            </a:pPr>
            <a:endParaRPr lang="ga-IE" sz="2300" dirty="0" smtClean="0"/>
          </a:p>
          <a:p>
            <a:pPr marL="457200" lvl="0" indent="-457200">
              <a:buNone/>
            </a:pPr>
            <a:endParaRPr lang="ga-IE" sz="2300" dirty="0" smtClean="0"/>
          </a:p>
          <a:p>
            <a:pPr marL="457200" indent="-457200">
              <a:buNone/>
            </a:pPr>
            <a:r>
              <a:rPr lang="ga-IE" sz="2300" u="sng" dirty="0" smtClean="0"/>
              <a:t>B</a:t>
            </a:r>
            <a:r>
              <a:rPr lang="ga-IE" sz="2300" dirty="0" smtClean="0"/>
              <a:t>:</a:t>
            </a:r>
          </a:p>
          <a:p>
            <a:pPr marL="457200" indent="-457200">
              <a:buNone/>
            </a:pPr>
            <a:endParaRPr lang="ga-IE" sz="2300" dirty="0" smtClean="0"/>
          </a:p>
          <a:p>
            <a:pPr marL="457200" indent="-457200">
              <a:buNone/>
            </a:pPr>
            <a:r>
              <a:rPr lang="ga-IE" sz="2300" dirty="0" smtClean="0"/>
              <a:t>Bhí focal Muimhneach ag Ailín ar bhrionglóid. An</a:t>
            </a:r>
          </a:p>
          <a:p>
            <a:pPr marL="457200" indent="-457200">
              <a:buNone/>
            </a:pPr>
            <a:r>
              <a:rPr lang="ga-IE" sz="2300" dirty="0" smtClean="0"/>
              <a:t>cuimhin leat cad ba ea é?</a:t>
            </a:r>
          </a:p>
          <a:p>
            <a:pPr marL="457200" lvl="0" indent="-457200">
              <a:buNone/>
            </a:pPr>
            <a:endParaRPr lang="en-IE" sz="2300" dirty="0" smtClean="0"/>
          </a:p>
          <a:p>
            <a:pPr marL="457200" lvl="0" indent="-457200">
              <a:buNone/>
            </a:pPr>
            <a:endParaRPr lang="en-IE" sz="2300" dirty="0" smtClean="0"/>
          </a:p>
          <a:p>
            <a:pPr fontAlgn="t"/>
            <a:endParaRPr lang="en-IE" sz="2400" dirty="0" smtClean="0"/>
          </a:p>
          <a:p>
            <a:pPr fontAlgn="t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ga-IE" sz="4000" b="1" dirty="0" smtClean="0"/>
              <a:t>Mise agus an Ghaeilge	      </a:t>
            </a:r>
            <a:r>
              <a:rPr lang="ga-IE" sz="1800" b="1" dirty="0" smtClean="0"/>
              <a:t>Iarphlé 1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00332" y="1049691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781796"/>
          </a:xfrm>
        </p:spPr>
        <p:txBody>
          <a:bodyPr>
            <a:normAutofit/>
          </a:bodyPr>
          <a:lstStyle/>
          <a:p>
            <a:pPr marL="457200" lvl="0" indent="-457200">
              <a:buNone/>
            </a:pPr>
            <a:r>
              <a:rPr lang="en-IE" sz="2300" dirty="0" smtClean="0"/>
              <a:t>Cuir na frásaí seo ón agallamh in abairtí chun a</a:t>
            </a:r>
          </a:p>
          <a:p>
            <a:pPr marL="457200" lvl="0" indent="-457200">
              <a:buNone/>
            </a:pPr>
            <a:r>
              <a:rPr lang="en-IE" sz="2300" dirty="0" smtClean="0"/>
              <a:t>mbrí a léiriú.</a:t>
            </a:r>
          </a:p>
          <a:p>
            <a:pPr marL="457200" lvl="0" indent="-457200">
              <a:buNone/>
            </a:pPr>
            <a:endParaRPr lang="en-IE" sz="2300" dirty="0" smtClean="0"/>
          </a:p>
          <a:p>
            <a:pPr marL="457200" lvl="0" indent="-457200">
              <a:buAutoNum type="arabicPeriod"/>
            </a:pPr>
            <a:r>
              <a:rPr lang="en-IE" sz="2300" dirty="0" smtClean="0"/>
              <a:t>De réir dealraimh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Is amhlaidh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B’ait liom...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Ba dhóigh leat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Ar bharr mo theanga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Faoiseamh </a:t>
            </a:r>
          </a:p>
          <a:p>
            <a:pPr marL="457200" lvl="0" indent="-457200">
              <a:buAutoNum type="arabicPeriod"/>
            </a:pPr>
            <a:r>
              <a:rPr lang="en-IE" sz="2300" dirty="0" smtClean="0"/>
              <a:t>Gaeilge ó dhúchas</a:t>
            </a:r>
          </a:p>
          <a:p>
            <a:pPr marL="457200" lvl="0" indent="-457200">
              <a:buAutoNum type="arabicPeriod"/>
            </a:pPr>
            <a:endParaRPr lang="en-IE" sz="2300" dirty="0" smtClean="0"/>
          </a:p>
          <a:p>
            <a:pPr fontAlgn="t"/>
            <a:endParaRPr lang="en-IE" sz="2400" dirty="0" smtClean="0"/>
          </a:p>
          <a:p>
            <a:pPr fontAlgn="t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ga-IE" sz="4000" b="1" dirty="0" smtClean="0"/>
              <a:t>Mise agus an Ghaeilge	      </a:t>
            </a:r>
            <a:r>
              <a:rPr lang="ga-IE" sz="1800" b="1" dirty="0" smtClean="0"/>
              <a:t>Iarphlé 2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104394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781796"/>
          </a:xfrm>
        </p:spPr>
        <p:txBody>
          <a:bodyPr>
            <a:normAutofit lnSpcReduction="10000"/>
          </a:bodyPr>
          <a:lstStyle/>
          <a:p>
            <a:pPr marL="457200" lvl="0" indent="-457200">
              <a:buNone/>
            </a:pPr>
            <a:r>
              <a:rPr lang="ga-IE" sz="2300" dirty="0" smtClean="0"/>
              <a:t>Pléigh na ceisteanna seo leis an duine in aice leat.</a:t>
            </a:r>
          </a:p>
          <a:p>
            <a:pPr marL="457200" lvl="0" indent="-457200">
              <a:buNone/>
            </a:pPr>
            <a:endParaRPr lang="ga-IE" sz="2300" dirty="0" smtClean="0"/>
          </a:p>
          <a:p>
            <a:pPr marL="457200" lvl="0" indent="-457200">
              <a:buAutoNum type="arabicPeriod"/>
            </a:pPr>
            <a:r>
              <a:rPr lang="ga-IE" sz="2300" dirty="0" smtClean="0"/>
              <a:t>Cén teanga a bhí agatsa ar dtús – Gaeilge nó Béarla (nó teanga éigin eile)?</a:t>
            </a:r>
          </a:p>
          <a:p>
            <a:pPr marL="457200" lvl="0" indent="-457200">
              <a:buAutoNum type="arabicPeriod"/>
            </a:pPr>
            <a:r>
              <a:rPr lang="ga-IE" sz="2300" dirty="0" smtClean="0"/>
              <a:t>An cuimhin leat an t-am nuair nár thuig tú an dara teanga a d’fhoghlaim tú?</a:t>
            </a:r>
          </a:p>
          <a:p>
            <a:pPr marL="457200" lvl="0" indent="-457200">
              <a:buAutoNum type="arabicPeriod"/>
            </a:pPr>
            <a:r>
              <a:rPr lang="ga-IE" sz="2300" dirty="0" smtClean="0"/>
              <a:t>Cad is mó a labhraíodh tú sa bhunscoil?</a:t>
            </a:r>
          </a:p>
          <a:p>
            <a:pPr marL="457200" lvl="0" indent="-457200">
              <a:buAutoNum type="arabicPeriod"/>
            </a:pPr>
            <a:r>
              <a:rPr lang="ga-IE" sz="2300" dirty="0" smtClean="0"/>
              <a:t>An bhfuil daoine áirithe i do shaol nach labhraíonn tú </a:t>
            </a:r>
            <a:r>
              <a:rPr lang="ga-IE" sz="2300" u="sng" dirty="0" smtClean="0"/>
              <a:t>ach</a:t>
            </a:r>
            <a:r>
              <a:rPr lang="ga-IE" sz="2300" dirty="0" smtClean="0"/>
              <a:t> Gaeilge leo? Cé hiad?</a:t>
            </a:r>
          </a:p>
          <a:p>
            <a:pPr marL="457200" lvl="0" indent="-457200">
              <a:buAutoNum type="arabicPeriod"/>
            </a:pPr>
            <a:r>
              <a:rPr lang="ga-IE" sz="2300" dirty="0" smtClean="0"/>
              <a:t>Dúirt Ailín gur ‘rud an-nádúrtha ar fad an dátheangachas agus go bhfuil formhór mór de dhaonra an domhain dátheangach.’ An gcuireann sé sin iontas ort?</a:t>
            </a:r>
          </a:p>
          <a:p>
            <a:pPr marL="457200" lvl="0" indent="-457200">
              <a:buAutoNum type="arabicPeriod"/>
            </a:pPr>
            <a:r>
              <a:rPr lang="ga-IE" sz="2300" dirty="0" smtClean="0"/>
              <a:t>Chuir an dearcadh nó an t-aineolas a bhí ag daoine nach raibh aon taithí acu ar an nGaeilge agus ar an dátheangachas iontas ar Ailín. An raibh an taithí sin riamh agatsa? </a:t>
            </a:r>
            <a:r>
              <a:rPr lang="ga-IE" sz="2300" smtClean="0"/>
              <a:t>Déan cur síos </a:t>
            </a:r>
            <a:r>
              <a:rPr lang="ga-IE" sz="2300" smtClean="0"/>
              <a:t>air.</a:t>
            </a:r>
            <a:endParaRPr lang="ga-IE" sz="2300" smtClean="0"/>
          </a:p>
          <a:p>
            <a:pPr marL="457200" lvl="0" indent="-457200">
              <a:buAutoNum type="arabicPeriod"/>
            </a:pPr>
            <a:endParaRPr lang="en-IE" sz="2300" dirty="0" smtClean="0"/>
          </a:p>
          <a:p>
            <a:pPr fontAlgn="t"/>
            <a:endParaRPr lang="en-IE" sz="2400" dirty="0" smtClean="0"/>
          </a:p>
          <a:p>
            <a:pPr fontAlgn="t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  <a:p>
            <a:pPr marL="457200" lvl="0" indent="-45720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ga-IE" sz="4000" b="1" dirty="0" smtClean="0"/>
              <a:t>Mise agus an Ghaeilge	      </a:t>
            </a:r>
            <a:r>
              <a:rPr lang="ga-IE" sz="1800" b="1" dirty="0" smtClean="0"/>
              <a:t>Iarphlé 3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457200" y="104394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3037</TotalTime>
  <Words>411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Mise agus an Ghaeilge   Réamhobair 1</vt:lpstr>
      <vt:lpstr>Mise agus an Ghaeilge       Éisteacht</vt:lpstr>
      <vt:lpstr>Mise agus an Ghaeilge       Iarphlé 1</vt:lpstr>
      <vt:lpstr>Mise agus an Ghaeilge       Iarphlé 2</vt:lpstr>
      <vt:lpstr>Mise agus an Ghaeilge       Iarphlé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 </dc:title>
  <dc:creator>Úna Nic Gabhann</dc:creator>
  <cp:lastModifiedBy>riarachan</cp:lastModifiedBy>
  <cp:revision>112</cp:revision>
  <dcterms:created xsi:type="dcterms:W3CDTF">2006-08-16T00:00:00Z</dcterms:created>
  <dcterms:modified xsi:type="dcterms:W3CDTF">2013-02-15T10:50:15Z</dcterms:modified>
</cp:coreProperties>
</file>