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sldIdLst>
    <p:sldId id="256" r:id="rId2"/>
    <p:sldId id="259" r:id="rId3"/>
    <p:sldId id="260" r:id="rId4"/>
    <p:sldId id="262" r:id="rId5"/>
    <p:sldId id="261" r:id="rId6"/>
    <p:sldId id="264" r:id="rId7"/>
    <p:sldId id="263" r:id="rId8"/>
    <p:sldId id="265" r:id="rId9"/>
  </p:sldIdLst>
  <p:sldSz cx="6858000" cy="9144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deirdre" initials="d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1014" y="152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commentAuthors" Target="commentAuthors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E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263D22F-32E5-4413-8FC6-98548C67AC83}" type="datetimeFigureOut">
              <a:rPr lang="en-IE" smtClean="0"/>
              <a:pPr/>
              <a:t>27/09/2012</a:t>
            </a:fld>
            <a:endParaRPr lang="en-IE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143125" y="685800"/>
            <a:ext cx="25717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E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4258717-DBC8-4E85-93DF-F94175D03C35}" type="slidenum">
              <a:rPr lang="en-IE" smtClean="0"/>
              <a:pPr/>
              <a:t>‹#›</a:t>
            </a:fld>
            <a:endParaRPr lang="en-I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I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258717-DBC8-4E85-93DF-F94175D03C35}" type="slidenum">
              <a:rPr lang="en-IE" smtClean="0"/>
              <a:pPr/>
              <a:t>1</a:t>
            </a:fld>
            <a:endParaRPr lang="en-IE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I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258717-DBC8-4E85-93DF-F94175D03C35}" type="slidenum">
              <a:rPr lang="en-IE" smtClean="0"/>
              <a:pPr/>
              <a:t>2</a:t>
            </a:fld>
            <a:endParaRPr lang="en-IE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I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258717-DBC8-4E85-93DF-F94175D03C35}" type="slidenum">
              <a:rPr lang="en-IE" smtClean="0"/>
              <a:pPr/>
              <a:t>3</a:t>
            </a:fld>
            <a:endParaRPr lang="en-IE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I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258717-DBC8-4E85-93DF-F94175D03C35}" type="slidenum">
              <a:rPr lang="en-IE" smtClean="0"/>
              <a:pPr/>
              <a:t>4</a:t>
            </a:fld>
            <a:endParaRPr lang="en-IE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I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258717-DBC8-4E85-93DF-F94175D03C35}" type="slidenum">
              <a:rPr lang="en-IE" smtClean="0"/>
              <a:pPr/>
              <a:t>5</a:t>
            </a:fld>
            <a:endParaRPr lang="en-IE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I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258717-DBC8-4E85-93DF-F94175D03C35}" type="slidenum">
              <a:rPr lang="en-IE" smtClean="0"/>
              <a:pPr/>
              <a:t>6</a:t>
            </a:fld>
            <a:endParaRPr lang="en-IE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I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258717-DBC8-4E85-93DF-F94175D03C35}" type="slidenum">
              <a:rPr lang="en-IE" smtClean="0"/>
              <a:pPr/>
              <a:t>7</a:t>
            </a:fld>
            <a:endParaRPr lang="en-IE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I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258717-DBC8-4E85-93DF-F94175D03C35}" type="slidenum">
              <a:rPr lang="en-IE" smtClean="0"/>
              <a:pPr/>
              <a:t>8</a:t>
            </a:fld>
            <a:endParaRPr lang="en-IE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0" y="366185"/>
            <a:ext cx="1543050" cy="780203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2900" y="366185"/>
            <a:ext cx="4514850" cy="780203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290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8615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9/27/2012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9/27/2012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9/27/2012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9/27/2012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9/27/2012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9/27/2012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9/27/2012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533401"/>
            <a:ext cx="5829300" cy="838200"/>
          </a:xfrm>
        </p:spPr>
        <p:txBody>
          <a:bodyPr>
            <a:normAutofit/>
          </a:bodyPr>
          <a:lstStyle/>
          <a:p>
            <a:pPr algn="l"/>
            <a:r>
              <a:rPr lang="ga-IE" sz="4000" b="1" dirty="0" smtClean="0"/>
              <a:t>Lagiolraí agus tréaniolraí </a:t>
            </a:r>
            <a:r>
              <a:rPr lang="en-IE" sz="4000" b="1" dirty="0" smtClean="0"/>
              <a:t>	      </a:t>
            </a:r>
            <a:endParaRPr lang="ga-IE" sz="1800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09600" y="1295400"/>
            <a:ext cx="5867400" cy="7467600"/>
          </a:xfrm>
        </p:spPr>
        <p:txBody>
          <a:bodyPr>
            <a:noAutofit/>
          </a:bodyPr>
          <a:lstStyle/>
          <a:p>
            <a:pPr lvl="0" algn="l"/>
            <a:endParaRPr lang="en-IE" sz="1800" dirty="0" smtClean="0">
              <a:solidFill>
                <a:schemeClr val="tx1"/>
              </a:solidFill>
            </a:endParaRPr>
          </a:p>
          <a:p>
            <a:pPr lvl="0" algn="l"/>
            <a:r>
              <a:rPr lang="ga-IE" sz="1800" dirty="0" smtClean="0">
                <a:solidFill>
                  <a:schemeClr val="tx1"/>
                </a:solidFill>
              </a:rPr>
              <a:t>Tá dhá shaghas iolra ann sa Ghaeilge – lagiolra agus tréaniolra. Tá sé an-éasca a dhéanamh amach cén ceann atá i gceist mar níl ann ach dhá shaghas lagiolra:</a:t>
            </a:r>
          </a:p>
          <a:p>
            <a:pPr lvl="0" algn="l"/>
            <a:endParaRPr lang="ga-IE" sz="1800" dirty="0" smtClean="0">
              <a:solidFill>
                <a:schemeClr val="tx1"/>
              </a:solidFill>
            </a:endParaRPr>
          </a:p>
          <a:p>
            <a:pPr lvl="0" algn="l"/>
            <a:r>
              <a:rPr lang="ga-IE" sz="1800" b="1" dirty="0" smtClean="0">
                <a:solidFill>
                  <a:schemeClr val="tx1"/>
                </a:solidFill>
              </a:rPr>
              <a:t>Lagiolra: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(1)	Focal a gcuirtear </a:t>
            </a:r>
            <a:r>
              <a:rPr lang="ga-IE" sz="1800" b="1" dirty="0" smtClean="0">
                <a:solidFill>
                  <a:schemeClr val="tx1"/>
                </a:solidFill>
              </a:rPr>
              <a:t>–a</a:t>
            </a:r>
            <a:r>
              <a:rPr lang="ga-IE" sz="1800" dirty="0" smtClean="0">
                <a:solidFill>
                  <a:schemeClr val="tx1"/>
                </a:solidFill>
              </a:rPr>
              <a:t> leis chun an iolra a aimsiú </a:t>
            </a:r>
          </a:p>
          <a:p>
            <a:pPr marL="800100" lvl="1" indent="-342900" algn="l"/>
            <a:r>
              <a:rPr lang="ga-IE" sz="1800" dirty="0" smtClean="0">
                <a:solidFill>
                  <a:schemeClr val="tx1"/>
                </a:solidFill>
              </a:rPr>
              <a:t>e.g. cos – cos</a:t>
            </a:r>
            <a:r>
              <a:rPr lang="ga-IE" sz="1800" b="1" dirty="0" smtClean="0">
                <a:solidFill>
                  <a:schemeClr val="tx1"/>
                </a:solidFill>
              </a:rPr>
              <a:t>a</a:t>
            </a:r>
            <a:r>
              <a:rPr lang="ga-IE" sz="1800" dirty="0" smtClean="0">
                <a:solidFill>
                  <a:schemeClr val="tx1"/>
                </a:solidFill>
              </a:rPr>
              <a:t>; lámh – lámh</a:t>
            </a:r>
            <a:r>
              <a:rPr lang="ga-IE" sz="1800" b="1" dirty="0" smtClean="0">
                <a:solidFill>
                  <a:schemeClr val="tx1"/>
                </a:solidFill>
              </a:rPr>
              <a:t>a</a:t>
            </a:r>
            <a:r>
              <a:rPr lang="ga-IE" sz="1800" dirty="0" smtClean="0">
                <a:solidFill>
                  <a:schemeClr val="tx1"/>
                </a:solidFill>
              </a:rPr>
              <a:t>; úll – úll</a:t>
            </a:r>
            <a:r>
              <a:rPr lang="ga-IE" sz="1800" b="1" dirty="0" smtClean="0">
                <a:solidFill>
                  <a:schemeClr val="tx1"/>
                </a:solidFill>
              </a:rPr>
              <a:t>a</a:t>
            </a:r>
          </a:p>
          <a:p>
            <a:pPr marL="800100" lvl="1" indent="-342900" algn="l"/>
            <a:endParaRPr lang="ga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(2) Focal a </a:t>
            </a:r>
            <a:r>
              <a:rPr lang="ga-IE" sz="1800" b="1" dirty="0" smtClean="0">
                <a:solidFill>
                  <a:schemeClr val="tx1"/>
                </a:solidFill>
              </a:rPr>
              <a:t>chaolaítear</a:t>
            </a:r>
            <a:r>
              <a:rPr lang="ga-IE" sz="1800" dirty="0" smtClean="0">
                <a:solidFill>
                  <a:schemeClr val="tx1"/>
                </a:solidFill>
              </a:rPr>
              <a:t> chun an iolra a aimsiú 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	e.g. crann – crainn; fear – fir; leibhéal – leibhéil</a:t>
            </a:r>
          </a:p>
          <a:p>
            <a:pPr marL="342900" lvl="0" indent="-342900" algn="l"/>
            <a:endParaRPr lang="ga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Is </a:t>
            </a:r>
            <a:r>
              <a:rPr lang="ga-IE" sz="1800" b="1" dirty="0" smtClean="0">
                <a:solidFill>
                  <a:schemeClr val="tx1"/>
                </a:solidFill>
              </a:rPr>
              <a:t>tréaniolraí</a:t>
            </a:r>
            <a:r>
              <a:rPr lang="ga-IE" sz="1800" dirty="0" smtClean="0">
                <a:solidFill>
                  <a:schemeClr val="tx1"/>
                </a:solidFill>
              </a:rPr>
              <a:t> iad </a:t>
            </a:r>
            <a:r>
              <a:rPr lang="ga-IE" sz="1800" b="1" dirty="0" smtClean="0">
                <a:solidFill>
                  <a:schemeClr val="tx1"/>
                </a:solidFill>
              </a:rPr>
              <a:t>gach saghas </a:t>
            </a:r>
            <a:r>
              <a:rPr lang="ga-IE" sz="1800" dirty="0" smtClean="0">
                <a:solidFill>
                  <a:schemeClr val="tx1"/>
                </a:solidFill>
              </a:rPr>
              <a:t>iolra eile.</a:t>
            </a:r>
          </a:p>
          <a:p>
            <a:pPr marL="342900" lvl="0" indent="-342900" algn="l"/>
            <a:endParaRPr lang="ga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e.g. 	deartháir – deartháireacha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		cailín – cailíní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		cathaoir – cathaoireacha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		doras – doirse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		tír – tíortha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		etc.</a:t>
            </a:r>
            <a:endParaRPr lang="ga-IE" sz="1800" dirty="0" smtClean="0">
              <a:solidFill>
                <a:schemeClr val="tx1"/>
              </a:solidFill>
            </a:endParaRPr>
          </a:p>
        </p:txBody>
      </p:sp>
      <p:sp>
        <p:nvSpPr>
          <p:cNvPr id="7" name="Right Arrow 6"/>
          <p:cNvSpPr/>
          <p:nvPr/>
        </p:nvSpPr>
        <p:spPr>
          <a:xfrm flipV="1">
            <a:off x="609600" y="1219200"/>
            <a:ext cx="4572000" cy="45719"/>
          </a:xfrm>
          <a:prstGeom prst="rightArrow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ga-IE" b="1" spc="-30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533401"/>
            <a:ext cx="5829300" cy="838200"/>
          </a:xfrm>
        </p:spPr>
        <p:txBody>
          <a:bodyPr>
            <a:normAutofit fontScale="90000"/>
          </a:bodyPr>
          <a:lstStyle/>
          <a:p>
            <a:pPr algn="l"/>
            <a:r>
              <a:rPr lang="en-IE" sz="4000" b="1" dirty="0" smtClean="0"/>
              <a:t/>
            </a:r>
            <a:br>
              <a:rPr lang="en-IE" sz="4000" b="1" dirty="0" smtClean="0"/>
            </a:br>
            <a:r>
              <a:rPr lang="ga-IE" sz="3600" b="1" dirty="0" smtClean="0"/>
              <a:t>Lagiolraí</a:t>
            </a:r>
            <a:r>
              <a:rPr lang="en-IE" sz="3600" b="1" dirty="0" smtClean="0"/>
              <a:t> </a:t>
            </a:r>
            <a:r>
              <a:rPr lang="en-IE" sz="3600" b="1" dirty="0" smtClean="0"/>
              <a:t>agus tréaniolraí    </a:t>
            </a:r>
            <a:r>
              <a:rPr lang="en-IE" sz="1800" b="1" dirty="0" smtClean="0"/>
              <a:t>cleachtadh 1</a:t>
            </a:r>
            <a:r>
              <a:rPr lang="en-IE" sz="4000" b="1" dirty="0" smtClean="0"/>
              <a:t> 	       			</a:t>
            </a:r>
            <a:endParaRPr lang="ga-IE" sz="1800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09600" y="1295400"/>
            <a:ext cx="5867400" cy="7467600"/>
          </a:xfrm>
        </p:spPr>
        <p:txBody>
          <a:bodyPr>
            <a:noAutofit/>
          </a:bodyPr>
          <a:lstStyle/>
          <a:p>
            <a:pPr lvl="0" algn="l"/>
            <a:r>
              <a:rPr lang="en-IE" sz="1600" dirty="0" smtClean="0">
                <a:solidFill>
                  <a:schemeClr val="tx1"/>
                </a:solidFill>
              </a:rPr>
              <a:t>Cuir na focail seo a leanas </a:t>
            </a:r>
            <a:r>
              <a:rPr lang="en-IE" sz="1800" dirty="0" smtClean="0">
                <a:solidFill>
                  <a:schemeClr val="tx1"/>
                </a:solidFill>
              </a:rPr>
              <a:t>san uimhir iolra agus abair an bhfuil siad lag nó tréan. Tá an chéad cheann déanta duit.</a:t>
            </a:r>
          </a:p>
          <a:p>
            <a:pPr lvl="0" algn="l"/>
            <a:endParaRPr lang="en-IE" sz="1800" dirty="0" smtClean="0">
              <a:solidFill>
                <a:schemeClr val="tx1"/>
              </a:solidFill>
            </a:endParaRPr>
          </a:p>
          <a:p>
            <a:pPr lvl="0" algn="l"/>
            <a:endParaRPr lang="en-IE" sz="1800" dirty="0" smtClean="0">
              <a:solidFill>
                <a:schemeClr val="tx1"/>
              </a:solidFill>
            </a:endParaRPr>
          </a:p>
          <a:p>
            <a:pPr lvl="0" algn="l"/>
            <a:endParaRPr lang="en-IE" sz="1800" dirty="0" smtClean="0">
              <a:solidFill>
                <a:schemeClr val="tx1"/>
              </a:solidFill>
            </a:endParaRPr>
          </a:p>
          <a:p>
            <a:pPr lvl="0" algn="l"/>
            <a:endParaRPr lang="en-IE" sz="1800" dirty="0">
              <a:solidFill>
                <a:schemeClr val="tx1"/>
              </a:solidFill>
            </a:endParaRPr>
          </a:p>
        </p:txBody>
      </p:sp>
      <p:sp>
        <p:nvSpPr>
          <p:cNvPr id="7" name="Right Arrow 6"/>
          <p:cNvSpPr/>
          <p:nvPr/>
        </p:nvSpPr>
        <p:spPr>
          <a:xfrm flipV="1">
            <a:off x="685800" y="1219200"/>
            <a:ext cx="4572000" cy="45719"/>
          </a:xfrm>
          <a:prstGeom prst="rightArrow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ga-IE" b="1" spc="-30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1143000" y="2133600"/>
          <a:ext cx="4572000" cy="6202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43000"/>
                <a:gridCol w="1143000"/>
                <a:gridCol w="1143000"/>
                <a:gridCol w="1143000"/>
              </a:tblGrid>
              <a:tr h="370840">
                <a:tc>
                  <a:txBody>
                    <a:bodyPr/>
                    <a:lstStyle/>
                    <a:p>
                      <a:r>
                        <a:rPr lang="ga-IE" noProof="0" smtClean="0"/>
                        <a:t>Focal</a:t>
                      </a:r>
                      <a:endParaRPr lang="ga-IE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ga-IE" noProof="0" smtClean="0"/>
                        <a:t>Uimhir iolra</a:t>
                      </a:r>
                      <a:endParaRPr lang="ga-IE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ga-IE" noProof="0" smtClean="0"/>
                        <a:t>Lagiolra</a:t>
                      </a:r>
                      <a:endParaRPr lang="ga-IE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ga-IE" noProof="0" smtClean="0"/>
                        <a:t>Tréaniolra</a:t>
                      </a:r>
                      <a:endParaRPr lang="ga-IE" noProof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ga-IE" sz="1600" noProof="0" smtClean="0"/>
                        <a:t>crann</a:t>
                      </a:r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ga-IE" sz="1600" noProof="0" smtClean="0"/>
                        <a:t>crainn</a:t>
                      </a:r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ga-IE" sz="1600" noProof="0" smtClean="0"/>
                        <a:t>√</a:t>
                      </a:r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ga-IE" sz="1600" noProof="0" smtClean="0"/>
                        <a:t>ríomhaire</a:t>
                      </a:r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ga-IE" sz="1600" noProof="0" smtClean="0"/>
                        <a:t>gluaisteán</a:t>
                      </a:r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ga-IE" sz="1600" noProof="0" smtClean="0"/>
                        <a:t>gloine</a:t>
                      </a:r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ga-IE" sz="1600" noProof="0" smtClean="0"/>
                        <a:t>guthán</a:t>
                      </a:r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ga-IE" sz="1600" noProof="0" smtClean="0"/>
                        <a:t>bróg</a:t>
                      </a:r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ga-IE" sz="1600" noProof="0" smtClean="0"/>
                        <a:t>bainisteoir</a:t>
                      </a:r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ga-IE" sz="1600" noProof="0" smtClean="0"/>
                        <a:t>fuinneog</a:t>
                      </a:r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ga-IE" sz="1600" noProof="0" smtClean="0"/>
                        <a:t>tine</a:t>
                      </a:r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ga-IE" sz="1600" noProof="0" smtClean="0"/>
                        <a:t>gairdín</a:t>
                      </a:r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ga-IE" sz="1600" noProof="0" smtClean="0"/>
                        <a:t>scoil</a:t>
                      </a:r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ga-IE" sz="1600" noProof="0" smtClean="0"/>
                        <a:t>cnoc</a:t>
                      </a:r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ga-IE" sz="1600" noProof="0" smtClean="0"/>
                        <a:t>aiste</a:t>
                      </a:r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ga-IE" sz="1600" noProof="0" smtClean="0"/>
                        <a:t>rang</a:t>
                      </a:r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ga-IE" sz="1600" noProof="0" smtClean="0"/>
                        <a:t>mac</a:t>
                      </a:r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ga-IE" sz="1600" noProof="0" dirty="0" smtClean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533401"/>
            <a:ext cx="5829300" cy="838200"/>
          </a:xfrm>
        </p:spPr>
        <p:txBody>
          <a:bodyPr>
            <a:normAutofit/>
          </a:bodyPr>
          <a:lstStyle/>
          <a:p>
            <a:pPr algn="l"/>
            <a:r>
              <a:rPr lang="ga-IE" sz="4000" b="1" dirty="0" smtClean="0"/>
              <a:t>Lagiolraí</a:t>
            </a:r>
            <a:r>
              <a:rPr lang="en-IE" sz="4000" b="1" dirty="0" smtClean="0"/>
              <a:t> </a:t>
            </a:r>
            <a:r>
              <a:rPr lang="en-IE" sz="4000" b="1" dirty="0" smtClean="0"/>
              <a:t>agus tréaniolraí	       </a:t>
            </a:r>
            <a:endParaRPr lang="ga-IE" sz="1800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09600" y="1295400"/>
            <a:ext cx="5867400" cy="7467600"/>
          </a:xfrm>
        </p:spPr>
        <p:txBody>
          <a:bodyPr>
            <a:noAutofit/>
          </a:bodyPr>
          <a:lstStyle/>
          <a:p>
            <a:pPr lvl="0" algn="l"/>
            <a:r>
              <a:rPr lang="ga-IE" sz="1800" dirty="0" smtClean="0">
                <a:solidFill>
                  <a:schemeClr val="tx1"/>
                </a:solidFill>
              </a:rPr>
              <a:t>Anois tá tú ábalta a rá cé acu an bhfuil lagiolra nó tréaniolra i gceist ach cad a dhéanfaidh tú leis an eolas sin?</a:t>
            </a:r>
          </a:p>
          <a:p>
            <a:pPr lvl="0" algn="l"/>
            <a:endParaRPr lang="ga-IE" sz="1800" dirty="0" smtClean="0">
              <a:solidFill>
                <a:schemeClr val="tx1"/>
              </a:solidFill>
            </a:endParaRPr>
          </a:p>
          <a:p>
            <a:pPr lvl="0" algn="l"/>
            <a:r>
              <a:rPr lang="ga-IE" sz="1800" dirty="0" smtClean="0">
                <a:solidFill>
                  <a:schemeClr val="tx1"/>
                </a:solidFill>
              </a:rPr>
              <a:t>Tá an lagiolra agus an tréaniolra tábhachtach don tuiseal ginideach uimhir </a:t>
            </a:r>
            <a:r>
              <a:rPr lang="ga-IE" sz="1800" b="1" dirty="0" smtClean="0">
                <a:solidFill>
                  <a:schemeClr val="tx1"/>
                </a:solidFill>
              </a:rPr>
              <a:t>iolra</a:t>
            </a:r>
            <a:r>
              <a:rPr lang="ga-IE" sz="1800" dirty="0" smtClean="0">
                <a:solidFill>
                  <a:schemeClr val="tx1"/>
                </a:solidFill>
              </a:rPr>
              <a:t>. Níl sé tábhachtach in aon chás eile.</a:t>
            </a:r>
          </a:p>
          <a:p>
            <a:pPr lvl="0" algn="l"/>
            <a:endParaRPr lang="ga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Cén rud é an tuiseal ginideach uimhir iolra?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Féach an difríocht idir an dá abairt seo: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		</a:t>
            </a:r>
            <a:r>
              <a:rPr lang="ga-IE" sz="1800" b="1" dirty="0" smtClean="0">
                <a:solidFill>
                  <a:schemeClr val="tx1"/>
                </a:solidFill>
              </a:rPr>
              <a:t>obair an mhúinteora </a:t>
            </a:r>
            <a:r>
              <a:rPr lang="ga-IE" sz="1800" dirty="0" smtClean="0">
                <a:solidFill>
                  <a:schemeClr val="tx1"/>
                </a:solidFill>
              </a:rPr>
              <a:t>(the teacher’s work)</a:t>
            </a:r>
          </a:p>
          <a:p>
            <a:pPr marL="342900" lvl="0" indent="-342900" algn="l"/>
            <a:r>
              <a:rPr lang="ga-IE" sz="1800" b="1" dirty="0" smtClean="0">
                <a:solidFill>
                  <a:schemeClr val="tx1"/>
                </a:solidFill>
              </a:rPr>
              <a:t>		obair na múinteoirí</a:t>
            </a:r>
            <a:r>
              <a:rPr lang="ga-IE" sz="1800" dirty="0" smtClean="0">
                <a:solidFill>
                  <a:schemeClr val="tx1"/>
                </a:solidFill>
              </a:rPr>
              <a:t> (the teachers’ work)</a:t>
            </a:r>
            <a:endParaRPr lang="ga-IE" sz="1800" b="1" dirty="0" smtClean="0">
              <a:solidFill>
                <a:schemeClr val="tx1"/>
              </a:solidFill>
            </a:endParaRPr>
          </a:p>
          <a:p>
            <a:pPr marL="342900" lvl="0" indent="-342900" algn="l"/>
            <a:endParaRPr lang="ga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Tá an dá cheann sa tuiseal ginideach ach tá an dara ceann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sa tuiseal ginideach uimhir iolra.</a:t>
            </a:r>
          </a:p>
          <a:p>
            <a:pPr marL="342900" lvl="0" indent="-342900" algn="l"/>
            <a:endParaRPr lang="ga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Féach na samplaí eile seo: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	</a:t>
            </a:r>
            <a:r>
              <a:rPr lang="ga-IE" sz="1800" b="1" dirty="0" smtClean="0">
                <a:solidFill>
                  <a:schemeClr val="tx1"/>
                </a:solidFill>
              </a:rPr>
              <a:t>	ag ithe an cheapaire </a:t>
            </a:r>
            <a:r>
              <a:rPr lang="ga-IE" sz="1800" dirty="0" smtClean="0">
                <a:solidFill>
                  <a:schemeClr val="tx1"/>
                </a:solidFill>
              </a:rPr>
              <a:t>(eating the sandwich)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		</a:t>
            </a:r>
            <a:r>
              <a:rPr lang="ga-IE" sz="1800" b="1" dirty="0" smtClean="0">
                <a:solidFill>
                  <a:schemeClr val="tx1"/>
                </a:solidFill>
              </a:rPr>
              <a:t>ag ithe na gceapairí </a:t>
            </a:r>
            <a:r>
              <a:rPr lang="ga-IE" sz="1800" dirty="0" smtClean="0">
                <a:solidFill>
                  <a:schemeClr val="tx1"/>
                </a:solidFill>
              </a:rPr>
              <a:t>(eating the sandwiches)</a:t>
            </a:r>
          </a:p>
          <a:p>
            <a:pPr marL="342900" lvl="0" indent="-342900" algn="l"/>
            <a:endParaRPr lang="ga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		</a:t>
            </a:r>
            <a:r>
              <a:rPr lang="ga-IE" sz="1800" b="1" dirty="0" smtClean="0">
                <a:solidFill>
                  <a:schemeClr val="tx1"/>
                </a:solidFill>
              </a:rPr>
              <a:t>timpeall an tí </a:t>
            </a:r>
            <a:r>
              <a:rPr lang="ga-IE" sz="1800" dirty="0" smtClean="0">
                <a:solidFill>
                  <a:schemeClr val="tx1"/>
                </a:solidFill>
              </a:rPr>
              <a:t>(around the house)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		</a:t>
            </a:r>
            <a:r>
              <a:rPr lang="ga-IE" sz="1800" b="1" dirty="0" smtClean="0">
                <a:solidFill>
                  <a:schemeClr val="tx1"/>
                </a:solidFill>
              </a:rPr>
              <a:t>timpeall na dtithe </a:t>
            </a:r>
            <a:r>
              <a:rPr lang="ga-IE" sz="1800" dirty="0" smtClean="0">
                <a:solidFill>
                  <a:schemeClr val="tx1"/>
                </a:solidFill>
              </a:rPr>
              <a:t>(around the houses)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		</a:t>
            </a:r>
          </a:p>
          <a:p>
            <a:pPr marL="342900" lvl="0" indent="-342900" algn="l"/>
            <a:r>
              <a:rPr lang="ga-IE" sz="1800" b="1" dirty="0" smtClean="0">
                <a:solidFill>
                  <a:schemeClr val="tx1"/>
                </a:solidFill>
              </a:rPr>
              <a:t>		trasna na páirce </a:t>
            </a:r>
            <a:r>
              <a:rPr lang="ga-IE" sz="1800" dirty="0" smtClean="0">
                <a:solidFill>
                  <a:schemeClr val="tx1"/>
                </a:solidFill>
              </a:rPr>
              <a:t>(across the field)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		</a:t>
            </a:r>
            <a:r>
              <a:rPr lang="ga-IE" sz="1800" b="1" dirty="0" smtClean="0">
                <a:solidFill>
                  <a:schemeClr val="tx1"/>
                </a:solidFill>
              </a:rPr>
              <a:t>trasna na bpáirceanna </a:t>
            </a:r>
            <a:r>
              <a:rPr lang="ga-IE" sz="1800" dirty="0" smtClean="0">
                <a:solidFill>
                  <a:schemeClr val="tx1"/>
                </a:solidFill>
              </a:rPr>
              <a:t>(across the fields)</a:t>
            </a:r>
          </a:p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	</a:t>
            </a:r>
          </a:p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7" name="Right Arrow 6"/>
          <p:cNvSpPr/>
          <p:nvPr/>
        </p:nvSpPr>
        <p:spPr>
          <a:xfrm flipV="1">
            <a:off x="609600" y="1219200"/>
            <a:ext cx="4572000" cy="45719"/>
          </a:xfrm>
          <a:prstGeom prst="rightArrow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ga-IE" b="1" spc="-30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533401"/>
            <a:ext cx="5829300" cy="838200"/>
          </a:xfrm>
        </p:spPr>
        <p:txBody>
          <a:bodyPr>
            <a:normAutofit/>
          </a:bodyPr>
          <a:lstStyle/>
          <a:p>
            <a:pPr algn="l"/>
            <a:r>
              <a:rPr lang="ga-IE" sz="4000" b="1" dirty="0" smtClean="0"/>
              <a:t>Lagiolraí</a:t>
            </a:r>
            <a:r>
              <a:rPr lang="en-IE" sz="4000" b="1" dirty="0" smtClean="0"/>
              <a:t> </a:t>
            </a:r>
            <a:r>
              <a:rPr lang="en-IE" sz="4000" b="1" dirty="0" smtClean="0"/>
              <a:t>agus tréaniolraí	       </a:t>
            </a:r>
            <a:endParaRPr lang="ga-IE" sz="1800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09600" y="1295400"/>
            <a:ext cx="5867400" cy="7467600"/>
          </a:xfrm>
        </p:spPr>
        <p:txBody>
          <a:bodyPr>
            <a:noAutofit/>
          </a:bodyPr>
          <a:lstStyle/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Chun focal a chur sa tuiseal ginideach uimhir iolra caithfidh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tú fios a bheith agat an bhfuil iolra lag nó tréan aige.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 Mar seo a oibríonn sé:</a:t>
            </a:r>
          </a:p>
          <a:p>
            <a:pPr marL="342900" lvl="0" indent="-342900" algn="l"/>
            <a:endParaRPr lang="ga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Má tá tréaniolra i gceist fanfaidh an focal mar a chéile sa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tuiseal ginideach iolra is a bhí sé sa ghnáthuimhir iolra. Mar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shampla: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an deartháir →  na deartháireacha (tréaniolra) → 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→ ainmneacha na ndeartháireacha 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Mar a fheiceann tú níor tháinig aon athrú ar ‘deartháireacha’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seachas go bhfuil urú ann.</a:t>
            </a:r>
          </a:p>
          <a:p>
            <a:pPr marL="342900" lvl="0" indent="-342900" algn="l"/>
            <a:endParaRPr lang="ga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Má tá lagiolra i gceist ní fhanfaidh an focal mar a chéile –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titfidh sé ar ais go dtí an tslí a raibh sé san uimhir </a:t>
            </a:r>
            <a:r>
              <a:rPr lang="ga-IE" sz="1800" b="1" dirty="0" smtClean="0">
                <a:solidFill>
                  <a:schemeClr val="tx1"/>
                </a:solidFill>
              </a:rPr>
              <a:t>uathu</a:t>
            </a:r>
            <a:r>
              <a:rPr lang="ga-IE" sz="1800" dirty="0" smtClean="0">
                <a:solidFill>
                  <a:schemeClr val="tx1"/>
                </a:solidFill>
              </a:rPr>
              <a:t>! Mar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shampla:</a:t>
            </a:r>
          </a:p>
          <a:p>
            <a:pPr marL="342900" lvl="0" indent="-342900" algn="l"/>
            <a:endParaRPr lang="ga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An cnoc → na cnoic (lagiolra) → ag siúl na gcnoc 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D’athraigh ‘cnoic’ ar ais go dtí ‘cnoc’ (agus cuireadh urú air).</a:t>
            </a:r>
          </a:p>
          <a:p>
            <a:pPr marL="342900" lvl="0" indent="-342900" algn="l"/>
            <a:endParaRPr lang="ga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Smaoinigh mar seo air: Tá lagiolra rólag chun an fhoirm san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iolra a choimeád – titeann sé ar ais faoi mar a bhí sé san</a:t>
            </a:r>
          </a:p>
          <a:p>
            <a:pPr marL="342900" lvl="0" indent="-342900" algn="l"/>
            <a:r>
              <a:rPr lang="ga-IE" sz="1800" dirty="0" smtClean="0">
                <a:solidFill>
                  <a:schemeClr val="tx1"/>
                </a:solidFill>
              </a:rPr>
              <a:t>uathu.</a:t>
            </a:r>
          </a:p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 </a:t>
            </a:r>
            <a:endParaRPr lang="en-IE" sz="1800" dirty="0" smtClean="0">
              <a:solidFill>
                <a:schemeClr val="tx1"/>
              </a:solidFill>
            </a:endParaRPr>
          </a:p>
        </p:txBody>
      </p:sp>
      <p:sp>
        <p:nvSpPr>
          <p:cNvPr id="7" name="Right Arrow 6"/>
          <p:cNvSpPr/>
          <p:nvPr/>
        </p:nvSpPr>
        <p:spPr>
          <a:xfrm flipV="1">
            <a:off x="609600" y="1219200"/>
            <a:ext cx="4572000" cy="45719"/>
          </a:xfrm>
          <a:prstGeom prst="rightArrow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ga-IE" b="1" spc="-30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533401"/>
            <a:ext cx="5829300" cy="838200"/>
          </a:xfrm>
        </p:spPr>
        <p:txBody>
          <a:bodyPr>
            <a:normAutofit fontScale="90000"/>
          </a:bodyPr>
          <a:lstStyle/>
          <a:p>
            <a:pPr algn="l"/>
            <a:r>
              <a:rPr lang="en-IE" sz="4000" b="1" dirty="0" smtClean="0"/>
              <a:t/>
            </a:r>
            <a:br>
              <a:rPr lang="en-IE" sz="4000" b="1" dirty="0" smtClean="0"/>
            </a:br>
            <a:r>
              <a:rPr lang="ga-IE" sz="3600" b="1" dirty="0" smtClean="0"/>
              <a:t>Lagiolraí</a:t>
            </a:r>
            <a:r>
              <a:rPr lang="en-IE" sz="3600" b="1" dirty="0" smtClean="0"/>
              <a:t> </a:t>
            </a:r>
            <a:r>
              <a:rPr lang="en-IE" sz="3600" b="1" dirty="0" smtClean="0"/>
              <a:t>agus tréaniolraí      </a:t>
            </a:r>
            <a:r>
              <a:rPr lang="en-IE" sz="1600" b="1" dirty="0" smtClean="0"/>
              <a:t>cleachtadh 2</a:t>
            </a:r>
            <a:r>
              <a:rPr lang="en-IE" sz="4000" b="1" dirty="0" smtClean="0"/>
              <a:t/>
            </a:r>
            <a:br>
              <a:rPr lang="en-IE" sz="4000" b="1" dirty="0" smtClean="0"/>
            </a:br>
            <a:r>
              <a:rPr lang="en-IE" sz="4000" b="1" dirty="0" smtClean="0"/>
              <a:t>	       			</a:t>
            </a:r>
            <a:endParaRPr lang="ga-IE" sz="1800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09600" y="1295400"/>
            <a:ext cx="5867400" cy="7620000"/>
          </a:xfrm>
        </p:spPr>
        <p:txBody>
          <a:bodyPr>
            <a:noAutofit/>
          </a:bodyPr>
          <a:lstStyle/>
          <a:p>
            <a:pPr lvl="0" algn="l"/>
            <a:r>
              <a:rPr lang="ga-IE" sz="1800" dirty="0" smtClean="0">
                <a:solidFill>
                  <a:schemeClr val="tx1"/>
                </a:solidFill>
              </a:rPr>
              <a:t>Bain triail as an gcleachtadh seo thíos. Cuir an leagan ceart den fhocal sna colúin. Tá an chéad cheann déanta duit.</a:t>
            </a:r>
          </a:p>
          <a:p>
            <a:pPr lvl="0" algn="l"/>
            <a:endParaRPr lang="en-IE" sz="1800" dirty="0" smtClean="0">
              <a:solidFill>
                <a:schemeClr val="tx1"/>
              </a:solidFill>
            </a:endParaRPr>
          </a:p>
          <a:p>
            <a:pPr lvl="0" algn="l"/>
            <a:endParaRPr lang="en-IE" sz="1800" dirty="0" smtClean="0">
              <a:solidFill>
                <a:schemeClr val="tx1"/>
              </a:solidFill>
            </a:endParaRPr>
          </a:p>
          <a:p>
            <a:pPr marL="342900" lvl="0" indent="-342900" algn="l">
              <a:buAutoNum type="arabicPeriod"/>
            </a:pPr>
            <a:endParaRPr lang="en-IE" sz="1800" dirty="0" smtClean="0">
              <a:solidFill>
                <a:schemeClr val="tx1"/>
              </a:solidFill>
            </a:endParaRPr>
          </a:p>
          <a:p>
            <a:pPr lvl="0" algn="l"/>
            <a:endParaRPr lang="en-IE" sz="1800" dirty="0" smtClean="0">
              <a:solidFill>
                <a:schemeClr val="tx1"/>
              </a:solidFill>
            </a:endParaRPr>
          </a:p>
        </p:txBody>
      </p:sp>
      <p:sp>
        <p:nvSpPr>
          <p:cNvPr id="7" name="Right Arrow 6"/>
          <p:cNvSpPr/>
          <p:nvPr/>
        </p:nvSpPr>
        <p:spPr>
          <a:xfrm flipV="1">
            <a:off x="685800" y="1219200"/>
            <a:ext cx="4572000" cy="45719"/>
          </a:xfrm>
          <a:prstGeom prst="rightArrow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ga-IE" b="1" spc="-30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1143000" y="2133600"/>
          <a:ext cx="4572000" cy="43484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43000"/>
                <a:gridCol w="1143000"/>
                <a:gridCol w="1143000"/>
                <a:gridCol w="1143000"/>
              </a:tblGrid>
              <a:tr h="370840">
                <a:tc>
                  <a:txBody>
                    <a:bodyPr/>
                    <a:lstStyle/>
                    <a:p>
                      <a:r>
                        <a:rPr lang="en-IE" dirty="0" smtClean="0"/>
                        <a:t>Uathu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IE" dirty="0" smtClean="0"/>
                        <a:t>Iolra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IE" dirty="0" smtClean="0"/>
                        <a:t>Lag</a:t>
                      </a:r>
                      <a:r>
                        <a:rPr lang="en-IE" baseline="0" dirty="0" smtClean="0"/>
                        <a:t> nó tréan?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IE" dirty="0" smtClean="0"/>
                        <a:t>Ginideach iolra</a:t>
                      </a:r>
                      <a:endParaRPr lang="en-I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IE" dirty="0" smtClean="0"/>
                        <a:t>cnoc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IE" dirty="0" smtClean="0"/>
                        <a:t>cnoic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IE" dirty="0" smtClean="0"/>
                        <a:t>lag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IE" dirty="0" smtClean="0"/>
                        <a:t>cnoc</a:t>
                      </a:r>
                      <a:endParaRPr lang="en-I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IE" dirty="0" smtClean="0"/>
                        <a:t>bord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IE" dirty="0" smtClean="0"/>
                        <a:t>seomra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IE" dirty="0" smtClean="0"/>
                        <a:t>geansaí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IE" dirty="0" smtClean="0"/>
                        <a:t>bóthar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IE" dirty="0" smtClean="0"/>
                        <a:t>peann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IE" dirty="0" smtClean="0"/>
                        <a:t>leabhar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IE" dirty="0" smtClean="0"/>
                        <a:t>bliain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IE" dirty="0" smtClean="0"/>
                        <a:t>siopa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IE" dirty="0" smtClean="0"/>
                        <a:t>urlár</a:t>
                      </a:r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IE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533401"/>
            <a:ext cx="5829300" cy="838200"/>
          </a:xfrm>
        </p:spPr>
        <p:txBody>
          <a:bodyPr>
            <a:normAutofit/>
          </a:bodyPr>
          <a:lstStyle/>
          <a:p>
            <a:pPr algn="l"/>
            <a:r>
              <a:rPr lang="ga-IE" sz="4000" b="1" dirty="0" smtClean="0"/>
              <a:t>Lagiolraí agus tréaniolraí	       </a:t>
            </a:r>
            <a:endParaRPr lang="ga-IE" sz="1800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09600" y="1295400"/>
            <a:ext cx="5867400" cy="7467600"/>
          </a:xfrm>
        </p:spPr>
        <p:txBody>
          <a:bodyPr>
            <a:noAutofit/>
          </a:bodyPr>
          <a:lstStyle/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Tá rud amháin eile a chaithfidh a bheith ar eolas agat mar</a:t>
            </a:r>
          </a:p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gheall ar an tuiseal ginideach uimhir iolra agus is é sin go</a:t>
            </a:r>
          </a:p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mbíonn urú ag teastáil ar chonsain...</a:t>
            </a: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Bhí sí ag múineadh na </a:t>
            </a:r>
            <a:r>
              <a:rPr lang="en-IE" sz="1800" b="1" u="sng" dirty="0" smtClean="0">
                <a:solidFill>
                  <a:schemeClr val="tx1"/>
                </a:solidFill>
              </a:rPr>
              <a:t>nd</a:t>
            </a:r>
            <a:r>
              <a:rPr lang="en-IE" sz="1800" dirty="0" smtClean="0">
                <a:solidFill>
                  <a:schemeClr val="tx1"/>
                </a:solidFill>
              </a:rPr>
              <a:t>altaí.</a:t>
            </a:r>
          </a:p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Bhí sé ag scríobh na </a:t>
            </a:r>
            <a:r>
              <a:rPr lang="en-IE" sz="1800" b="1" u="sng" dirty="0" smtClean="0">
                <a:solidFill>
                  <a:schemeClr val="tx1"/>
                </a:solidFill>
              </a:rPr>
              <a:t>dt</a:t>
            </a:r>
            <a:r>
              <a:rPr lang="en-IE" sz="1800" dirty="0" smtClean="0">
                <a:solidFill>
                  <a:schemeClr val="tx1"/>
                </a:solidFill>
              </a:rPr>
              <a:t>uairiscí.</a:t>
            </a: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...agus bíonn n- ag teastáil ar ghutaí</a:t>
            </a: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Bhí sí ag ní na </a:t>
            </a:r>
            <a:r>
              <a:rPr lang="en-IE" sz="1800" b="1" dirty="0" smtClean="0">
                <a:solidFill>
                  <a:schemeClr val="tx1"/>
                </a:solidFill>
              </a:rPr>
              <a:t>n-</a:t>
            </a:r>
            <a:r>
              <a:rPr lang="en-IE" sz="1800" dirty="0" smtClean="0">
                <a:solidFill>
                  <a:schemeClr val="tx1"/>
                </a:solidFill>
              </a:rPr>
              <a:t>úll.</a:t>
            </a:r>
          </a:p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Bhí sí ag comhaireamh na </a:t>
            </a:r>
            <a:r>
              <a:rPr lang="en-IE" sz="1800" b="1" dirty="0" smtClean="0">
                <a:solidFill>
                  <a:schemeClr val="tx1"/>
                </a:solidFill>
              </a:rPr>
              <a:t>n-</a:t>
            </a:r>
            <a:r>
              <a:rPr lang="en-IE" sz="1800" dirty="0" smtClean="0">
                <a:solidFill>
                  <a:schemeClr val="tx1"/>
                </a:solidFill>
              </a:rPr>
              <a:t>oícheanta go dtí go </a:t>
            </a:r>
            <a:r>
              <a:rPr lang="en-IE" sz="1800" dirty="0" err="1" smtClean="0">
                <a:solidFill>
                  <a:schemeClr val="tx1"/>
                </a:solidFill>
              </a:rPr>
              <a:t>dtiocfadh</a:t>
            </a:r>
            <a:r>
              <a:rPr lang="en-IE" sz="1800" dirty="0" smtClean="0">
                <a:solidFill>
                  <a:schemeClr val="tx1"/>
                </a:solidFill>
              </a:rPr>
              <a:t> sé</a:t>
            </a:r>
          </a:p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abhaile.</a:t>
            </a: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r>
              <a:rPr lang="en-IE" sz="1800" b="1" dirty="0" smtClean="0">
                <a:solidFill>
                  <a:schemeClr val="tx1"/>
                </a:solidFill>
              </a:rPr>
              <a:t>ACH</a:t>
            </a:r>
          </a:p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An t-aon chúis go bhfuil urú nó n- ag teastáil ná toisc go</a:t>
            </a:r>
          </a:p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bhfuil an t-alt ann. Mura mbeadh an t-alt ann ní bheidís ag</a:t>
            </a:r>
          </a:p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teastáil...</a:t>
            </a: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  <a:p>
            <a:pPr marL="800100" lvl="1" indent="-342900" algn="l"/>
            <a:r>
              <a:rPr lang="en-IE" sz="1800" dirty="0" smtClean="0">
                <a:solidFill>
                  <a:schemeClr val="tx1"/>
                </a:solidFill>
              </a:rPr>
              <a:t>Bhí sí ag múineadh daltaí.</a:t>
            </a:r>
          </a:p>
          <a:p>
            <a:pPr marL="800100" lvl="1" indent="-342900" algn="l"/>
            <a:r>
              <a:rPr lang="en-IE" sz="1800" dirty="0" smtClean="0">
                <a:solidFill>
                  <a:schemeClr val="tx1"/>
                </a:solidFill>
              </a:rPr>
              <a:t>Bhí sé ag scríobh tuairiscí.</a:t>
            </a:r>
          </a:p>
          <a:p>
            <a:pPr marL="800100" lvl="1" indent="-342900" algn="l"/>
            <a:r>
              <a:rPr lang="en-IE" sz="1800" dirty="0" smtClean="0">
                <a:solidFill>
                  <a:schemeClr val="tx1"/>
                </a:solidFill>
              </a:rPr>
              <a:t>Bhí sí ag ní úll.</a:t>
            </a:r>
          </a:p>
          <a:p>
            <a:pPr marL="800100" lvl="1" indent="-342900" algn="l"/>
            <a:r>
              <a:rPr lang="en-IE" sz="1800" dirty="0" smtClean="0">
                <a:solidFill>
                  <a:schemeClr val="tx1"/>
                </a:solidFill>
              </a:rPr>
              <a:t>Bhí sí ag comhaireamh oícheanta.</a:t>
            </a: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</p:txBody>
      </p:sp>
      <p:sp>
        <p:nvSpPr>
          <p:cNvPr id="7" name="Right Arrow 6"/>
          <p:cNvSpPr/>
          <p:nvPr/>
        </p:nvSpPr>
        <p:spPr>
          <a:xfrm flipV="1">
            <a:off x="609600" y="1219200"/>
            <a:ext cx="4572000" cy="45719"/>
          </a:xfrm>
          <a:prstGeom prst="rightArrow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ga-IE" b="1" spc="-30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533401"/>
            <a:ext cx="5829300" cy="838200"/>
          </a:xfrm>
        </p:spPr>
        <p:txBody>
          <a:bodyPr>
            <a:normAutofit/>
          </a:bodyPr>
          <a:lstStyle/>
          <a:p>
            <a:pPr algn="l"/>
            <a:r>
              <a:rPr lang="ga-IE" sz="3200" b="1" dirty="0" smtClean="0"/>
              <a:t>Lagiolraí</a:t>
            </a:r>
            <a:r>
              <a:rPr lang="en-IE" sz="3200" b="1" dirty="0" smtClean="0"/>
              <a:t> </a:t>
            </a:r>
            <a:r>
              <a:rPr lang="en-IE" sz="3200" b="1" dirty="0" smtClean="0"/>
              <a:t>agus tréaniolraí</a:t>
            </a:r>
            <a:r>
              <a:rPr lang="en-IE" sz="4000" b="1" dirty="0" smtClean="0"/>
              <a:t>	</a:t>
            </a:r>
            <a:r>
              <a:rPr lang="en-IE" sz="1600" b="1" dirty="0" smtClean="0"/>
              <a:t>cleachtadh 3</a:t>
            </a:r>
            <a:r>
              <a:rPr lang="en-IE" sz="4000" b="1" dirty="0" smtClean="0"/>
              <a:t>       </a:t>
            </a:r>
            <a:endParaRPr lang="ga-IE" sz="1800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09600" y="1295400"/>
            <a:ext cx="5867400" cy="7467600"/>
          </a:xfrm>
        </p:spPr>
        <p:txBody>
          <a:bodyPr>
            <a:noAutofit/>
          </a:bodyPr>
          <a:lstStyle/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An féidir leat Gaeilge a chur ar na habairtí seo? Beidh an</a:t>
            </a:r>
          </a:p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tuiseal ginideach uimhir iolra ag teastáil i ngach cás.</a:t>
            </a: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  <a:p>
            <a:pPr marL="342900" lvl="0" indent="-342900" algn="l">
              <a:lnSpc>
                <a:spcPct val="150000"/>
              </a:lnSpc>
              <a:buAutoNum type="arabicPeriod"/>
            </a:pPr>
            <a:r>
              <a:rPr lang="en-IE" sz="1800" dirty="0" smtClean="0">
                <a:solidFill>
                  <a:schemeClr val="tx1"/>
                </a:solidFill>
              </a:rPr>
              <a:t>I spent the day reading the textbooks.</a:t>
            </a:r>
          </a:p>
          <a:p>
            <a:pPr marL="342900" lvl="0" indent="-342900" algn="l">
              <a:lnSpc>
                <a:spcPct val="150000"/>
              </a:lnSpc>
              <a:buAutoNum type="arabicPeriod"/>
            </a:pPr>
            <a:r>
              <a:rPr lang="en-IE" sz="1800" dirty="0" smtClean="0">
                <a:solidFill>
                  <a:schemeClr val="tx1"/>
                </a:solidFill>
              </a:rPr>
              <a:t>I was reading the poems.</a:t>
            </a:r>
          </a:p>
          <a:p>
            <a:pPr marL="342900" lvl="0" indent="-342900" algn="l">
              <a:lnSpc>
                <a:spcPct val="150000"/>
              </a:lnSpc>
              <a:buAutoNum type="arabicPeriod"/>
            </a:pPr>
            <a:r>
              <a:rPr lang="en-IE" sz="1800" dirty="0" smtClean="0">
                <a:solidFill>
                  <a:schemeClr val="tx1"/>
                </a:solidFill>
              </a:rPr>
              <a:t> I was calling out the names from the list.</a:t>
            </a:r>
          </a:p>
          <a:p>
            <a:pPr marL="342900" lvl="0" indent="-342900" algn="l">
              <a:lnSpc>
                <a:spcPct val="150000"/>
              </a:lnSpc>
              <a:buAutoNum type="arabicPeriod"/>
            </a:pPr>
            <a:r>
              <a:rPr lang="en-IE" sz="1800" dirty="0" smtClean="0">
                <a:solidFill>
                  <a:schemeClr val="tx1"/>
                </a:solidFill>
              </a:rPr>
              <a:t>Will you be knocking these walls?</a:t>
            </a:r>
          </a:p>
          <a:p>
            <a:pPr marL="342900" lvl="0" indent="-342900" algn="l">
              <a:lnSpc>
                <a:spcPct val="150000"/>
              </a:lnSpc>
              <a:buAutoNum type="arabicPeriod"/>
            </a:pPr>
            <a:r>
              <a:rPr lang="en-IE" sz="1800" dirty="0" smtClean="0">
                <a:solidFill>
                  <a:schemeClr val="tx1"/>
                </a:solidFill>
              </a:rPr>
              <a:t>Where is the teachers’ room?</a:t>
            </a:r>
          </a:p>
          <a:p>
            <a:pPr marL="342900" lvl="0" indent="-342900" algn="l">
              <a:lnSpc>
                <a:spcPct val="150000"/>
              </a:lnSpc>
              <a:buAutoNum type="arabicPeriod"/>
            </a:pPr>
            <a:r>
              <a:rPr lang="en-IE" sz="1800" dirty="0" smtClean="0">
                <a:solidFill>
                  <a:schemeClr val="tx1"/>
                </a:solidFill>
              </a:rPr>
              <a:t>What are the students’ names?</a:t>
            </a: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</p:txBody>
      </p:sp>
      <p:sp>
        <p:nvSpPr>
          <p:cNvPr id="7" name="Right Arrow 6"/>
          <p:cNvSpPr/>
          <p:nvPr/>
        </p:nvSpPr>
        <p:spPr>
          <a:xfrm flipV="1">
            <a:off x="609600" y="1219200"/>
            <a:ext cx="4572000" cy="45719"/>
          </a:xfrm>
          <a:prstGeom prst="rightArrow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ga-IE" b="1" spc="-30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533401"/>
            <a:ext cx="5829300" cy="838200"/>
          </a:xfrm>
        </p:spPr>
        <p:txBody>
          <a:bodyPr>
            <a:normAutofit fontScale="90000"/>
          </a:bodyPr>
          <a:lstStyle/>
          <a:p>
            <a:pPr algn="l"/>
            <a:r>
              <a:rPr lang="ga-IE" sz="3600" b="1" dirty="0" smtClean="0"/>
              <a:t>Lagiolraí</a:t>
            </a:r>
            <a:r>
              <a:rPr lang="en-IE" sz="3600" b="1" dirty="0" smtClean="0"/>
              <a:t> </a:t>
            </a:r>
            <a:r>
              <a:rPr lang="en-IE" sz="3600" b="1" dirty="0" smtClean="0"/>
              <a:t>agus tréaniolraí    </a:t>
            </a:r>
            <a:r>
              <a:rPr lang="en-IE" sz="1600" b="1" dirty="0" smtClean="0"/>
              <a:t>cleachtadh 4</a:t>
            </a:r>
            <a:r>
              <a:rPr lang="en-IE" sz="4000" b="1" dirty="0" smtClean="0"/>
              <a:t>	       </a:t>
            </a:r>
            <a:endParaRPr lang="ga-IE" sz="1800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09600" y="1295400"/>
            <a:ext cx="5867400" cy="7467600"/>
          </a:xfrm>
        </p:spPr>
        <p:txBody>
          <a:bodyPr>
            <a:noAutofit/>
          </a:bodyPr>
          <a:lstStyle/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Tá go leor éagsúlachta sna rialacha a bhaineann leis na</a:t>
            </a:r>
          </a:p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huimhreacha pearsanta sna Gaeltachtaí difriúla. Ach tá riail</a:t>
            </a:r>
          </a:p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amháin shimplí ann sa chaighdeán. Is é sin, leanann an</a:t>
            </a:r>
          </a:p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tuiseal ginideach uimhir iolra na huimhreacha pearsanta.</a:t>
            </a: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*Bíonn séimhiú i gcónaí i ndiaidh ‘beirt’.</a:t>
            </a: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r>
              <a:rPr lang="en-IE" sz="1800" dirty="0" smtClean="0">
                <a:solidFill>
                  <a:schemeClr val="tx1"/>
                </a:solidFill>
              </a:rPr>
              <a:t>Abair na rudaí seo as Gaeilge:</a:t>
            </a:r>
          </a:p>
          <a:p>
            <a:pPr marL="342900" lvl="0" indent="-342900" algn="l">
              <a:buAutoNum type="arabicPeriod"/>
            </a:pPr>
            <a:r>
              <a:rPr lang="en-IE" sz="1800" dirty="0" smtClean="0">
                <a:solidFill>
                  <a:schemeClr val="tx1"/>
                </a:solidFill>
              </a:rPr>
              <a:t>Two farmers			3. Four nurses</a:t>
            </a:r>
          </a:p>
          <a:p>
            <a:pPr marL="342900" lvl="0" indent="-342900" algn="l">
              <a:buAutoNum type="arabicPeriod"/>
            </a:pPr>
            <a:r>
              <a:rPr lang="en-IE" sz="1800" dirty="0" smtClean="0">
                <a:solidFill>
                  <a:schemeClr val="tx1"/>
                </a:solidFill>
              </a:rPr>
              <a:t>Five teachers			4. Eight men</a:t>
            </a: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  <a:p>
            <a:pPr marL="342900" lvl="0" indent="-342900" algn="l"/>
            <a:endParaRPr lang="en-IE" sz="1800" dirty="0" smtClean="0">
              <a:solidFill>
                <a:schemeClr val="tx1"/>
              </a:solidFill>
            </a:endParaRPr>
          </a:p>
        </p:txBody>
      </p:sp>
      <p:sp>
        <p:nvSpPr>
          <p:cNvPr id="7" name="Right Arrow 6"/>
          <p:cNvSpPr/>
          <p:nvPr/>
        </p:nvSpPr>
        <p:spPr>
          <a:xfrm flipV="1">
            <a:off x="609600" y="1219200"/>
            <a:ext cx="4572000" cy="45719"/>
          </a:xfrm>
          <a:prstGeom prst="rightArrow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ga-IE" b="1" spc="-30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1143000" y="3048000"/>
          <a:ext cx="4572000" cy="3479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86000"/>
                <a:gridCol w="2286000"/>
              </a:tblGrid>
              <a:tr h="370840">
                <a:tc>
                  <a:txBody>
                    <a:bodyPr/>
                    <a:lstStyle/>
                    <a:p>
                      <a:r>
                        <a:rPr lang="ga-IE" noProof="0" smtClean="0"/>
                        <a:t>Sampla den tréaniolra</a:t>
                      </a:r>
                      <a:endParaRPr lang="ga-IE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ga-IE" noProof="0" smtClean="0"/>
                        <a:t>Sampla</a:t>
                      </a:r>
                      <a:r>
                        <a:rPr lang="ga-IE" baseline="0" noProof="0" smtClean="0"/>
                        <a:t> den lagiolra</a:t>
                      </a:r>
                      <a:endParaRPr lang="ga-IE" noProof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 algn="l"/>
                      <a:r>
                        <a:rPr lang="ga-IE" sz="1800" noProof="0" smtClean="0">
                          <a:solidFill>
                            <a:schemeClr val="tx1"/>
                          </a:solidFill>
                        </a:rPr>
                        <a:t>dalta amháin</a:t>
                      </a:r>
                    </a:p>
                    <a:p>
                      <a:pPr marL="342900" lvl="0" indent="-342900" algn="l"/>
                      <a:r>
                        <a:rPr lang="ga-IE" sz="1800" noProof="0" smtClean="0">
                          <a:solidFill>
                            <a:schemeClr val="tx1"/>
                          </a:solidFill>
                        </a:rPr>
                        <a:t>*beirt </a:t>
                      </a:r>
                      <a:r>
                        <a:rPr lang="ga-IE" sz="1800" u="sng" noProof="0" smtClean="0">
                          <a:solidFill>
                            <a:schemeClr val="tx1"/>
                          </a:solidFill>
                        </a:rPr>
                        <a:t>dh</a:t>
                      </a:r>
                      <a:r>
                        <a:rPr lang="ga-IE" sz="1800" noProof="0" smtClean="0">
                          <a:solidFill>
                            <a:schemeClr val="tx1"/>
                          </a:solidFill>
                        </a:rPr>
                        <a:t>altaí</a:t>
                      </a:r>
                    </a:p>
                    <a:p>
                      <a:pPr marL="342900" lvl="0" indent="-342900" algn="l"/>
                      <a:r>
                        <a:rPr lang="ga-IE" sz="1800" noProof="0" smtClean="0">
                          <a:solidFill>
                            <a:schemeClr val="tx1"/>
                          </a:solidFill>
                        </a:rPr>
                        <a:t>triúr daltaí</a:t>
                      </a:r>
                    </a:p>
                    <a:p>
                      <a:pPr marL="342900" lvl="0" indent="-342900" algn="l"/>
                      <a:r>
                        <a:rPr lang="ga-IE" sz="1800" noProof="0" smtClean="0">
                          <a:solidFill>
                            <a:schemeClr val="tx1"/>
                          </a:solidFill>
                        </a:rPr>
                        <a:t>ceathrar daltaí</a:t>
                      </a:r>
                    </a:p>
                    <a:p>
                      <a:pPr marL="342900" lvl="0" indent="-342900" algn="l"/>
                      <a:r>
                        <a:rPr lang="ga-IE" sz="1800" noProof="0" smtClean="0">
                          <a:solidFill>
                            <a:schemeClr val="tx1"/>
                          </a:solidFill>
                        </a:rPr>
                        <a:t>cúigear daltaí</a:t>
                      </a:r>
                    </a:p>
                    <a:p>
                      <a:pPr marL="342900" lvl="0" indent="-342900" algn="l"/>
                      <a:r>
                        <a:rPr lang="ga-IE" sz="1800" noProof="0" smtClean="0">
                          <a:solidFill>
                            <a:schemeClr val="tx1"/>
                          </a:solidFill>
                        </a:rPr>
                        <a:t>seisear daltaí</a:t>
                      </a:r>
                    </a:p>
                    <a:p>
                      <a:pPr marL="342900" lvl="0" indent="-342900" algn="l"/>
                      <a:r>
                        <a:rPr lang="ga-IE" sz="1800" noProof="0" smtClean="0">
                          <a:solidFill>
                            <a:schemeClr val="tx1"/>
                          </a:solidFill>
                        </a:rPr>
                        <a:t>seachtar daltaí</a:t>
                      </a:r>
                    </a:p>
                    <a:p>
                      <a:pPr marL="342900" lvl="0" indent="-342900" algn="l"/>
                      <a:r>
                        <a:rPr lang="ga-IE" sz="1800" noProof="0" smtClean="0">
                          <a:solidFill>
                            <a:schemeClr val="tx1"/>
                          </a:solidFill>
                        </a:rPr>
                        <a:t>ochtar daltaí</a:t>
                      </a:r>
                    </a:p>
                    <a:p>
                      <a:pPr marL="342900" lvl="0" indent="-342900" algn="l"/>
                      <a:r>
                        <a:rPr lang="ga-IE" sz="1800" noProof="0" smtClean="0">
                          <a:solidFill>
                            <a:schemeClr val="tx1"/>
                          </a:solidFill>
                        </a:rPr>
                        <a:t>naonúr daltaí</a:t>
                      </a:r>
                    </a:p>
                    <a:p>
                      <a:pPr marL="342900" lvl="0" indent="-342900" algn="l"/>
                      <a:r>
                        <a:rPr lang="ga-IE" sz="1800" noProof="0" smtClean="0">
                          <a:solidFill>
                            <a:schemeClr val="tx1"/>
                          </a:solidFill>
                        </a:rPr>
                        <a:t>deichniúr daltaí </a:t>
                      </a:r>
                    </a:p>
                    <a:p>
                      <a:endParaRPr lang="ga-IE" noProof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ga-IE" noProof="0" dirty="0" smtClean="0"/>
                        <a:t>mac amháin</a:t>
                      </a:r>
                    </a:p>
                    <a:p>
                      <a:r>
                        <a:rPr lang="ga-IE" noProof="0" dirty="0" smtClean="0"/>
                        <a:t>*beirt </a:t>
                      </a:r>
                      <a:r>
                        <a:rPr lang="ga-IE" u="sng" noProof="0" dirty="0" smtClean="0"/>
                        <a:t>mh</a:t>
                      </a:r>
                      <a:r>
                        <a:rPr lang="ga-IE" noProof="0" dirty="0" smtClean="0"/>
                        <a:t>ac</a:t>
                      </a:r>
                    </a:p>
                    <a:p>
                      <a:r>
                        <a:rPr lang="ga-IE" noProof="0" dirty="0" smtClean="0"/>
                        <a:t>triúr</a:t>
                      </a:r>
                      <a:r>
                        <a:rPr lang="ga-IE" baseline="0" noProof="0" dirty="0" smtClean="0"/>
                        <a:t> mac</a:t>
                      </a:r>
                    </a:p>
                    <a:p>
                      <a:r>
                        <a:rPr lang="ga-IE" baseline="0" noProof="0" dirty="0" smtClean="0"/>
                        <a:t>ceathrar mac</a:t>
                      </a:r>
                    </a:p>
                    <a:p>
                      <a:r>
                        <a:rPr lang="ga-IE" baseline="0" noProof="0" dirty="0" smtClean="0"/>
                        <a:t>cúigear mac</a:t>
                      </a:r>
                    </a:p>
                    <a:p>
                      <a:r>
                        <a:rPr lang="ga-IE" baseline="0" noProof="0" dirty="0" smtClean="0"/>
                        <a:t>seisear mac</a:t>
                      </a:r>
                    </a:p>
                    <a:p>
                      <a:r>
                        <a:rPr lang="ga-IE" baseline="0" noProof="0" dirty="0" smtClean="0"/>
                        <a:t>seachtar mac</a:t>
                      </a:r>
                    </a:p>
                    <a:p>
                      <a:r>
                        <a:rPr lang="ga-IE" baseline="0" noProof="0" dirty="0" smtClean="0"/>
                        <a:t>ochtar mac</a:t>
                      </a:r>
                    </a:p>
                    <a:p>
                      <a:r>
                        <a:rPr lang="ga-IE" baseline="0" noProof="0" dirty="0" smtClean="0"/>
                        <a:t>naonúr mac</a:t>
                      </a:r>
                    </a:p>
                    <a:p>
                      <a:r>
                        <a:rPr lang="ga-IE" baseline="0" noProof="0" dirty="0" smtClean="0"/>
                        <a:t>deichniúr </a:t>
                      </a:r>
                      <a:endParaRPr lang="ga-IE" noProof="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977</TotalTime>
  <Words>697</Words>
  <Application>Microsoft Office PowerPoint</Application>
  <PresentationFormat>On-screen Show (4:3)</PresentationFormat>
  <Paragraphs>200</Paragraphs>
  <Slides>8</Slides>
  <Notes>8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Lagiolraí agus tréaniolraí        </vt:lpstr>
      <vt:lpstr> Lagiolraí agus tréaniolraí    cleachtadh 1            </vt:lpstr>
      <vt:lpstr>Lagiolraí agus tréaniolraí        </vt:lpstr>
      <vt:lpstr>Lagiolraí agus tréaniolraí        </vt:lpstr>
      <vt:lpstr> Lagiolraí agus tréaniolraí      cleachtadh 2            </vt:lpstr>
      <vt:lpstr>Lagiolraí agus tréaniolraí        </vt:lpstr>
      <vt:lpstr>Lagiolraí agus tréaniolraí cleachtadh 3       </vt:lpstr>
      <vt:lpstr>Lagiolraí agus tréaniolraí    cleachtadh 4     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 t-ainmfhocal      caol &amp; leathan</dc:title>
  <dc:creator>Úna Nic Gabhann</dc:creator>
  <cp:lastModifiedBy>Ogras Laighain</cp:lastModifiedBy>
  <cp:revision>35</cp:revision>
  <dcterms:created xsi:type="dcterms:W3CDTF">2006-08-16T00:00:00Z</dcterms:created>
  <dcterms:modified xsi:type="dcterms:W3CDTF">2012-09-27T10:41:08Z</dcterms:modified>
</cp:coreProperties>
</file>

<file path=docProps/thumbnail.jpeg>
</file>