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68" r:id="rId4"/>
    <p:sldId id="258" r:id="rId5"/>
    <p:sldId id="259" r:id="rId6"/>
    <p:sldId id="260" r:id="rId7"/>
    <p:sldId id="267" r:id="rId8"/>
    <p:sldId id="269" r:id="rId9"/>
    <p:sldId id="262" r:id="rId10"/>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014" y="4122"/>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9/26/2012</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81000" y="152400"/>
            <a:ext cx="6248400" cy="1143000"/>
          </a:xfrm>
        </p:spPr>
        <p:txBody>
          <a:bodyPr>
            <a:normAutofit/>
          </a:bodyPr>
          <a:lstStyle/>
          <a:p>
            <a:pPr algn="l"/>
            <a:r>
              <a:rPr lang="en-IE" sz="4000" b="1" dirty="0" smtClean="0"/>
              <a:t>Ísle brí	</a:t>
            </a:r>
            <a:r>
              <a:rPr lang="en-IE" sz="3600" b="1" dirty="0" smtClean="0"/>
              <a:t>			     </a:t>
            </a:r>
            <a:r>
              <a:rPr lang="ga-IE" sz="1600" b="1" dirty="0" smtClean="0"/>
              <a:t>réamhphlé</a:t>
            </a:r>
            <a:endParaRPr lang="ga-IE" sz="3600" b="1" dirty="0"/>
          </a:p>
        </p:txBody>
      </p:sp>
      <p:sp>
        <p:nvSpPr>
          <p:cNvPr id="6" name="Right Arrow 5"/>
          <p:cNvSpPr/>
          <p:nvPr/>
        </p:nvSpPr>
        <p:spPr>
          <a:xfrm>
            <a:off x="533400" y="9144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a:p>
        </p:txBody>
      </p:sp>
      <p:sp>
        <p:nvSpPr>
          <p:cNvPr id="7" name="TextBox 6"/>
          <p:cNvSpPr txBox="1"/>
          <p:nvPr/>
        </p:nvSpPr>
        <p:spPr>
          <a:xfrm>
            <a:off x="457200" y="1143001"/>
            <a:ext cx="5867400" cy="9048631"/>
          </a:xfrm>
          <a:prstGeom prst="rect">
            <a:avLst/>
          </a:prstGeom>
          <a:noFill/>
        </p:spPr>
        <p:txBody>
          <a:bodyPr wrap="square" rtlCol="0">
            <a:spAutoFit/>
          </a:bodyPr>
          <a:lstStyle/>
          <a:p>
            <a:pPr algn="just"/>
            <a:r>
              <a:rPr lang="ga-IE" sz="2400" dirty="0" smtClean="0"/>
              <a:t>Beidh tú ag léamh litir a scríobh daltaí san Idirbhliain i bPobalscoil Chorca Dhuibhne chuig tuismitheoirí ag cur comhairle orthu faoi ísle brí i ndaoine óga. </a:t>
            </a:r>
          </a:p>
          <a:p>
            <a:pPr algn="just"/>
            <a:endParaRPr lang="ga-IE" sz="2400" dirty="0" smtClean="0"/>
          </a:p>
          <a:p>
            <a:pPr algn="just"/>
            <a:endParaRPr lang="ga-IE" sz="2400" dirty="0" smtClean="0"/>
          </a:p>
          <a:p>
            <a:pPr algn="just"/>
            <a:endParaRPr lang="ga-IE" sz="2400" dirty="0" smtClean="0"/>
          </a:p>
          <a:p>
            <a:pPr algn="just"/>
            <a:endParaRPr lang="ga-IE" sz="2400" dirty="0" smtClean="0"/>
          </a:p>
          <a:p>
            <a:pPr algn="just"/>
            <a:endParaRPr lang="ga-IE" sz="2400" dirty="0" smtClean="0"/>
          </a:p>
          <a:p>
            <a:pPr algn="just"/>
            <a:endParaRPr lang="ga-IE" sz="2400" dirty="0" smtClean="0"/>
          </a:p>
          <a:p>
            <a:pPr algn="just"/>
            <a:endParaRPr lang="ga-IE" sz="2400" dirty="0" smtClean="0"/>
          </a:p>
          <a:p>
            <a:pPr algn="just"/>
            <a:endParaRPr lang="ga-IE" sz="2400" dirty="0" smtClean="0"/>
          </a:p>
          <a:p>
            <a:pPr algn="just"/>
            <a:endParaRPr lang="ga-IE" sz="2400" dirty="0" smtClean="0"/>
          </a:p>
          <a:p>
            <a:pPr algn="just"/>
            <a:endParaRPr lang="ga-IE" sz="2400" dirty="0" smtClean="0"/>
          </a:p>
          <a:p>
            <a:pPr algn="just"/>
            <a:endParaRPr lang="ga-IE" sz="2400" dirty="0" smtClean="0"/>
          </a:p>
          <a:p>
            <a:pPr algn="just"/>
            <a:r>
              <a:rPr lang="ga-IE" sz="2400" dirty="0" smtClean="0"/>
              <a:t>Ach ar dtús tabhair faoi na cleachtaí seo...</a:t>
            </a:r>
          </a:p>
          <a:p>
            <a:pPr algn="just"/>
            <a:endParaRPr lang="en-IE" dirty="0" smtClean="0"/>
          </a:p>
          <a:p>
            <a:pPr algn="just"/>
            <a:endParaRPr lang="en-IE" dirty="0" smtClean="0"/>
          </a:p>
          <a:p>
            <a:pPr algn="just"/>
            <a:endParaRPr lang="en-IE" dirty="0" smtClean="0"/>
          </a:p>
          <a:p>
            <a:pPr algn="just"/>
            <a:endParaRPr lang="en-IE" dirty="0" smtClean="0"/>
          </a:p>
          <a:p>
            <a:pPr algn="just"/>
            <a:endParaRPr lang="en-IE" dirty="0" smtClean="0"/>
          </a:p>
          <a:p>
            <a:pPr algn="just"/>
            <a:endParaRPr lang="en-IE" dirty="0" smtClean="0"/>
          </a:p>
          <a:p>
            <a:pPr algn="just"/>
            <a:endParaRPr lang="en-IE" dirty="0" smtClean="0"/>
          </a:p>
          <a:p>
            <a:pPr algn="just"/>
            <a:endParaRPr lang="en-IE" dirty="0" smtClean="0"/>
          </a:p>
          <a:p>
            <a:pPr algn="just"/>
            <a:endParaRPr lang="en-IE" dirty="0" smtClean="0"/>
          </a:p>
          <a:p>
            <a:pPr algn="just"/>
            <a:endParaRPr lang="en-IE" dirty="0" smtClean="0"/>
          </a:p>
          <a:p>
            <a:pPr algn="just"/>
            <a:endParaRPr lang="en-IE" dirty="0"/>
          </a:p>
        </p:txBody>
      </p:sp>
      <p:sp>
        <p:nvSpPr>
          <p:cNvPr id="11" name="TextBox 10"/>
          <p:cNvSpPr txBox="1"/>
          <p:nvPr/>
        </p:nvSpPr>
        <p:spPr>
          <a:xfrm>
            <a:off x="762000" y="6019800"/>
            <a:ext cx="5715000" cy="923330"/>
          </a:xfrm>
          <a:prstGeom prst="rect">
            <a:avLst/>
          </a:prstGeom>
          <a:noFill/>
        </p:spPr>
        <p:txBody>
          <a:bodyPr wrap="square" rtlCol="0">
            <a:spAutoFit/>
          </a:bodyPr>
          <a:lstStyle/>
          <a:p>
            <a:r>
              <a:rPr lang="en-IE" dirty="0" smtClean="0"/>
              <a:t>	</a:t>
            </a:r>
          </a:p>
          <a:p>
            <a:endParaRPr lang="en-GB" dirty="0" smtClean="0"/>
          </a:p>
          <a:p>
            <a:endParaRPr lang="en-IE" dirty="0"/>
          </a:p>
        </p:txBody>
      </p:sp>
      <p:pic>
        <p:nvPicPr>
          <p:cNvPr id="1026" name="Picture 2"/>
          <p:cNvPicPr>
            <a:picLocks noChangeAspect="1" noChangeArrowheads="1"/>
          </p:cNvPicPr>
          <p:nvPr/>
        </p:nvPicPr>
        <p:blipFill>
          <a:blip r:embed="rId2" cstate="print"/>
          <a:srcRect/>
          <a:stretch>
            <a:fillRect/>
          </a:stretch>
        </p:blipFill>
        <p:spPr bwMode="auto">
          <a:xfrm>
            <a:off x="1219200" y="3048000"/>
            <a:ext cx="4419600"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81000" y="152400"/>
            <a:ext cx="6248400" cy="1143000"/>
          </a:xfrm>
        </p:spPr>
        <p:txBody>
          <a:bodyPr>
            <a:normAutofit/>
          </a:bodyPr>
          <a:lstStyle/>
          <a:p>
            <a:pPr algn="l"/>
            <a:r>
              <a:rPr lang="en-IE" sz="4000" b="1" dirty="0" smtClean="0"/>
              <a:t>Ísle brí	</a:t>
            </a:r>
            <a:r>
              <a:rPr lang="en-IE" sz="3600" b="1" dirty="0" smtClean="0"/>
              <a:t>			   </a:t>
            </a:r>
            <a:r>
              <a:rPr lang="ga-IE" sz="1600" b="1" dirty="0" smtClean="0"/>
              <a:t>Réamhobair</a:t>
            </a:r>
            <a:r>
              <a:rPr lang="en-IE" sz="1600" b="1" dirty="0" smtClean="0"/>
              <a:t> </a:t>
            </a:r>
            <a:r>
              <a:rPr lang="en-IE" sz="1600" b="1" dirty="0" smtClean="0"/>
              <a:t>1</a:t>
            </a:r>
            <a:endParaRPr lang="en-IE" sz="3600" b="1" dirty="0"/>
          </a:p>
        </p:txBody>
      </p:sp>
      <p:sp>
        <p:nvSpPr>
          <p:cNvPr id="6" name="Right Arrow 5"/>
          <p:cNvSpPr/>
          <p:nvPr/>
        </p:nvSpPr>
        <p:spPr>
          <a:xfrm>
            <a:off x="533400" y="9144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a:p>
        </p:txBody>
      </p:sp>
      <p:sp>
        <p:nvSpPr>
          <p:cNvPr id="7" name="TextBox 6"/>
          <p:cNvSpPr txBox="1"/>
          <p:nvPr/>
        </p:nvSpPr>
        <p:spPr>
          <a:xfrm>
            <a:off x="228600" y="1066800"/>
            <a:ext cx="6400800" cy="6801862"/>
          </a:xfrm>
          <a:prstGeom prst="rect">
            <a:avLst/>
          </a:prstGeom>
          <a:noFill/>
        </p:spPr>
        <p:txBody>
          <a:bodyPr wrap="square" rtlCol="0">
            <a:spAutoFit/>
          </a:bodyPr>
          <a:lstStyle/>
          <a:p>
            <a:pPr algn="just"/>
            <a:r>
              <a:rPr lang="en-IE" sz="2000" dirty="0" smtClean="0"/>
              <a:t>Tá sé phíosa comhairle thíos do thuismitheoirí a bhfuil leanbh leo in ísle brí. Tá trí cinn go maith agus ciallmhar agus trí cinn nach bhfuil go maith. Cad iad na cinn mhaithe agus cad iad na droch-chinn?</a:t>
            </a:r>
          </a:p>
          <a:p>
            <a:endParaRPr lang="en-GB" sz="2000" dirty="0" smtClean="0"/>
          </a:p>
          <a:p>
            <a:pPr marL="342900" indent="-342900">
              <a:buAutoNum type="arabicPeriod"/>
            </a:pPr>
            <a:r>
              <a:rPr lang="en-IE" sz="2000" b="1" dirty="0" smtClean="0"/>
              <a:t>Ba cheart duit rá le do leanbh dearmad a dhéanamh dá thrioblóidí.</a:t>
            </a:r>
          </a:p>
          <a:p>
            <a:pPr marL="342900" indent="-342900">
              <a:buAutoNum type="arabicPeriod"/>
            </a:pPr>
            <a:endParaRPr lang="en-IE" sz="2000" b="1" dirty="0" smtClean="0"/>
          </a:p>
          <a:p>
            <a:pPr marL="342900" indent="-342900">
              <a:buAutoNum type="arabicPeriod"/>
            </a:pPr>
            <a:r>
              <a:rPr lang="en-IE" sz="2000" b="1" dirty="0" smtClean="0"/>
              <a:t>Ba cheart duit labhairt go hoscailte le do leanbh faoina mhothúcháin.</a:t>
            </a:r>
          </a:p>
          <a:p>
            <a:pPr marL="342900" indent="-342900">
              <a:buAutoNum type="arabicPeriod"/>
            </a:pPr>
            <a:endParaRPr lang="en-IE" sz="2000" b="1" dirty="0" smtClean="0"/>
          </a:p>
          <a:p>
            <a:pPr marL="342900" indent="-342900">
              <a:buAutoNum type="arabicPeriod"/>
            </a:pPr>
            <a:r>
              <a:rPr lang="en-IE" sz="2000" b="1" dirty="0" smtClean="0"/>
              <a:t>Ba cheart duit féin taighde a dhéanamh ar ísle brí.</a:t>
            </a:r>
          </a:p>
          <a:p>
            <a:pPr marL="342900" indent="-342900">
              <a:buAutoNum type="arabicPeriod"/>
            </a:pPr>
            <a:endParaRPr lang="en-IE" sz="2000" b="1" dirty="0" smtClean="0"/>
          </a:p>
          <a:p>
            <a:pPr marL="342900" indent="-342900">
              <a:buAutoNum type="arabicPeriod"/>
            </a:pPr>
            <a:r>
              <a:rPr lang="en-IE" sz="2000" b="1" dirty="0" smtClean="0"/>
              <a:t>Ná tarraing anuas féinmharú chuig do leanbh.</a:t>
            </a:r>
          </a:p>
          <a:p>
            <a:pPr marL="342900" indent="-342900">
              <a:buAutoNum type="arabicPeriod"/>
            </a:pPr>
            <a:endParaRPr lang="en-IE" sz="2000" b="1" dirty="0" smtClean="0"/>
          </a:p>
          <a:p>
            <a:pPr marL="342900" indent="-342900">
              <a:buAutoNum type="arabicPeriod"/>
            </a:pPr>
            <a:r>
              <a:rPr lang="en-IE" sz="2000" b="1" dirty="0" smtClean="0"/>
              <a:t>Abair le do leanbh gan a bheith ag smaoineamh air féin an oiread sin.</a:t>
            </a:r>
          </a:p>
          <a:p>
            <a:pPr marL="342900" indent="-342900">
              <a:buAutoNum type="arabicPeriod"/>
            </a:pPr>
            <a:endParaRPr lang="en-IE" sz="2000" b="1" dirty="0" smtClean="0"/>
          </a:p>
          <a:p>
            <a:pPr marL="342900" indent="-342900">
              <a:buAutoNum type="arabicPeriod"/>
            </a:pPr>
            <a:r>
              <a:rPr lang="en-IE" sz="2000" b="1" dirty="0" smtClean="0"/>
              <a:t>Abair le do leanbh go bhfuil an-ghrá agat dó.</a:t>
            </a:r>
          </a:p>
          <a:p>
            <a:pPr marL="342900" indent="-342900">
              <a:buAutoNum type="arabicPeriod"/>
            </a:pPr>
            <a:endParaRPr lang="en-IE" sz="2000" b="1" dirty="0" smtClean="0"/>
          </a:p>
          <a:p>
            <a:endParaRPr lang="en-GB" dirty="0" smtClean="0"/>
          </a:p>
          <a:p>
            <a:pPr algn="just"/>
            <a:endParaRPr lang="en-I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81000" y="152400"/>
            <a:ext cx="6248400" cy="1143000"/>
          </a:xfrm>
        </p:spPr>
        <p:txBody>
          <a:bodyPr>
            <a:normAutofit/>
          </a:bodyPr>
          <a:lstStyle/>
          <a:p>
            <a:pPr algn="l"/>
            <a:r>
              <a:rPr lang="en-IE" sz="4000" b="1" dirty="0" smtClean="0"/>
              <a:t>Ísle brí	</a:t>
            </a:r>
            <a:r>
              <a:rPr lang="en-IE" sz="3600" b="1" dirty="0" smtClean="0"/>
              <a:t>			   </a:t>
            </a:r>
            <a:r>
              <a:rPr lang="ga-IE" sz="1600" b="1" dirty="0" smtClean="0"/>
              <a:t>Réamhobair</a:t>
            </a:r>
            <a:r>
              <a:rPr lang="en-IE" sz="1600" b="1" dirty="0" smtClean="0"/>
              <a:t> </a:t>
            </a:r>
            <a:r>
              <a:rPr lang="en-IE" sz="1600" b="1" dirty="0" smtClean="0"/>
              <a:t>2</a:t>
            </a:r>
            <a:endParaRPr lang="en-IE" sz="3600" b="1" dirty="0"/>
          </a:p>
        </p:txBody>
      </p:sp>
      <p:sp>
        <p:nvSpPr>
          <p:cNvPr id="6" name="Right Arrow 5"/>
          <p:cNvSpPr/>
          <p:nvPr/>
        </p:nvSpPr>
        <p:spPr>
          <a:xfrm>
            <a:off x="533400" y="9144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a:p>
        </p:txBody>
      </p:sp>
      <p:sp>
        <p:nvSpPr>
          <p:cNvPr id="7" name="TextBox 6"/>
          <p:cNvSpPr txBox="1"/>
          <p:nvPr/>
        </p:nvSpPr>
        <p:spPr>
          <a:xfrm>
            <a:off x="228600" y="1066800"/>
            <a:ext cx="6400800" cy="7417415"/>
          </a:xfrm>
          <a:prstGeom prst="rect">
            <a:avLst/>
          </a:prstGeom>
          <a:noFill/>
        </p:spPr>
        <p:txBody>
          <a:bodyPr wrap="square" rtlCol="0">
            <a:spAutoFit/>
          </a:bodyPr>
          <a:lstStyle/>
          <a:p>
            <a:pPr algn="just"/>
            <a:r>
              <a:rPr lang="en-IE" sz="2000" dirty="0" smtClean="0"/>
              <a:t>An féidir leat Gaeilge a chur ar na frásaí seo atá le fáil sa litir a bheidh tú ag léamh ar ball?</a:t>
            </a:r>
          </a:p>
          <a:p>
            <a:endParaRPr lang="en-GB" sz="2000" dirty="0" smtClean="0"/>
          </a:p>
          <a:p>
            <a:pPr marL="342900" indent="-342900">
              <a:buAutoNum type="arabicPeriod"/>
            </a:pPr>
            <a:endParaRPr lang="en-IE" sz="2000" b="1" dirty="0" smtClean="0"/>
          </a:p>
          <a:p>
            <a:pPr marL="342900" indent="-342900">
              <a:lnSpc>
                <a:spcPct val="150000"/>
              </a:lnSpc>
              <a:buAutoNum type="arabicPeriod"/>
            </a:pPr>
            <a:r>
              <a:rPr lang="en-GB" dirty="0" smtClean="0"/>
              <a:t>a social problem:	________________________</a:t>
            </a:r>
          </a:p>
          <a:p>
            <a:pPr marL="342900" indent="-342900">
              <a:lnSpc>
                <a:spcPct val="150000"/>
              </a:lnSpc>
              <a:buAutoNum type="arabicPeriod"/>
            </a:pPr>
            <a:r>
              <a:rPr lang="en-GB" dirty="0" smtClean="0"/>
              <a:t>mental health:		 ________________________</a:t>
            </a:r>
          </a:p>
          <a:p>
            <a:pPr marL="342900" indent="-342900">
              <a:lnSpc>
                <a:spcPct val="150000"/>
              </a:lnSpc>
              <a:buAutoNum type="arabicPeriod"/>
            </a:pPr>
            <a:r>
              <a:rPr lang="en-GB" dirty="0" smtClean="0"/>
              <a:t>suffering:		 ________________________</a:t>
            </a:r>
          </a:p>
          <a:p>
            <a:pPr marL="342900" indent="-342900">
              <a:lnSpc>
                <a:spcPct val="150000"/>
              </a:lnSpc>
              <a:buAutoNum type="arabicPeriod"/>
            </a:pPr>
            <a:r>
              <a:rPr lang="en-GB" dirty="0" smtClean="0"/>
              <a:t>feeling distressed:	 ________________________</a:t>
            </a:r>
          </a:p>
          <a:p>
            <a:pPr marL="342900" indent="-342900">
              <a:lnSpc>
                <a:spcPct val="150000"/>
              </a:lnSpc>
              <a:buAutoNum type="arabicPeriod"/>
            </a:pPr>
            <a:r>
              <a:rPr lang="en-GB" dirty="0" smtClean="0"/>
              <a:t>a negative outlook:	 ________________________</a:t>
            </a:r>
          </a:p>
          <a:p>
            <a:pPr marL="342900" indent="-342900">
              <a:lnSpc>
                <a:spcPct val="150000"/>
              </a:lnSpc>
              <a:buAutoNum type="arabicPeriod"/>
            </a:pPr>
            <a:r>
              <a:rPr lang="en-GB" dirty="0" smtClean="0"/>
              <a:t>self-respect:		 ________________________</a:t>
            </a:r>
          </a:p>
          <a:p>
            <a:pPr marL="342900" indent="-342900">
              <a:lnSpc>
                <a:spcPct val="150000"/>
              </a:lnSpc>
              <a:buAutoNum type="arabicPeriod"/>
            </a:pPr>
            <a:r>
              <a:rPr lang="en-GB" dirty="0" smtClean="0"/>
              <a:t>to manage emotions:	 ________________________</a:t>
            </a:r>
          </a:p>
          <a:p>
            <a:pPr marL="342900" indent="-342900">
              <a:lnSpc>
                <a:spcPct val="150000"/>
              </a:lnSpc>
              <a:buAutoNum type="arabicPeriod"/>
            </a:pPr>
            <a:r>
              <a:rPr lang="en-GB" dirty="0" smtClean="0"/>
              <a:t>psychologists:		 ________________________</a:t>
            </a:r>
          </a:p>
          <a:p>
            <a:pPr marL="342900" indent="-342900">
              <a:lnSpc>
                <a:spcPct val="150000"/>
              </a:lnSpc>
              <a:buAutoNum type="arabicPeriod"/>
            </a:pPr>
            <a:r>
              <a:rPr lang="en-GB" dirty="0" smtClean="0"/>
              <a:t>help-lines:		 ________________________</a:t>
            </a:r>
          </a:p>
          <a:p>
            <a:pPr marL="342900" indent="-342900">
              <a:lnSpc>
                <a:spcPct val="150000"/>
              </a:lnSpc>
              <a:buAutoNum type="arabicPeriod"/>
            </a:pPr>
            <a:r>
              <a:rPr lang="en-GB" dirty="0" smtClean="0"/>
              <a:t>counsellor:		 ________________________</a:t>
            </a:r>
          </a:p>
          <a:p>
            <a:pPr marL="342900" indent="-342900">
              <a:buAutoNum type="arabicPeriod"/>
            </a:pPr>
            <a:endParaRPr lang="en-GB" dirty="0" smtClean="0"/>
          </a:p>
          <a:p>
            <a:pPr marL="342900" indent="-342900">
              <a:buAutoNum type="arabicPeriod"/>
            </a:pPr>
            <a:endParaRPr lang="en-GB" dirty="0" smtClean="0"/>
          </a:p>
          <a:p>
            <a:pPr marL="342900" indent="-342900">
              <a:buAutoNum type="arabicPeriod"/>
            </a:pPr>
            <a:endParaRPr lang="en-GB" dirty="0" smtClean="0"/>
          </a:p>
          <a:p>
            <a:pPr marL="342900" indent="-342900">
              <a:buAutoNum type="arabicPeriod"/>
            </a:pPr>
            <a:endParaRPr lang="en-GB" dirty="0" smtClean="0"/>
          </a:p>
          <a:p>
            <a:pPr marL="342900" indent="-342900">
              <a:buAutoNum type="arabicPeriod"/>
            </a:pPr>
            <a:endParaRPr lang="en-GB" dirty="0" smtClean="0"/>
          </a:p>
          <a:p>
            <a:pPr marL="342900" indent="-342900">
              <a:buAutoNum type="arabicPeriod"/>
            </a:pPr>
            <a:endParaRPr lang="en-GB" dirty="0" smtClean="0"/>
          </a:p>
          <a:p>
            <a:pPr algn="just"/>
            <a:endParaRPr lang="en-I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81000" y="152400"/>
            <a:ext cx="6248400" cy="1143000"/>
          </a:xfrm>
        </p:spPr>
        <p:txBody>
          <a:bodyPr>
            <a:normAutofit/>
          </a:bodyPr>
          <a:lstStyle/>
          <a:p>
            <a:pPr algn="l"/>
            <a:r>
              <a:rPr lang="en-IE" sz="4000" b="1" dirty="0" smtClean="0"/>
              <a:t>Ísle brí	</a:t>
            </a:r>
            <a:r>
              <a:rPr lang="en-IE" sz="3600" b="1" dirty="0" smtClean="0"/>
              <a:t>			       </a:t>
            </a:r>
            <a:r>
              <a:rPr lang="en-IE" sz="1600" b="1" dirty="0" smtClean="0"/>
              <a:t>Léamh 1</a:t>
            </a:r>
            <a:endParaRPr lang="en-IE" sz="3600" b="1" dirty="0"/>
          </a:p>
        </p:txBody>
      </p:sp>
      <p:sp>
        <p:nvSpPr>
          <p:cNvPr id="6" name="Right Arrow 5"/>
          <p:cNvSpPr/>
          <p:nvPr/>
        </p:nvSpPr>
        <p:spPr>
          <a:xfrm>
            <a:off x="533400" y="9144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a:p>
        </p:txBody>
      </p:sp>
      <p:sp>
        <p:nvSpPr>
          <p:cNvPr id="7" name="TextBox 6"/>
          <p:cNvSpPr txBox="1"/>
          <p:nvPr/>
        </p:nvSpPr>
        <p:spPr>
          <a:xfrm>
            <a:off x="228600" y="1066800"/>
            <a:ext cx="6400800" cy="9264075"/>
          </a:xfrm>
          <a:prstGeom prst="rect">
            <a:avLst/>
          </a:prstGeom>
          <a:noFill/>
        </p:spPr>
        <p:txBody>
          <a:bodyPr wrap="square" rtlCol="0">
            <a:spAutoFit/>
          </a:bodyPr>
          <a:lstStyle/>
          <a:p>
            <a:pPr algn="just"/>
            <a:r>
              <a:rPr lang="en-IE" dirty="0" smtClean="0"/>
              <a:t>A thuismitheoirí/a chaomhnóirí,</a:t>
            </a:r>
          </a:p>
          <a:p>
            <a:pPr algn="just"/>
            <a:r>
              <a:rPr lang="en-IE" dirty="0" smtClean="0"/>
              <a:t>Tá ár rang idirbhliana tar éis cur isteach ar an gcomórtas YSI (Young Social Innovators). Roghnaíonn na scoileanna a thógann páirt sa chomórtas fadhb shóisialta a cheapann siad féin ar cheart díriú uirthi sa phobal. Rinne ár rang-na cinneadh dul i ngleic le fadhbanna meabhairshláinte agus ísle brí. Thíos, tá na comharthaí chun ísle brí a aithint agus treoracha agus comhairle chun cabhrú le duine atá ag fulaingt ó fhadhbanna meabhairshláinte.</a:t>
            </a:r>
          </a:p>
          <a:p>
            <a:pPr algn="just"/>
            <a:r>
              <a:rPr lang="en-IE" b="1" dirty="0" smtClean="0"/>
              <a:t> </a:t>
            </a:r>
            <a:endParaRPr lang="en-IE" dirty="0" smtClean="0"/>
          </a:p>
          <a:p>
            <a:pPr algn="just"/>
            <a:r>
              <a:rPr lang="ga-IE" b="1" u="sng" dirty="0" smtClean="0"/>
              <a:t>Is iad na comharthaí a bhaineann le hísle brí ná:</a:t>
            </a:r>
            <a:endParaRPr lang="ga-IE" dirty="0" smtClean="0"/>
          </a:p>
          <a:p>
            <a:pPr lvl="0" algn="just">
              <a:buFont typeface="Arial" pitchFamily="34" charset="0"/>
              <a:buChar char="•"/>
            </a:pPr>
            <a:r>
              <a:rPr lang="ga-IE" dirty="0" smtClean="0"/>
              <a:t>Ag cailliúint suime i gcúrsaí an tsaoil a thaitníonn leis an duine de ghnáth</a:t>
            </a:r>
          </a:p>
          <a:p>
            <a:pPr lvl="0" algn="just">
              <a:buFont typeface="Arial" pitchFamily="34" charset="0"/>
              <a:buChar char="•"/>
            </a:pPr>
            <a:r>
              <a:rPr lang="ga-IE" dirty="0" smtClean="0"/>
              <a:t>Easpa fuinnimh</a:t>
            </a:r>
          </a:p>
          <a:p>
            <a:pPr lvl="0" algn="just">
              <a:buFont typeface="Arial" pitchFamily="34" charset="0"/>
              <a:buChar char="•"/>
            </a:pPr>
            <a:r>
              <a:rPr lang="ga-IE" dirty="0" smtClean="0"/>
              <a:t>Athrú i bpátrúin codlata nó i bpatrúin ithe</a:t>
            </a:r>
          </a:p>
          <a:p>
            <a:pPr lvl="0" algn="just">
              <a:buFont typeface="Arial" pitchFamily="34" charset="0"/>
              <a:buChar char="•"/>
            </a:pPr>
            <a:r>
              <a:rPr lang="ga-IE" dirty="0" smtClean="0"/>
              <a:t>Ag gol go minic agus ag braistint suaite</a:t>
            </a:r>
          </a:p>
          <a:p>
            <a:pPr lvl="0" algn="just">
              <a:buFont typeface="Arial" pitchFamily="34" charset="0"/>
              <a:buChar char="•"/>
            </a:pPr>
            <a:r>
              <a:rPr lang="ga-IE" dirty="0" smtClean="0"/>
              <a:t>Ag ól an-chuid alcóil nó ag tógáil an-chuid drugaí</a:t>
            </a:r>
          </a:p>
          <a:p>
            <a:pPr lvl="0" algn="just">
              <a:buFont typeface="Arial" pitchFamily="34" charset="0"/>
              <a:buChar char="•"/>
            </a:pPr>
            <a:r>
              <a:rPr lang="ga-IE" dirty="0" smtClean="0"/>
              <a:t>Fearg ag teacht air/uirthi go héasca</a:t>
            </a:r>
          </a:p>
          <a:p>
            <a:pPr lvl="0" algn="just">
              <a:buFont typeface="Arial" pitchFamily="34" charset="0"/>
              <a:buChar char="•"/>
            </a:pPr>
            <a:r>
              <a:rPr lang="ga-IE" dirty="0" smtClean="0"/>
              <a:t>Ag tarraingt siar ón ngrúpa cairde</a:t>
            </a:r>
          </a:p>
          <a:p>
            <a:pPr lvl="0" algn="just">
              <a:buFont typeface="Arial" pitchFamily="34" charset="0"/>
              <a:buChar char="•"/>
            </a:pPr>
            <a:r>
              <a:rPr lang="ga-IE" dirty="0" smtClean="0"/>
              <a:t>Pian gan chúis m.sh. pian sa cheann, sa bholg, etc.</a:t>
            </a:r>
          </a:p>
          <a:p>
            <a:pPr lvl="0" algn="just">
              <a:buFont typeface="Arial" pitchFamily="34" charset="0"/>
              <a:buChar char="•"/>
            </a:pPr>
            <a:r>
              <a:rPr lang="ga-IE" dirty="0" smtClean="0"/>
              <a:t>Braistint folamh, dearcadh diúltach ar an todhchaí</a:t>
            </a:r>
          </a:p>
          <a:p>
            <a:pPr lvl="0" algn="just">
              <a:buFont typeface="Arial" pitchFamily="34" charset="0"/>
              <a:buChar char="•"/>
            </a:pPr>
            <a:r>
              <a:rPr lang="ga-IE" dirty="0" smtClean="0"/>
              <a:t>Braistint imníoch nó ciontach</a:t>
            </a:r>
          </a:p>
          <a:p>
            <a:pPr lvl="0" algn="just">
              <a:buFont typeface="Arial" pitchFamily="34" charset="0"/>
              <a:buChar char="•"/>
            </a:pPr>
            <a:r>
              <a:rPr lang="ga-IE" dirty="0" smtClean="0"/>
              <a:t>Féinmhuinín agus féinmheas íseal</a:t>
            </a:r>
          </a:p>
          <a:p>
            <a:pPr lvl="0" algn="just">
              <a:buFont typeface="Arial" pitchFamily="34" charset="0"/>
              <a:buChar char="•"/>
            </a:pPr>
            <a:r>
              <a:rPr lang="ga-IE" dirty="0" smtClean="0"/>
              <a:t>Smaointe dona, smaointe féindíobhála</a:t>
            </a:r>
          </a:p>
          <a:p>
            <a:pPr algn="just"/>
            <a:endParaRPr lang="ga-IE" b="1" dirty="0" smtClean="0"/>
          </a:p>
          <a:p>
            <a:pPr algn="just"/>
            <a:r>
              <a:rPr lang="ga-IE" b="1" dirty="0" smtClean="0"/>
              <a:t>Conas is féidir cabhrú má cheapann tú go bhfuil do mhac/iníon in ísle brí:</a:t>
            </a:r>
            <a:endParaRPr lang="ga-IE" dirty="0" smtClean="0"/>
          </a:p>
          <a:p>
            <a:pPr algn="just"/>
            <a:r>
              <a:rPr lang="ga-IE" dirty="0" smtClean="0"/>
              <a:t>Labhair go héasca agus go hoscailte le do leanbh faoina mhothúcháin. Déan iarracht ceist a chur air conas is féidir leat cabhrú leis agus é ag dul tríd am deacair. </a:t>
            </a:r>
          </a:p>
          <a:p>
            <a:pPr lvl="0"/>
            <a:endParaRPr lang="en-IE" dirty="0" smtClean="0"/>
          </a:p>
          <a:p>
            <a:r>
              <a:rPr lang="en-IE" sz="2000" b="1" dirty="0" smtClean="0"/>
              <a:t> </a:t>
            </a:r>
            <a:endParaRPr lang="en-IE" sz="2000" dirty="0" smtClean="0"/>
          </a:p>
          <a:p>
            <a:endParaRPr lang="en-GB" dirty="0" smtClean="0"/>
          </a:p>
          <a:p>
            <a:pPr algn="just"/>
            <a:endParaRPr lang="en-I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81000" y="152400"/>
            <a:ext cx="6248400" cy="1143000"/>
          </a:xfrm>
        </p:spPr>
        <p:txBody>
          <a:bodyPr>
            <a:normAutofit/>
          </a:bodyPr>
          <a:lstStyle/>
          <a:p>
            <a:pPr algn="l"/>
            <a:r>
              <a:rPr lang="en-IE" sz="4000" b="1" dirty="0" smtClean="0"/>
              <a:t>Ísle brí	</a:t>
            </a:r>
            <a:r>
              <a:rPr lang="en-IE" sz="3600" b="1" dirty="0" smtClean="0"/>
              <a:t>			       </a:t>
            </a:r>
            <a:r>
              <a:rPr lang="en-IE" sz="1600" b="1" dirty="0" smtClean="0"/>
              <a:t>Léamh 2</a:t>
            </a:r>
            <a:endParaRPr lang="en-IE" sz="3600" b="1" dirty="0"/>
          </a:p>
        </p:txBody>
      </p:sp>
      <p:sp>
        <p:nvSpPr>
          <p:cNvPr id="6" name="Right Arrow 5"/>
          <p:cNvSpPr/>
          <p:nvPr/>
        </p:nvSpPr>
        <p:spPr>
          <a:xfrm>
            <a:off x="533400" y="9144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a:p>
        </p:txBody>
      </p:sp>
      <p:sp>
        <p:nvSpPr>
          <p:cNvPr id="7" name="TextBox 6"/>
          <p:cNvSpPr txBox="1"/>
          <p:nvPr/>
        </p:nvSpPr>
        <p:spPr>
          <a:xfrm>
            <a:off x="304800" y="1066800"/>
            <a:ext cx="6172200" cy="8956298"/>
          </a:xfrm>
          <a:prstGeom prst="rect">
            <a:avLst/>
          </a:prstGeom>
          <a:noFill/>
        </p:spPr>
        <p:txBody>
          <a:bodyPr wrap="square" rtlCol="0">
            <a:spAutoFit/>
          </a:bodyPr>
          <a:lstStyle/>
          <a:p>
            <a:pPr algn="just"/>
            <a:r>
              <a:rPr lang="ga-IE" dirty="0" smtClean="0"/>
              <a:t>Nuair a labhraíonn tú go hoscailte, tá tú ag taispeáint go bhfuil grá agat dó agus go bhfuil tú ag tabhairt tacaíochta dó.</a:t>
            </a:r>
          </a:p>
          <a:p>
            <a:pPr algn="just"/>
            <a:r>
              <a:rPr lang="ga-IE" dirty="0" smtClean="0"/>
              <a:t>Seachain breithiúnas a thabhairt más féidir. Ná déan dearmad go bhfuil stiogma ag baint le bheith in ísle brí. Bíodh d’intinn oscailte agus cruthaigh timpeallacht shocair shábháilte dó ina mothaíonn sé ar a shuaimhneas. Bíodh meas agat ar theorainneacha do linbh. B’fhéidir nach mbeadh sé ábalta rud éigin a dhéanamh toisc é a bheith breoite agus b’fhéidir go dtógfadh sé tamall uaidh rudaí a rá leat. Mol dó cabhair a fháil agus abair leis gur fearr go mór dó labhairt mar gheall ar pé rud atá ag cur isteach air.</a:t>
            </a:r>
          </a:p>
          <a:p>
            <a:pPr algn="just"/>
            <a:r>
              <a:rPr lang="ga-IE" dirty="0" smtClean="0"/>
              <a:t> </a:t>
            </a:r>
          </a:p>
          <a:p>
            <a:pPr algn="just"/>
            <a:r>
              <a:rPr lang="ga-IE" dirty="0" smtClean="0"/>
              <a:t>Lig dó labhairt. Nuair a thugann tú seans do do leanbh labhairt cabhraíonn sé go mór leis gach rud a ligean amach agus cabhraíonn sé leis a chuid mothúchán a bhainistiú níos fearr. Má tá tú féin tar éis an rud céanna a bhraistint i do shaol féin b’fhéidir go mbeadh claonadh agat do scéal féin a insint faoi conas a d’éirigh leat dul tríd, ach b’fhéidir nach é seo an t-am ceart. B’fhéidir go mbeadh sé níos fearr éisteacht leis agus ligint dó labhairt agus do scéal féin a insint níos déanaí.</a:t>
            </a:r>
          </a:p>
          <a:p>
            <a:pPr algn="just"/>
            <a:endParaRPr lang="ga-IE" dirty="0" smtClean="0"/>
          </a:p>
          <a:p>
            <a:pPr algn="just"/>
            <a:r>
              <a:rPr lang="ga-IE" dirty="0" smtClean="0"/>
              <a:t>Seachain comhairle a thabhairt. Má tharlaigh rud éigin den saghas seo duitse, d’fhéadfadh sé a bheith cabhrach insint dó cad a chabhraigh leatsa ach abair leis nach bhfuil ann ach do thuairim. Ní hionann cás gach duine. Úsáid ceisteanna ar féidir freagraí breá oscailte a thabhairt – mar shampla, b’fhearr ‘Conas a bhraitheann tú mar gheall ar…?’ seachas ‘An mbraitheann tú…?’. </a:t>
            </a:r>
          </a:p>
          <a:p>
            <a:endParaRPr lang="en-IE" dirty="0" smtClean="0"/>
          </a:p>
          <a:p>
            <a:endParaRPr lang="en-IE" dirty="0" smtClean="0"/>
          </a:p>
          <a:p>
            <a:endParaRPr lang="en-GB" dirty="0" smtClean="0"/>
          </a:p>
          <a:p>
            <a:pPr algn="just"/>
            <a:endParaRPr lang="en-IE"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81000" y="152400"/>
            <a:ext cx="6172200" cy="1143000"/>
          </a:xfrm>
        </p:spPr>
        <p:txBody>
          <a:bodyPr>
            <a:normAutofit/>
          </a:bodyPr>
          <a:lstStyle/>
          <a:p>
            <a:pPr algn="l"/>
            <a:r>
              <a:rPr lang="en-IE" sz="4000" b="1" dirty="0" smtClean="0"/>
              <a:t>Ísle brí	</a:t>
            </a:r>
            <a:r>
              <a:rPr lang="en-IE" sz="3600" b="1" dirty="0" smtClean="0"/>
              <a:t>			      </a:t>
            </a:r>
            <a:r>
              <a:rPr lang="en-IE" sz="1600" b="1" dirty="0" smtClean="0"/>
              <a:t>Léamh 3</a:t>
            </a:r>
            <a:endParaRPr lang="en-IE" sz="3600" b="1" dirty="0"/>
          </a:p>
        </p:txBody>
      </p:sp>
      <p:sp>
        <p:nvSpPr>
          <p:cNvPr id="6" name="Right Arrow 5"/>
          <p:cNvSpPr/>
          <p:nvPr/>
        </p:nvSpPr>
        <p:spPr>
          <a:xfrm>
            <a:off x="533400" y="9144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a:p>
        </p:txBody>
      </p:sp>
      <p:sp>
        <p:nvSpPr>
          <p:cNvPr id="7" name="TextBox 6"/>
          <p:cNvSpPr txBox="1"/>
          <p:nvPr/>
        </p:nvSpPr>
        <p:spPr>
          <a:xfrm>
            <a:off x="304800" y="1066800"/>
            <a:ext cx="6096000" cy="8433078"/>
          </a:xfrm>
          <a:prstGeom prst="rect">
            <a:avLst/>
          </a:prstGeom>
          <a:noFill/>
        </p:spPr>
        <p:txBody>
          <a:bodyPr wrap="square" rtlCol="0">
            <a:spAutoFit/>
          </a:bodyPr>
          <a:lstStyle/>
          <a:p>
            <a:pPr algn="just"/>
            <a:r>
              <a:rPr lang="ga-IE" dirty="0" smtClean="0"/>
              <a:t>Is féidir le ceisteanna mar sin cabhrú le daoine a dtuairimí agus a mothúcháin a rá amach os ard. Taispeáin go bhfuil tú ag éisteacht. Taispeánann sé seo go bhfuil fadhbanna do linbh tábhachtach duit. Cuir ceisteanna agus déan iarracht féachaint sa dá shúil ar do leanbh. Tá comharthaíocht choirp tábhachtach. Má tá an chuma ort go bhfuil leadrán ort nó go bhfuil d’aird ar rud éigin eile tugann sé sin le fios nach bhfuil suim agat sa mhéid atá le rá aige.</a:t>
            </a:r>
          </a:p>
          <a:p>
            <a:pPr algn="just"/>
            <a:r>
              <a:rPr lang="ga-IE" dirty="0" smtClean="0"/>
              <a:t> </a:t>
            </a:r>
          </a:p>
          <a:p>
            <a:pPr algn="just"/>
            <a:r>
              <a:rPr lang="ga-IE" dirty="0" smtClean="0"/>
              <a:t>Tabhair tacaíocht dó. Abair leis go bhfuil sé ceart go leor go bhfuil sé ag braistint mar seo. Abair leis go bhfuil slí as. Seachain bheith ag rá rudaí ar nós ‘Tuigim cad atá do chrá’. B’fhearr a leithéid seo a rá: ‘Ní féidir liom ach a shamhlú cad atá á fhulaingt agat, ach táimse anseo chun cabhrú leat’. </a:t>
            </a:r>
          </a:p>
          <a:p>
            <a:pPr algn="just"/>
            <a:r>
              <a:rPr lang="ga-IE" dirty="0" smtClean="0"/>
              <a:t> </a:t>
            </a:r>
          </a:p>
          <a:p>
            <a:pPr algn="just"/>
            <a:r>
              <a:rPr lang="ga-IE" dirty="0" smtClean="0"/>
              <a:t>Cinntigh go bhfuil uimhreacha agat do shíceolaithe/ comhairleoirí agus línte cabhracha. Is é </a:t>
            </a:r>
            <a:r>
              <a:rPr lang="ga-IE" b="1" dirty="0" smtClean="0"/>
              <a:t>Cuan Counselling </a:t>
            </a:r>
            <a:r>
              <a:rPr lang="ga-IE" dirty="0" smtClean="0"/>
              <a:t>an tseirbhís comhairleoireachta is cóngaraí don Daingean. Is féidir dul i dteagmháil leo ag </a:t>
            </a:r>
            <a:r>
              <a:rPr lang="ga-IE" b="1" dirty="0" smtClean="0"/>
              <a:t>085 7495054.</a:t>
            </a:r>
            <a:endParaRPr lang="ga-IE" dirty="0" smtClean="0"/>
          </a:p>
          <a:p>
            <a:pPr algn="just"/>
            <a:r>
              <a:rPr lang="ga-IE" dirty="0" smtClean="0"/>
              <a:t> </a:t>
            </a:r>
          </a:p>
          <a:p>
            <a:pPr algn="just"/>
            <a:r>
              <a:rPr lang="ga-IE" dirty="0" smtClean="0"/>
              <a:t>Má tá duine a bhfuil tú mór leis ag smaoineamh ar lámh a chur ina bhás féin, ná coimeád mar rún é. Labhair leis an duine sin agus lig dó labhairt go hoscailte faoi na fadhbanna atá aige, mar d’fhéadfadh sé seo faoiseamh a thabhairt dó ó na smaointe agus na mothúcháin deacra sin. Inis dó faoin méid grá atá agat dó mar nuair a bhíonn duine in ísle brí braitheann sé go bhfuil sé scartha amach ó dhaoine eile agus faoi mar gur cuma le daoine mar gheall air.</a:t>
            </a:r>
          </a:p>
          <a:p>
            <a:endParaRPr lang="en-IE" sz="20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81000" y="152400"/>
            <a:ext cx="6172200" cy="1143000"/>
          </a:xfrm>
        </p:spPr>
        <p:txBody>
          <a:bodyPr>
            <a:normAutofit/>
          </a:bodyPr>
          <a:lstStyle/>
          <a:p>
            <a:pPr algn="l"/>
            <a:r>
              <a:rPr lang="en-IE" sz="4000" b="1" dirty="0" smtClean="0"/>
              <a:t>Ísle brí	</a:t>
            </a:r>
            <a:r>
              <a:rPr lang="en-IE" sz="3600" b="1" dirty="0" smtClean="0"/>
              <a:t>			      </a:t>
            </a:r>
            <a:r>
              <a:rPr lang="en-IE" sz="1600" b="1" dirty="0" smtClean="0"/>
              <a:t>Léamh 4</a:t>
            </a:r>
            <a:endParaRPr lang="en-IE" sz="3600" b="1" dirty="0"/>
          </a:p>
        </p:txBody>
      </p:sp>
      <p:sp>
        <p:nvSpPr>
          <p:cNvPr id="6" name="Right Arrow 5"/>
          <p:cNvSpPr/>
          <p:nvPr/>
        </p:nvSpPr>
        <p:spPr>
          <a:xfrm>
            <a:off x="533400" y="9144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a:p>
        </p:txBody>
      </p:sp>
      <p:sp>
        <p:nvSpPr>
          <p:cNvPr id="7" name="TextBox 6"/>
          <p:cNvSpPr txBox="1"/>
          <p:nvPr/>
        </p:nvSpPr>
        <p:spPr>
          <a:xfrm>
            <a:off x="304800" y="1066801"/>
            <a:ext cx="6096000" cy="8740854"/>
          </a:xfrm>
          <a:prstGeom prst="rect">
            <a:avLst/>
          </a:prstGeom>
          <a:noFill/>
        </p:spPr>
        <p:txBody>
          <a:bodyPr wrap="square" rtlCol="0">
            <a:spAutoFit/>
          </a:bodyPr>
          <a:lstStyle/>
          <a:p>
            <a:pPr algn="just"/>
            <a:r>
              <a:rPr lang="ga-IE" dirty="0" smtClean="0"/>
              <a:t>Deir a lán daoine a bhí ar tí iad féin a fhéinmharú ach nach ndearna é toisc go bhfuaireadar cabhair agus tacaíocht, gur tháinig feabhas ar a saol. Fuaireadar an tacaíocht agus an chabhair a bhí uathu agus bhíodar ábalta saol i bhfad níos fearr agus níos áthasaí a bhaint amach. Seo rud gur féidir leat a insint do dhuine a bhfuil tú mór leis atá ag cuimhneamh ar dhochar a dhéanamh dó féin. Cuireann </a:t>
            </a:r>
            <a:r>
              <a:rPr lang="ga-IE" b="1" dirty="0" smtClean="0"/>
              <a:t>The Samaritans</a:t>
            </a:r>
            <a:r>
              <a:rPr lang="ga-IE" dirty="0" smtClean="0"/>
              <a:t> seirbhís tacaíochta téacs ar fáil 24/7 agus 365 lá sa bhliain. Seol téacs chucu ag </a:t>
            </a:r>
            <a:r>
              <a:rPr lang="ga-IE" b="1" dirty="0" smtClean="0"/>
              <a:t>087 2609090</a:t>
            </a:r>
            <a:r>
              <a:rPr lang="ga-IE" dirty="0" smtClean="0"/>
              <a:t> agus freagróidh siad tú agus cabhróidh siad leat chomh tapa agus is féidir leo. Foghlaim mar gheall ar ísle brí tú féin, chun go dtuigfidh tú na cúiseanna atá le hiompar do mhic/iníne. Tá go leor suíomh idirlín ar fáil, ina measc, ie.reachout.com, www.aware.ie, www.mentalhealthireland.com. </a:t>
            </a:r>
          </a:p>
          <a:p>
            <a:pPr algn="just"/>
            <a:r>
              <a:rPr lang="ga-IE" dirty="0" smtClean="0"/>
              <a:t> </a:t>
            </a:r>
          </a:p>
          <a:p>
            <a:pPr algn="just"/>
            <a:r>
              <a:rPr lang="ga-IE" dirty="0" smtClean="0"/>
              <a:t>Uaireanta nuair a bhímid ag cabhrú le cara nó duine sa chlann, déanaimid neamhaird ar conas mar a bhraithimid sinn féin.  Tá sé tábhachtach aire a thabhairt duit féin agus tú ag cabhrú le do chara/duine sa chlann. Bí cinnte nach n-éiríonn tú as rudaí a mbaineann tú taitneamh astu, agus má tá tú traochta nó má tá an brú ag fáil an ceann is fearr ort, tóg sos agus lig do scíth. </a:t>
            </a:r>
          </a:p>
          <a:p>
            <a:pPr algn="just"/>
            <a:r>
              <a:rPr lang="ga-IE" dirty="0" smtClean="0"/>
              <a:t>Uaireanta nuair a bhíonn daoine in isle brí, ní theastaíonn uathu labhairt mar gheall air le baill den chlann. Glac leis seo, agus cabhraigh leo ar pé slí gur féidir leat – mar shampla, iad a thiomáint go dtí an coinne leis an síceolaí/comhairleoir. </a:t>
            </a:r>
          </a:p>
          <a:p>
            <a:pPr algn="just"/>
            <a:r>
              <a:rPr lang="ga-IE" dirty="0" smtClean="0"/>
              <a:t> </a:t>
            </a:r>
          </a:p>
          <a:p>
            <a:pPr algn="just"/>
            <a:r>
              <a:rPr lang="ga-IE" dirty="0" smtClean="0"/>
              <a:t>Ná déan dearmad, </a:t>
            </a:r>
            <a:r>
              <a:rPr lang="ga-IE" u="sng" dirty="0" smtClean="0"/>
              <a:t>ní ortsa atá an locht</a:t>
            </a:r>
            <a:r>
              <a:rPr lang="ga-IE" dirty="0" smtClean="0"/>
              <a:t> go bhfuil siad in ísle brí.</a:t>
            </a:r>
          </a:p>
          <a:p>
            <a:pPr algn="just"/>
            <a:r>
              <a:rPr lang="ga-IE" dirty="0" smtClean="0"/>
              <a:t>Go raibh maith agat as d’aird a thabhairt air seo,</a:t>
            </a:r>
          </a:p>
          <a:p>
            <a:pPr algn="just"/>
            <a:r>
              <a:rPr lang="ga-IE" dirty="0" smtClean="0"/>
              <a:t>Rang YSI, Bliain 4.  </a:t>
            </a:r>
          </a:p>
          <a:p>
            <a:endParaRPr lang="en-IE" sz="2000" dirty="0" smtClean="0"/>
          </a:p>
          <a:p>
            <a:endParaRPr lang="en-IE" sz="20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81000" y="152400"/>
            <a:ext cx="6172200" cy="1143000"/>
          </a:xfrm>
        </p:spPr>
        <p:txBody>
          <a:bodyPr>
            <a:normAutofit/>
          </a:bodyPr>
          <a:lstStyle/>
          <a:p>
            <a:pPr algn="l"/>
            <a:r>
              <a:rPr lang="en-IE" sz="4000" b="1" dirty="0" smtClean="0"/>
              <a:t>Ísle brí	</a:t>
            </a:r>
            <a:r>
              <a:rPr lang="en-IE" sz="3600" b="1" dirty="0" smtClean="0"/>
              <a:t>		               </a:t>
            </a:r>
            <a:r>
              <a:rPr lang="ga-IE" sz="1600" b="1" dirty="0" smtClean="0"/>
              <a:t>Iarphlé</a:t>
            </a:r>
            <a:r>
              <a:rPr lang="en-IE" sz="1600" b="1" dirty="0" smtClean="0"/>
              <a:t> </a:t>
            </a:r>
            <a:r>
              <a:rPr lang="en-IE" sz="1600" b="1" dirty="0" smtClean="0"/>
              <a:t>1</a:t>
            </a:r>
            <a:endParaRPr lang="en-IE" sz="3600" b="1" dirty="0"/>
          </a:p>
        </p:txBody>
      </p:sp>
      <p:sp>
        <p:nvSpPr>
          <p:cNvPr id="6" name="Right Arrow 5"/>
          <p:cNvSpPr/>
          <p:nvPr/>
        </p:nvSpPr>
        <p:spPr>
          <a:xfrm>
            <a:off x="533400" y="9144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a:p>
        </p:txBody>
      </p:sp>
      <p:sp>
        <p:nvSpPr>
          <p:cNvPr id="7" name="TextBox 6"/>
          <p:cNvSpPr txBox="1"/>
          <p:nvPr/>
        </p:nvSpPr>
        <p:spPr>
          <a:xfrm>
            <a:off x="457200" y="1066800"/>
            <a:ext cx="5867400" cy="8248412"/>
          </a:xfrm>
          <a:prstGeom prst="rect">
            <a:avLst/>
          </a:prstGeom>
          <a:noFill/>
        </p:spPr>
        <p:txBody>
          <a:bodyPr wrap="square" rtlCol="0">
            <a:spAutoFit/>
          </a:bodyPr>
          <a:lstStyle/>
          <a:p>
            <a:pPr algn="just"/>
            <a:r>
              <a:rPr lang="ga-IE" sz="1600" dirty="0" smtClean="0"/>
              <a:t>I dtaighde a rinneadh le déagóirí sa bhliain 2009, chuir déagóirí in iúl (a) na rudaí is mó a mbíonn drochéifeacht acu ar a meabhairshláinte agus (b) na rudaí a d’fhéadfadh cabhrú leo dul i ngleic leis na deacrachtaí a bhíonn acu:</a:t>
            </a:r>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endParaRPr lang="ga-IE" sz="1600" dirty="0" smtClean="0"/>
          </a:p>
          <a:p>
            <a:pPr marL="342900" indent="-342900" algn="just"/>
            <a:r>
              <a:rPr lang="ga-IE" sz="1600" dirty="0" smtClean="0"/>
              <a:t>Roghnaigh </a:t>
            </a:r>
            <a:r>
              <a:rPr lang="ga-IE" sz="1600" b="1" dirty="0" smtClean="0"/>
              <a:t>brú amháin </a:t>
            </a:r>
            <a:r>
              <a:rPr lang="ga-IE" sz="1600" dirty="0" smtClean="0"/>
              <a:t>ón gcolún ar chlé agus scríobh sliocht faoi na</a:t>
            </a:r>
          </a:p>
          <a:p>
            <a:pPr marL="342900" indent="-342900" algn="just"/>
            <a:r>
              <a:rPr lang="ga-IE" sz="1600" dirty="0" smtClean="0"/>
              <a:t>slite ar féidir leis an mbrú sin duine a chur in ísle brí. </a:t>
            </a:r>
          </a:p>
          <a:p>
            <a:pPr marL="342900" indent="-342900" algn="just"/>
            <a:endParaRPr lang="ga-IE" sz="1600" dirty="0" smtClean="0"/>
          </a:p>
          <a:p>
            <a:pPr marL="342900" indent="-342900" algn="just"/>
            <a:r>
              <a:rPr lang="ga-IE" sz="1600" dirty="0" smtClean="0"/>
              <a:t>Roghnaigh </a:t>
            </a:r>
            <a:r>
              <a:rPr lang="ga-IE" sz="1600" b="1" dirty="0" smtClean="0"/>
              <a:t>tacaíocht amháin </a:t>
            </a:r>
            <a:r>
              <a:rPr lang="ga-IE" sz="1600" dirty="0" smtClean="0"/>
              <a:t>ón gcolún ar dheis agus scríobh sliocht</a:t>
            </a:r>
          </a:p>
          <a:p>
            <a:pPr marL="342900" indent="-342900" algn="just"/>
            <a:r>
              <a:rPr lang="ga-IE" sz="1600" dirty="0" smtClean="0"/>
              <a:t>faoi na slite ar féidir leis an tacaíocht sin cabhrú le duine atá faoi</a:t>
            </a:r>
          </a:p>
          <a:p>
            <a:pPr marL="342900" indent="-342900" algn="just"/>
            <a:r>
              <a:rPr lang="ga-IE" sz="1600" dirty="0" smtClean="0"/>
              <a:t>bhrú.</a:t>
            </a:r>
          </a:p>
          <a:p>
            <a:pPr marL="342900" indent="-342900" algn="just"/>
            <a:endParaRPr lang="en-IE" dirty="0" smtClean="0"/>
          </a:p>
        </p:txBody>
      </p:sp>
      <p:graphicFrame>
        <p:nvGraphicFramePr>
          <p:cNvPr id="5" name="Table 4"/>
          <p:cNvGraphicFramePr>
            <a:graphicFrameLocks noGrp="1"/>
          </p:cNvGraphicFramePr>
          <p:nvPr/>
        </p:nvGraphicFramePr>
        <p:xfrm>
          <a:off x="838200" y="2362200"/>
          <a:ext cx="4572000" cy="4942840"/>
        </p:xfrm>
        <a:graphic>
          <a:graphicData uri="http://schemas.openxmlformats.org/drawingml/2006/table">
            <a:tbl>
              <a:tblPr firstRow="1" bandRow="1">
                <a:tableStyleId>{5C22544A-7EE6-4342-B048-85BDC9FD1C3A}</a:tableStyleId>
              </a:tblPr>
              <a:tblGrid>
                <a:gridCol w="2286000"/>
                <a:gridCol w="2286000"/>
              </a:tblGrid>
              <a:tr h="370840">
                <a:tc>
                  <a:txBody>
                    <a:bodyPr/>
                    <a:lstStyle/>
                    <a:p>
                      <a:pPr algn="ctr"/>
                      <a:r>
                        <a:rPr lang="en-IE" sz="1600" dirty="0" smtClean="0"/>
                        <a:t>Brú</a:t>
                      </a:r>
                      <a:endParaRPr lang="en-IE" sz="1600" dirty="0"/>
                    </a:p>
                  </a:txBody>
                  <a:tcPr/>
                </a:tc>
                <a:tc>
                  <a:txBody>
                    <a:bodyPr/>
                    <a:lstStyle/>
                    <a:p>
                      <a:pPr algn="ctr"/>
                      <a:r>
                        <a:rPr lang="en-IE" sz="1600" dirty="0" smtClean="0"/>
                        <a:t>Tacaíocht</a:t>
                      </a:r>
                      <a:endParaRPr lang="en-IE" sz="1600" dirty="0"/>
                    </a:p>
                  </a:txBody>
                  <a:tcPr/>
                </a:tc>
              </a:tr>
              <a:tr h="370840">
                <a:tc>
                  <a:txBody>
                    <a:bodyPr/>
                    <a:lstStyle/>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IE" sz="1400" b="1" dirty="0" smtClean="0"/>
                        <a:t>Bulaíocht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IE" sz="1400" b="1" dirty="0" smtClean="0"/>
                        <a:t>Féin-íomhá (</a:t>
                      </a:r>
                      <a:r>
                        <a:rPr lang="en-IE" sz="1400" dirty="0" smtClean="0"/>
                        <a:t>cad a cheapann daoine den chuma a bhíonn</a:t>
                      </a:r>
                      <a:r>
                        <a:rPr lang="en-IE" sz="1400" baseline="0" dirty="0" smtClean="0"/>
                        <a:t> </a:t>
                      </a:r>
                      <a:r>
                        <a:rPr lang="en-IE" sz="1400" dirty="0" smtClean="0"/>
                        <a:t>ort...meáchan etc.</a:t>
                      </a:r>
                      <a:r>
                        <a:rPr lang="en-IE" sz="1400" b="1" dirty="0" smtClean="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IE" sz="1400" b="1" dirty="0" smtClean="0"/>
                        <a:t>Teaghlach (</a:t>
                      </a:r>
                      <a:r>
                        <a:rPr lang="en-IE" sz="1400" dirty="0" smtClean="0"/>
                        <a:t>teannas sa chlann /fadhbanna eile</a:t>
                      </a:r>
                      <a:r>
                        <a:rPr lang="en-IE" sz="1400" b="1" dirty="0" smtClean="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IE" sz="1400" b="1" dirty="0" smtClean="0"/>
                        <a:t>Piarbhrú</a:t>
                      </a:r>
                      <a:r>
                        <a:rPr lang="en-IE" sz="1400" b="1" baseline="0" dirty="0" smtClean="0"/>
                        <a:t> </a:t>
                      </a:r>
                      <a:r>
                        <a:rPr lang="en-IE" sz="1400" b="1" dirty="0" smtClean="0"/>
                        <a:t>(</a:t>
                      </a:r>
                      <a:r>
                        <a:rPr lang="en-IE" sz="1400" dirty="0" smtClean="0"/>
                        <a:t>ól</a:t>
                      </a:r>
                      <a:r>
                        <a:rPr lang="en-IE" sz="1400" baseline="0" dirty="0" smtClean="0"/>
                        <a:t> </a:t>
                      </a:r>
                      <a:r>
                        <a:rPr lang="en-IE" sz="1400" dirty="0" smtClean="0"/>
                        <a:t>/drugaí / caitheamh tobac / gnéas</a:t>
                      </a:r>
                      <a:r>
                        <a:rPr lang="en-IE" sz="1400" b="1" dirty="0" smtClean="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IE" sz="1400" b="1" dirty="0" smtClean="0"/>
                        <a:t>Caidrimh leis an duine a bhfuil tú ag dul amach leis/léi</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IE" sz="1400" b="1" dirty="0" smtClean="0"/>
                        <a:t>Brú scoile agus an córas scrúdaithe</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IE" sz="1400" b="1" dirty="0" smtClean="0"/>
                        <a:t>Imeallú (</a:t>
                      </a:r>
                      <a:r>
                        <a:rPr lang="en-IE" sz="1400" dirty="0" smtClean="0"/>
                        <a:t>uaigneas / cairde ag déanamh imeallú ort</a:t>
                      </a:r>
                      <a:r>
                        <a:rPr lang="en-IE" sz="1400" b="1" dirty="0" smtClean="0"/>
                        <a:t>)</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IE" sz="1400" b="1" dirty="0" smtClean="0"/>
                        <a:t>Bás (</a:t>
                      </a:r>
                      <a:r>
                        <a:rPr lang="en-IE" sz="1400" dirty="0" smtClean="0"/>
                        <a:t>duine sa teaghlach nó cara</a:t>
                      </a:r>
                      <a:r>
                        <a:rPr lang="en-IE" sz="1400" b="1" dirty="0" smtClean="0"/>
                        <a:t>)</a:t>
                      </a:r>
                    </a:p>
                    <a:p>
                      <a:pPr algn="l"/>
                      <a:endParaRPr lang="en-IE" sz="1400" dirty="0"/>
                    </a:p>
                  </a:txBody>
                  <a:tcPr/>
                </a:tc>
                <a:tc>
                  <a:txBody>
                    <a:bodyPr/>
                    <a:lstStyle/>
                    <a:p>
                      <a:pPr marL="457200" indent="-457200" algn="l">
                        <a:buFont typeface="+mj-lt"/>
                        <a:buAutoNum type="arabicPeriod"/>
                      </a:pPr>
                      <a:r>
                        <a:rPr lang="en-IE" sz="1400" b="1" dirty="0" smtClean="0"/>
                        <a:t>Scoil (</a:t>
                      </a:r>
                      <a:r>
                        <a:rPr lang="en-IE" sz="1400" dirty="0" smtClean="0"/>
                        <a:t>níos mó béime ar oideachas iomlánaíoch; múinteoirí tuisceanacha</a:t>
                      </a:r>
                      <a:r>
                        <a:rPr lang="en-IE" sz="1400" b="1" dirty="0" smtClean="0"/>
                        <a:t>)</a:t>
                      </a:r>
                    </a:p>
                    <a:p>
                      <a:pPr marL="457200" indent="-457200" algn="l">
                        <a:buFont typeface="+mj-lt"/>
                        <a:buAutoNum type="arabicPeriod"/>
                      </a:pPr>
                      <a:r>
                        <a:rPr lang="en-IE" sz="1400" b="1" dirty="0" smtClean="0"/>
                        <a:t>Na háiseanna atá ann do dhaoine óga (</a:t>
                      </a:r>
                      <a:r>
                        <a:rPr lang="en-IE" sz="1400" dirty="0" smtClean="0"/>
                        <a:t>caife /club óige</a:t>
                      </a:r>
                      <a:r>
                        <a:rPr lang="en-IE" sz="1400" b="1" dirty="0" smtClean="0"/>
                        <a:t>)</a:t>
                      </a:r>
                    </a:p>
                    <a:p>
                      <a:pPr marL="457200" indent="-457200" algn="l">
                        <a:buFont typeface="+mj-lt"/>
                        <a:buAutoNum type="arabicPeriod"/>
                      </a:pPr>
                      <a:r>
                        <a:rPr lang="en-IE" sz="1400" b="1" dirty="0" smtClean="0"/>
                        <a:t>Na tacaíochtaí atá ann do dhaoine</a:t>
                      </a:r>
                      <a:r>
                        <a:rPr lang="en-IE" sz="1400" b="1" baseline="0" dirty="0" smtClean="0"/>
                        <a:t> </a:t>
                      </a:r>
                      <a:r>
                        <a:rPr lang="en-IE" sz="1400" b="1" dirty="0" smtClean="0"/>
                        <a:t>óga (</a:t>
                      </a:r>
                      <a:r>
                        <a:rPr lang="en-IE" sz="1400" dirty="0" smtClean="0"/>
                        <a:t>comhairleoir scoile; oibrí óige etc.</a:t>
                      </a:r>
                      <a:r>
                        <a:rPr lang="en-IE" sz="1400" b="1" dirty="0" smtClean="0"/>
                        <a:t>)</a:t>
                      </a:r>
                    </a:p>
                    <a:p>
                      <a:pPr marL="457200" indent="-457200" algn="l">
                        <a:buFont typeface="+mj-lt"/>
                        <a:buAutoNum type="arabicPeriod"/>
                      </a:pPr>
                      <a:r>
                        <a:rPr lang="en-IE" sz="1400" b="1" dirty="0" smtClean="0"/>
                        <a:t>Caidrimh leis an duine a bhfuil tú ag dul amach leis/léi</a:t>
                      </a:r>
                    </a:p>
                    <a:p>
                      <a:pPr marL="457200" indent="-457200" algn="l">
                        <a:buFont typeface="+mj-lt"/>
                        <a:buAutoNum type="arabicPeriod"/>
                      </a:pPr>
                      <a:r>
                        <a:rPr lang="en-IE" sz="1400" b="1" dirty="0" smtClean="0"/>
                        <a:t>Féin-íomhá (</a:t>
                      </a:r>
                      <a:r>
                        <a:rPr lang="en-IE" sz="1400" dirty="0" smtClean="0"/>
                        <a:t>daoine de gach saghas a bheith le feiceáil sna meáin</a:t>
                      </a:r>
                      <a:r>
                        <a:rPr lang="en-IE" sz="1400" b="1" dirty="0" smtClean="0"/>
                        <a:t>)</a:t>
                      </a:r>
                    </a:p>
                    <a:p>
                      <a:pPr marL="457200" indent="-457200" algn="l">
                        <a:buFont typeface="+mj-lt"/>
                        <a:buAutoNum type="arabicPeriod"/>
                      </a:pPr>
                      <a:r>
                        <a:rPr lang="en-IE" sz="1400" b="1" dirty="0" smtClean="0"/>
                        <a:t>Teaghlach (</a:t>
                      </a:r>
                      <a:r>
                        <a:rPr lang="en-IE" sz="1400" dirty="0" smtClean="0"/>
                        <a:t>tuismitheoirí</a:t>
                      </a:r>
                      <a:r>
                        <a:rPr lang="en-IE" sz="1400" b="1" dirty="0" smtClean="0"/>
                        <a:t>)</a:t>
                      </a:r>
                    </a:p>
                    <a:p>
                      <a:pPr algn="l"/>
                      <a:endParaRPr lang="en-IE" sz="1400"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81000" y="152400"/>
            <a:ext cx="6172200" cy="1143000"/>
          </a:xfrm>
        </p:spPr>
        <p:txBody>
          <a:bodyPr>
            <a:normAutofit/>
          </a:bodyPr>
          <a:lstStyle/>
          <a:p>
            <a:pPr algn="l"/>
            <a:r>
              <a:rPr lang="en-IE" sz="4000" b="1" dirty="0" smtClean="0"/>
              <a:t>Ísle brí	</a:t>
            </a:r>
            <a:r>
              <a:rPr lang="en-IE" sz="3600" b="1" dirty="0" smtClean="0"/>
              <a:t>		               </a:t>
            </a:r>
            <a:r>
              <a:rPr lang="ga-IE" sz="1600" b="1" dirty="0" smtClean="0"/>
              <a:t>Iarphlé</a:t>
            </a:r>
            <a:r>
              <a:rPr lang="en-IE" sz="1600" b="1" dirty="0" smtClean="0"/>
              <a:t> </a:t>
            </a:r>
            <a:r>
              <a:rPr lang="en-IE" sz="1600" b="1" dirty="0" smtClean="0"/>
              <a:t>2</a:t>
            </a:r>
            <a:endParaRPr lang="en-IE" sz="3600" b="1" dirty="0"/>
          </a:p>
        </p:txBody>
      </p:sp>
      <p:sp>
        <p:nvSpPr>
          <p:cNvPr id="6" name="Right Arrow 5"/>
          <p:cNvSpPr/>
          <p:nvPr/>
        </p:nvSpPr>
        <p:spPr>
          <a:xfrm>
            <a:off x="533400" y="9144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ga-IE"/>
          </a:p>
        </p:txBody>
      </p:sp>
      <p:sp>
        <p:nvSpPr>
          <p:cNvPr id="7" name="TextBox 6"/>
          <p:cNvSpPr txBox="1"/>
          <p:nvPr/>
        </p:nvSpPr>
        <p:spPr>
          <a:xfrm>
            <a:off x="457200" y="1066800"/>
            <a:ext cx="5867400" cy="10618291"/>
          </a:xfrm>
          <a:prstGeom prst="rect">
            <a:avLst/>
          </a:prstGeom>
          <a:noFill/>
        </p:spPr>
        <p:txBody>
          <a:bodyPr wrap="square" rtlCol="0">
            <a:spAutoFit/>
          </a:bodyPr>
          <a:lstStyle/>
          <a:p>
            <a:pPr marL="457200" indent="-457200" algn="just">
              <a:buAutoNum type="arabicParenBoth"/>
            </a:pPr>
            <a:r>
              <a:rPr lang="en-IE" dirty="0" smtClean="0"/>
              <a:t>Féach ar an alt arís agus cuir líne faoi gach píosa comhairle atá ann.</a:t>
            </a:r>
          </a:p>
          <a:p>
            <a:pPr marL="457200" indent="-457200" algn="just">
              <a:buAutoNum type="arabicParenBoth"/>
            </a:pPr>
            <a:r>
              <a:rPr lang="en-IE" dirty="0" smtClean="0"/>
              <a:t>Is é an modh ordaitheach atá in úsáid san alt chun comhairle a chur ach tá slite eile ann chun comhairle a chur. Mar shampla d’fhéadfá a rá:</a:t>
            </a:r>
          </a:p>
          <a:p>
            <a:pPr marL="457200" indent="-457200" algn="just"/>
            <a:r>
              <a:rPr lang="en-IE" dirty="0" smtClean="0"/>
              <a:t>	</a:t>
            </a:r>
          </a:p>
          <a:p>
            <a:pPr marL="457200" indent="-457200" algn="just"/>
            <a:r>
              <a:rPr lang="en-IE" b="1" dirty="0" smtClean="0"/>
              <a:t>	Dá mba mise tú dhéanfainn...</a:t>
            </a:r>
          </a:p>
          <a:p>
            <a:pPr marL="457200" indent="-457200" algn="just"/>
            <a:r>
              <a:rPr lang="en-IE" b="1" dirty="0" smtClean="0"/>
              <a:t>	Dá mba mise tú labhróinn..</a:t>
            </a:r>
          </a:p>
          <a:p>
            <a:pPr marL="457200" indent="-457200" algn="just"/>
            <a:r>
              <a:rPr lang="en-IE" b="1" dirty="0" smtClean="0"/>
              <a:t>	Dá mba mise tú ní rachainn...</a:t>
            </a:r>
          </a:p>
          <a:p>
            <a:pPr marL="457200" indent="-457200" algn="just"/>
            <a:endParaRPr lang="en-IE" dirty="0" smtClean="0"/>
          </a:p>
          <a:p>
            <a:pPr marL="457200" indent="-457200" algn="just"/>
            <a:r>
              <a:rPr lang="en-IE" dirty="0" smtClean="0"/>
              <a:t>	Glac sealanna anois leis an duine in aice leat ag cur comhairle ar a chéile ag úsáid an phatrúin thuas (an modh coinníollach). Seo iad na fadhbanna atá agaibh:</a:t>
            </a:r>
          </a:p>
          <a:p>
            <a:pPr marL="457200" indent="-457200" algn="just"/>
            <a:endParaRPr lang="ga-IE" dirty="0" smtClean="0"/>
          </a:p>
          <a:p>
            <a:pPr marL="457200" indent="-457200" algn="just">
              <a:buAutoNum type="arabicPeriod"/>
            </a:pPr>
            <a:r>
              <a:rPr lang="ga-IE" dirty="0" smtClean="0">
                <a:latin typeface="Cambria" pitchFamily="18" charset="0"/>
              </a:rPr>
              <a:t>Tá suim ag mo chara mór sa duine céanna liomsa. Teastaíonn uaim dul amach leis an duine seo ach cad mar gheall ar mo chara?</a:t>
            </a:r>
          </a:p>
          <a:p>
            <a:pPr marL="457200" indent="-457200" algn="just">
              <a:buAutoNum type="arabicPeriod"/>
            </a:pPr>
            <a:r>
              <a:rPr lang="ga-IE" dirty="0" smtClean="0">
                <a:latin typeface="Cambria" pitchFamily="18" charset="0"/>
              </a:rPr>
              <a:t>Tá mo thuismitheoirí ag cur a lán brú orm pointí arda a fháil san Ardteist. Agus ní féidir liom oibriú go maith nuair a chuirtear an brú sin ar fad orm.</a:t>
            </a:r>
          </a:p>
          <a:p>
            <a:pPr marL="457200" indent="-457200" algn="just">
              <a:buAutoNum type="arabicPeriod"/>
            </a:pPr>
            <a:r>
              <a:rPr lang="ga-IE" dirty="0" smtClean="0">
                <a:latin typeface="Cambria" pitchFamily="18" charset="0"/>
              </a:rPr>
              <a:t>Tá cara agam agus tá sí go deas ach cuireann sí iachall orainn an rud a theastaíonn uaithi féin a dhéanamh i gcónaí (an ceol a n-éistimid leis etc.). Tá pearsantacht an-láidir aici.</a:t>
            </a:r>
          </a:p>
          <a:p>
            <a:pPr marL="457200" indent="-457200" algn="just">
              <a:buAutoNum type="arabicPeriod"/>
            </a:pPr>
            <a:r>
              <a:rPr lang="ga-IE" dirty="0" smtClean="0">
                <a:latin typeface="Cambria" pitchFamily="18" charset="0"/>
              </a:rPr>
              <a:t>Tá cara sa ghrúpa agus bíonn sé i gcónaí ag caint faoi na daoine eile sa ghrúpa nuair nach mbíonn siad timpeall. </a:t>
            </a:r>
            <a:r>
              <a:rPr lang="ga-IE" smtClean="0">
                <a:latin typeface="Cambria" pitchFamily="18" charset="0"/>
              </a:rPr>
              <a:t>Braithim nach bhfuil sé sin deas agus braithim ciontach </a:t>
            </a:r>
            <a:r>
              <a:rPr lang="ga-IE" smtClean="0">
                <a:latin typeface="Cambria" pitchFamily="18" charset="0"/>
              </a:rPr>
              <a:t>faoi</a:t>
            </a:r>
            <a:r>
              <a:rPr lang="ga-IE" smtClean="0">
                <a:latin typeface="Cambria" pitchFamily="18" charset="0"/>
              </a:rPr>
              <a:t>. </a:t>
            </a:r>
            <a:endParaRPr lang="ga-IE" smtClean="0">
              <a:latin typeface="Cambria" pitchFamily="18" charset="0"/>
            </a:endParaRPr>
          </a:p>
          <a:p>
            <a:pPr marL="457200" indent="-457200" algn="just">
              <a:buAutoNum type="arabicPeriod"/>
            </a:pPr>
            <a:endParaRPr lang="en-IE" sz="2000" dirty="0" smtClean="0"/>
          </a:p>
          <a:p>
            <a:pPr marL="457200" indent="-457200" algn="just">
              <a:buAutoNum type="arabicPeriod"/>
            </a:pPr>
            <a:endParaRPr lang="en-IE" sz="2000" dirty="0" smtClean="0"/>
          </a:p>
          <a:p>
            <a:pPr marL="457200" indent="-457200" algn="just">
              <a:buAutoNum type="arabicPeriod"/>
            </a:pPr>
            <a:endParaRPr lang="en-IE" sz="2000" dirty="0" smtClean="0"/>
          </a:p>
          <a:p>
            <a:pPr marL="457200" indent="-457200" algn="just">
              <a:buAutoNum type="arabicPeriod"/>
            </a:pPr>
            <a:endParaRPr lang="en-IE" sz="2400" dirty="0" smtClean="0"/>
          </a:p>
          <a:p>
            <a:pPr algn="just"/>
            <a:endParaRPr lang="en-IE" sz="2400" dirty="0" smtClean="0"/>
          </a:p>
          <a:p>
            <a:pPr algn="just"/>
            <a:endParaRPr lang="en-IE" sz="2400" dirty="0" smtClean="0"/>
          </a:p>
          <a:p>
            <a:pPr algn="just"/>
            <a:endParaRPr lang="en-IE" sz="2400" dirty="0" smtClean="0"/>
          </a:p>
          <a:p>
            <a:pPr algn="just"/>
            <a:endParaRPr lang="en-IE"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912</TotalTime>
  <Words>920</Words>
  <Application>Microsoft Office PowerPoint</Application>
  <PresentationFormat>On-screen Show (4:3)</PresentationFormat>
  <Paragraphs>172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Ísle brí         réamhphlé</vt:lpstr>
      <vt:lpstr>Ísle brí       Réamhobair 1</vt:lpstr>
      <vt:lpstr>Ísle brí       Réamhobair 2</vt:lpstr>
      <vt:lpstr>Ísle brí           Léamh 1</vt:lpstr>
      <vt:lpstr>Ísle brí           Léamh 2</vt:lpstr>
      <vt:lpstr>Ísle brí          Léamh 3</vt:lpstr>
      <vt:lpstr>Ísle brí          Léamh 4</vt:lpstr>
      <vt:lpstr>Ísle brí                  Iarphlé 1</vt:lpstr>
      <vt:lpstr>Ísle brí                  Iarphlé 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Póstaí     réamhphlé</dc:title>
  <dc:creator>user</dc:creator>
  <cp:lastModifiedBy>Aisling Pink iPod</cp:lastModifiedBy>
  <cp:revision>33</cp:revision>
  <dcterms:created xsi:type="dcterms:W3CDTF">2006-08-16T00:00:00Z</dcterms:created>
  <dcterms:modified xsi:type="dcterms:W3CDTF">2012-09-26T19:42:36Z</dcterms:modified>
</cp:coreProperties>
</file>