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8" r:id="rId2"/>
    <p:sldId id="268" r:id="rId3"/>
    <p:sldId id="270" r:id="rId4"/>
    <p:sldId id="271" r:id="rId5"/>
    <p:sldId id="269" r:id="rId6"/>
    <p:sldId id="272" r:id="rId7"/>
    <p:sldId id="263" r:id="rId8"/>
    <p:sldId id="264" r:id="rId9"/>
    <p:sldId id="266" r:id="rId10"/>
    <p:sldId id="267" r:id="rId11"/>
    <p:sldId id="273" r:id="rId12"/>
  </p:sldIdLst>
  <p:sldSz cx="6858000" cy="9144000" type="screen4x3"/>
  <p:notesSz cx="6761163" cy="99425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E33"/>
    <a:srgbClr val="660066"/>
    <a:srgbClr val="FF5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09" autoAdjust="0"/>
    <p:restoredTop sz="94660"/>
  </p:normalViewPr>
  <p:slideViewPr>
    <p:cSldViewPr>
      <p:cViewPr varScale="1">
        <p:scale>
          <a:sx n="66" d="100"/>
          <a:sy n="66" d="100"/>
        </p:scale>
        <p:origin x="2556" y="66"/>
      </p:cViewPr>
      <p:guideLst>
        <p:guide orient="horz" pos="2880"/>
        <p:guide pos="216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2840572"/>
            <a:ext cx="5829300" cy="1960033"/>
          </a:xfrm>
        </p:spPr>
        <p:txBody>
          <a:bodyPr/>
          <a:lstStyle/>
          <a:p>
            <a:r>
              <a:rPr lang="en-US" smtClean="0"/>
              <a:t>Click to edit Master title style</a:t>
            </a:r>
            <a:endParaRPr lang="en-IE"/>
          </a:p>
        </p:txBody>
      </p:sp>
      <p:sp>
        <p:nvSpPr>
          <p:cNvPr id="3" name="Subtitle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IE"/>
          </a:p>
        </p:txBody>
      </p:sp>
      <p:sp>
        <p:nvSpPr>
          <p:cNvPr id="4" name="Date Placeholder 3"/>
          <p:cNvSpPr>
            <a:spLocks noGrp="1"/>
          </p:cNvSpPr>
          <p:nvPr>
            <p:ph type="dt" sz="half" idx="10"/>
          </p:nvPr>
        </p:nvSpPr>
        <p:spPr/>
        <p:txBody>
          <a:bodyPr/>
          <a:lstStyle/>
          <a:p>
            <a:fld id="{1D8BD707-D9CF-40AE-B4C6-C98DA3205C09}" type="datetimeFigureOut">
              <a:rPr lang="en-US" smtClean="0"/>
              <a:pPr/>
              <a:t>1/15/2016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3592653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10"/>
          </p:nvPr>
        </p:nvSpPr>
        <p:spPr/>
        <p:txBody>
          <a:bodyPr/>
          <a:lstStyle/>
          <a:p>
            <a:fld id="{1D8BD707-D9CF-40AE-B4C6-C98DA3205C09}" type="datetimeFigureOut">
              <a:rPr lang="en-US" smtClean="0"/>
              <a:pPr/>
              <a:t>1/15/2016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1656414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72050" y="366189"/>
            <a:ext cx="1543050" cy="7802033"/>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342900" y="366189"/>
            <a:ext cx="4514850" cy="78020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10"/>
          </p:nvPr>
        </p:nvSpPr>
        <p:spPr/>
        <p:txBody>
          <a:bodyPr/>
          <a:lstStyle/>
          <a:p>
            <a:fld id="{1D8BD707-D9CF-40AE-B4C6-C98DA3205C09}" type="datetimeFigureOut">
              <a:rPr lang="en-US" smtClean="0"/>
              <a:pPr/>
              <a:t>1/15/2016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20641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10"/>
          </p:nvPr>
        </p:nvSpPr>
        <p:spPr/>
        <p:txBody>
          <a:bodyPr/>
          <a:lstStyle/>
          <a:p>
            <a:fld id="{1D8BD707-D9CF-40AE-B4C6-C98DA3205C09}" type="datetimeFigureOut">
              <a:rPr lang="en-US" smtClean="0"/>
              <a:pPr/>
              <a:t>1/15/2016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0742251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5875867"/>
            <a:ext cx="5829300" cy="1816100"/>
          </a:xfrm>
        </p:spPr>
        <p:txBody>
          <a:bodyPr anchor="t"/>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541735" y="3875622"/>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4896527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342900" y="2133605"/>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3486150" y="2133605"/>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Date Placeholder 4"/>
          <p:cNvSpPr>
            <a:spLocks noGrp="1"/>
          </p:cNvSpPr>
          <p:nvPr>
            <p:ph type="dt" sz="half" idx="10"/>
          </p:nvPr>
        </p:nvSpPr>
        <p:spPr/>
        <p:txBody>
          <a:bodyPr/>
          <a:lstStyle/>
          <a:p>
            <a:fld id="{1D8BD707-D9CF-40AE-B4C6-C98DA3205C09}" type="datetimeFigureOut">
              <a:rPr lang="en-US" smtClean="0"/>
              <a:pPr/>
              <a:t>1/15/2016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2886359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342902"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42902"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3483772"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483772"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Date Placeholder 6"/>
          <p:cNvSpPr>
            <a:spLocks noGrp="1"/>
          </p:cNvSpPr>
          <p:nvPr>
            <p:ph type="dt" sz="half" idx="10"/>
          </p:nvPr>
        </p:nvSpPr>
        <p:spPr/>
        <p:txBody>
          <a:bodyPr/>
          <a:lstStyle/>
          <a:p>
            <a:fld id="{1D8BD707-D9CF-40AE-B4C6-C98DA3205C09}" type="datetimeFigureOut">
              <a:rPr lang="en-US" smtClean="0"/>
              <a:pPr/>
              <a:t>1/15/2016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0583551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Date Placeholder 2"/>
          <p:cNvSpPr>
            <a:spLocks noGrp="1"/>
          </p:cNvSpPr>
          <p:nvPr>
            <p:ph type="dt" sz="half" idx="10"/>
          </p:nvPr>
        </p:nvSpPr>
        <p:spPr/>
        <p:txBody>
          <a:bodyPr/>
          <a:lstStyle/>
          <a:p>
            <a:fld id="{1D8BD707-D9CF-40AE-B4C6-C98DA3205C09}" type="datetimeFigureOut">
              <a:rPr lang="en-US" smtClean="0"/>
              <a:pPr/>
              <a:t>1/15/2016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5757721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1/15/2016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2576059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3" y="364067"/>
            <a:ext cx="2256235" cy="1549400"/>
          </a:xfrm>
        </p:spPr>
        <p:txBody>
          <a:bodyPr anchor="b"/>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2681290" y="364071"/>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342903" y="1913471"/>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294424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6400801"/>
            <a:ext cx="4114800" cy="755651"/>
          </a:xfrm>
        </p:spPr>
        <p:txBody>
          <a:bodyPr anchor="b"/>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E"/>
          </a:p>
        </p:txBody>
      </p:sp>
      <p:sp>
        <p:nvSpPr>
          <p:cNvPr id="4" name="Text Placeholder 3"/>
          <p:cNvSpPr>
            <a:spLocks noGrp="1"/>
          </p:cNvSpPr>
          <p:nvPr>
            <p:ph type="body" sz="half" idx="2"/>
          </p:nvPr>
        </p:nvSpPr>
        <p:spPr>
          <a:xfrm>
            <a:off x="1344216" y="7156452"/>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8858839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en-US" smtClean="0"/>
              <a:t>Click to edit Master title style</a:t>
            </a:r>
            <a:endParaRPr lang="en-IE"/>
          </a:p>
        </p:txBody>
      </p:sp>
      <p:sp>
        <p:nvSpPr>
          <p:cNvPr id="3" name="Text Placeholder 2"/>
          <p:cNvSpPr>
            <a:spLocks noGrp="1"/>
          </p:cNvSpPr>
          <p:nvPr>
            <p:ph type="body" idx="1"/>
          </p:nvPr>
        </p:nvSpPr>
        <p:spPr>
          <a:xfrm>
            <a:off x="342900" y="2133605"/>
            <a:ext cx="6172200" cy="603461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2"/>
          </p:nvPr>
        </p:nvSpPr>
        <p:spPr>
          <a:xfrm>
            <a:off x="342900" y="8475138"/>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1/15/2016</a:t>
            </a:fld>
            <a:endParaRPr lang="en-US"/>
          </a:p>
        </p:txBody>
      </p:sp>
      <p:sp>
        <p:nvSpPr>
          <p:cNvPr id="5" name="Footer Placeholder 4"/>
          <p:cNvSpPr>
            <a:spLocks noGrp="1"/>
          </p:cNvSpPr>
          <p:nvPr>
            <p:ph type="ftr" sz="quarter" idx="3"/>
          </p:nvPr>
        </p:nvSpPr>
        <p:spPr>
          <a:xfrm>
            <a:off x="2343150" y="8475138"/>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914900" y="8475138"/>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1885580612"/>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gif"/><Relationship Id="rId7" Type="http://schemas.openxmlformats.org/officeDocument/2006/relationships/image" Target="../media/image19.jpeg"/><Relationship Id="rId2" Type="http://schemas.openxmlformats.org/officeDocument/2006/relationships/image" Target="../media/image14.gif"/><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Arrow 7"/>
          <p:cNvSpPr/>
          <p:nvPr/>
        </p:nvSpPr>
        <p:spPr>
          <a:xfrm flipV="1">
            <a:off x="190500" y="685802"/>
            <a:ext cx="4572000" cy="45719"/>
          </a:xfrm>
          <a:prstGeom prst="rightArrow">
            <a:avLst/>
          </a:prstGeom>
          <a:solidFill>
            <a:schemeClr val="accent4">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ga-IE" b="1" spc="-30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10" name="Title 1"/>
          <p:cNvSpPr txBox="1">
            <a:spLocks/>
          </p:cNvSpPr>
          <p:nvPr/>
        </p:nvSpPr>
        <p:spPr>
          <a:xfrm>
            <a:off x="86305" y="152401"/>
            <a:ext cx="6705600" cy="7239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IE" sz="2800" b="1" dirty="0" smtClean="0"/>
              <a:t>Éire Anallód				</a:t>
            </a:r>
            <a:r>
              <a:rPr lang="en-IE" sz="2800" b="1" dirty="0"/>
              <a:t> </a:t>
            </a:r>
            <a:r>
              <a:rPr lang="en-IE" sz="2800" b="1" dirty="0" smtClean="0"/>
              <a:t>	</a:t>
            </a:r>
            <a:r>
              <a:rPr lang="en-IE" sz="1600" b="1" dirty="0" smtClean="0"/>
              <a:t>Stór focal 1</a:t>
            </a:r>
            <a:endParaRPr lang="ga-IE" sz="1600" b="1" dirty="0"/>
          </a:p>
        </p:txBody>
      </p:sp>
      <p:sp>
        <p:nvSpPr>
          <p:cNvPr id="2" name="TextBox 1"/>
          <p:cNvSpPr txBox="1"/>
          <p:nvPr/>
        </p:nvSpPr>
        <p:spPr>
          <a:xfrm>
            <a:off x="86305" y="892866"/>
            <a:ext cx="6572250" cy="8125301"/>
          </a:xfrm>
          <a:prstGeom prst="rect">
            <a:avLst/>
          </a:prstGeom>
          <a:noFill/>
        </p:spPr>
        <p:txBody>
          <a:bodyPr wrap="square" rtlCol="0">
            <a:spAutoFit/>
          </a:bodyPr>
          <a:lstStyle/>
          <a:p>
            <a:pPr algn="just"/>
            <a:r>
              <a:rPr lang="en-IE" dirty="0" smtClean="0"/>
              <a:t>Ceangail na dátaí leis na teidil chearta.</a:t>
            </a:r>
          </a:p>
          <a:p>
            <a:pPr algn="just"/>
            <a:endParaRPr lang="en-IE" dirty="0" smtClean="0"/>
          </a:p>
          <a:p>
            <a:pPr algn="just"/>
            <a:r>
              <a:rPr lang="en-IE" b="1" dirty="0" smtClean="0"/>
              <a:t>	</a:t>
            </a:r>
            <a:endParaRPr lang="en-IE" b="1" dirty="0"/>
          </a:p>
          <a:p>
            <a:pPr algn="just"/>
            <a:endParaRPr lang="en-IE" dirty="0" smtClean="0"/>
          </a:p>
          <a:p>
            <a:pPr algn="just"/>
            <a:endParaRPr lang="en-IE" dirty="0"/>
          </a:p>
          <a:p>
            <a:pPr algn="just"/>
            <a:endParaRPr lang="en-IE" dirty="0" smtClean="0"/>
          </a:p>
          <a:p>
            <a:pPr algn="just"/>
            <a:endParaRPr lang="en-IE" dirty="0"/>
          </a:p>
          <a:p>
            <a:pPr algn="just"/>
            <a:endParaRPr lang="en-IE" dirty="0"/>
          </a:p>
          <a:p>
            <a:pPr algn="just"/>
            <a:endParaRPr lang="en-IE" dirty="0"/>
          </a:p>
          <a:p>
            <a:pPr algn="just"/>
            <a:r>
              <a:rPr lang="en-IE" dirty="0" smtClean="0"/>
              <a:t>				</a:t>
            </a:r>
          </a:p>
          <a:p>
            <a:pPr algn="just"/>
            <a:endParaRPr lang="en-IE" dirty="0"/>
          </a:p>
          <a:p>
            <a:pPr algn="just"/>
            <a:endParaRPr lang="en-IE" dirty="0" smtClean="0"/>
          </a:p>
          <a:p>
            <a:pPr algn="just"/>
            <a:endParaRPr lang="en-IE" dirty="0"/>
          </a:p>
          <a:p>
            <a:pPr algn="just"/>
            <a:endParaRPr lang="en-IE" dirty="0" smtClean="0"/>
          </a:p>
          <a:p>
            <a:pPr algn="just"/>
            <a:endParaRPr lang="en-IE" dirty="0"/>
          </a:p>
          <a:p>
            <a:pPr algn="just"/>
            <a:endParaRPr lang="en-IE" dirty="0" smtClean="0"/>
          </a:p>
          <a:p>
            <a:pPr algn="just"/>
            <a:r>
              <a:rPr lang="en-IE" dirty="0"/>
              <a:t>	</a:t>
            </a:r>
            <a:r>
              <a:rPr lang="en-IE" dirty="0" smtClean="0"/>
              <a:t>			Cén aois lena mbaineann na 				focail seo thíos?</a:t>
            </a:r>
            <a:endParaRPr lang="en-IE" dirty="0"/>
          </a:p>
          <a:p>
            <a:pPr algn="just"/>
            <a:endParaRPr lang="en-IE" dirty="0"/>
          </a:p>
          <a:p>
            <a:r>
              <a:rPr lang="en-IE" dirty="0" smtClean="0"/>
              <a:t>				</a:t>
            </a:r>
            <a:r>
              <a:rPr lang="en-IE" dirty="0"/>
              <a:t>An Ré </a:t>
            </a:r>
            <a:r>
              <a:rPr lang="en-IE" dirty="0" smtClean="0"/>
              <a:t>Pailéiliteach </a:t>
            </a:r>
          </a:p>
          <a:p>
            <a:r>
              <a:rPr lang="en-IE" dirty="0"/>
              <a:t>	</a:t>
            </a:r>
            <a:r>
              <a:rPr lang="en-IE" dirty="0" smtClean="0"/>
              <a:t>			An </a:t>
            </a:r>
            <a:r>
              <a:rPr lang="en-IE" dirty="0"/>
              <a:t>Ré Méisiliteach </a:t>
            </a:r>
            <a:endParaRPr lang="en-IE" dirty="0" smtClean="0"/>
          </a:p>
          <a:p>
            <a:r>
              <a:rPr lang="en-IE" dirty="0"/>
              <a:t>	</a:t>
            </a:r>
            <a:r>
              <a:rPr lang="en-IE" dirty="0" smtClean="0"/>
              <a:t>			An </a:t>
            </a:r>
            <a:r>
              <a:rPr lang="en-IE" dirty="0"/>
              <a:t>Ré </a:t>
            </a:r>
            <a:r>
              <a:rPr lang="en-IE" dirty="0" smtClean="0"/>
              <a:t>Neoiliteach</a:t>
            </a:r>
          </a:p>
          <a:p>
            <a:r>
              <a:rPr lang="en-IE" dirty="0"/>
              <a:t>	</a:t>
            </a:r>
            <a:r>
              <a:rPr lang="en-IE" dirty="0" smtClean="0"/>
              <a:t>			Na Ceiltigh</a:t>
            </a:r>
            <a:endParaRPr lang="en-IE" dirty="0"/>
          </a:p>
          <a:p>
            <a:pPr algn="just"/>
            <a:endParaRPr lang="en-IE" dirty="0"/>
          </a:p>
          <a:p>
            <a:pPr algn="just"/>
            <a:endParaRPr lang="en-IE" dirty="0"/>
          </a:p>
          <a:p>
            <a:pPr algn="just"/>
            <a:endParaRPr lang="en-IE" dirty="0"/>
          </a:p>
          <a:p>
            <a:pPr algn="just"/>
            <a:endParaRPr lang="en-IE" dirty="0"/>
          </a:p>
          <a:p>
            <a:pPr algn="just"/>
            <a:endParaRPr lang="en-IE" dirty="0"/>
          </a:p>
          <a:p>
            <a:pPr algn="just"/>
            <a:endParaRPr lang="en-IE" dirty="0" smtClean="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5105400"/>
            <a:ext cx="3360000" cy="304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 name="Table 3"/>
          <p:cNvGraphicFramePr>
            <a:graphicFrameLocks noGrp="1"/>
          </p:cNvGraphicFramePr>
          <p:nvPr>
            <p:extLst>
              <p:ext uri="{D42A27DB-BD31-4B8C-83A1-F6EECF244321}">
                <p14:modId xmlns:p14="http://schemas.microsoft.com/office/powerpoint/2010/main" val="3895420508"/>
              </p:ext>
            </p:extLst>
          </p:nvPr>
        </p:nvGraphicFramePr>
        <p:xfrm>
          <a:off x="220370" y="1371600"/>
          <a:ext cx="6096000" cy="3200400"/>
        </p:xfrm>
        <a:graphic>
          <a:graphicData uri="http://schemas.openxmlformats.org/drawingml/2006/table">
            <a:tbl>
              <a:tblPr bandRow="1">
                <a:tableStyleId>{5C22544A-7EE6-4342-B048-85BDC9FD1C3A}</a:tableStyleId>
              </a:tblPr>
              <a:tblGrid>
                <a:gridCol w="3048000"/>
                <a:gridCol w="3048000"/>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E" sz="1800" i="0" kern="1200" dirty="0" smtClean="0">
                          <a:solidFill>
                            <a:schemeClr val="dk1"/>
                          </a:solidFill>
                          <a:effectLst/>
                          <a:latin typeface="+mn-lt"/>
                          <a:ea typeface="+mn-ea"/>
                          <a:cs typeface="+mn-cs"/>
                        </a:rPr>
                        <a:t>An Chré-Umhaois </a:t>
                      </a:r>
                    </a:p>
                    <a:p>
                      <a:pPr marL="0" marR="0" indent="0" algn="l" defTabSz="914400" rtl="0" eaLnBrk="1" fontAlgn="auto" latinLnBrk="0" hangingPunct="1">
                        <a:lnSpc>
                          <a:spcPct val="100000"/>
                        </a:lnSpc>
                        <a:spcBef>
                          <a:spcPts val="0"/>
                        </a:spcBef>
                        <a:spcAft>
                          <a:spcPts val="0"/>
                        </a:spcAft>
                        <a:buClrTx/>
                        <a:buSzTx/>
                        <a:buFontTx/>
                        <a:buNone/>
                        <a:tabLst/>
                        <a:defRPr/>
                      </a:pPr>
                      <a:endParaRPr lang="en-IE" sz="1800" i="0" kern="1200" dirty="0" smtClean="0">
                        <a:solidFill>
                          <a:schemeClr val="dk1"/>
                        </a:solidFill>
                        <a:effectLst/>
                        <a:latin typeface="+mn-lt"/>
                        <a:ea typeface="+mn-ea"/>
                        <a:cs typeface="+mn-cs"/>
                      </a:endParaRPr>
                    </a:p>
                  </a:txBody>
                  <a:tcPr>
                    <a:lnL w="28575" cap="flat" cmpd="sng" algn="ctr">
                      <a:solidFill>
                        <a:schemeClr val="accent4">
                          <a:lumMod val="50000"/>
                        </a:schemeClr>
                      </a:solidFill>
                      <a:prstDash val="solid"/>
                      <a:round/>
                      <a:headEnd type="none" w="med" len="med"/>
                      <a:tailEnd type="none" w="med" len="med"/>
                    </a:lnL>
                    <a:lnR w="28575" cap="flat" cmpd="sng" algn="ctr">
                      <a:solidFill>
                        <a:schemeClr val="accent4">
                          <a:lumMod val="50000"/>
                        </a:schemeClr>
                      </a:solidFill>
                      <a:prstDash val="solid"/>
                      <a:round/>
                      <a:headEnd type="none" w="med" len="med"/>
                      <a:tailEnd type="none" w="med" len="med"/>
                    </a:lnR>
                    <a:lnT w="28575" cap="flat" cmpd="sng" algn="ctr">
                      <a:solidFill>
                        <a:schemeClr val="accent4">
                          <a:lumMod val="50000"/>
                        </a:schemeClr>
                      </a:solidFill>
                      <a:prstDash val="solid"/>
                      <a:round/>
                      <a:headEnd type="none" w="med" len="med"/>
                      <a:tailEnd type="none" w="med" len="med"/>
                    </a:lnT>
                    <a:lnB w="28575" cap="flat" cmpd="sng" algn="ctr">
                      <a:solidFill>
                        <a:schemeClr val="accent4">
                          <a:lumMod val="50000"/>
                        </a:schemeClr>
                      </a:solidFill>
                      <a:prstDash val="solid"/>
                      <a:round/>
                      <a:headEnd type="none" w="med" len="med"/>
                      <a:tailEnd type="none" w="med" len="med"/>
                    </a:lnB>
                  </a:tcPr>
                </a:tc>
                <a:tc>
                  <a:txBody>
                    <a:bodyPr/>
                    <a:lstStyle/>
                    <a:p>
                      <a:r>
                        <a:rPr lang="en-IE" dirty="0" smtClean="0"/>
                        <a:t>600 RC – 400 AD</a:t>
                      </a:r>
                      <a:endParaRPr lang="en-IE" dirty="0"/>
                    </a:p>
                  </a:txBody>
                  <a:tcPr>
                    <a:lnL w="28575" cap="flat" cmpd="sng" algn="ctr">
                      <a:solidFill>
                        <a:schemeClr val="accent4">
                          <a:lumMod val="50000"/>
                        </a:schemeClr>
                      </a:solidFill>
                      <a:prstDash val="solid"/>
                      <a:round/>
                      <a:headEnd type="none" w="med" len="med"/>
                      <a:tailEnd type="none" w="med" len="med"/>
                    </a:lnL>
                    <a:lnR w="28575" cap="flat" cmpd="sng" algn="ctr">
                      <a:solidFill>
                        <a:schemeClr val="accent4">
                          <a:lumMod val="50000"/>
                        </a:schemeClr>
                      </a:solidFill>
                      <a:prstDash val="solid"/>
                      <a:round/>
                      <a:headEnd type="none" w="med" len="med"/>
                      <a:tailEnd type="none" w="med" len="med"/>
                    </a:lnR>
                    <a:lnT w="28575" cap="flat" cmpd="sng" algn="ctr">
                      <a:solidFill>
                        <a:schemeClr val="accent4">
                          <a:lumMod val="50000"/>
                        </a:schemeClr>
                      </a:solidFill>
                      <a:prstDash val="solid"/>
                      <a:round/>
                      <a:headEnd type="none" w="med" len="med"/>
                      <a:tailEnd type="none" w="med" len="med"/>
                    </a:lnT>
                    <a:lnB w="28575" cap="flat" cmpd="sng" algn="ctr">
                      <a:solidFill>
                        <a:schemeClr val="accent4">
                          <a:lumMod val="50000"/>
                        </a:schemeClr>
                      </a:solidFill>
                      <a:prstDash val="solid"/>
                      <a:round/>
                      <a:headEnd type="none" w="med" len="med"/>
                      <a:tailEnd type="none" w="med" len="med"/>
                    </a:lnB>
                  </a:tcPr>
                </a:tc>
              </a:tr>
              <a:tr h="370840">
                <a:tc>
                  <a:txBody>
                    <a:bodyPr/>
                    <a:lstStyle/>
                    <a:p>
                      <a:r>
                        <a:rPr lang="en-IE" sz="1800" kern="1200" dirty="0" smtClean="0">
                          <a:solidFill>
                            <a:schemeClr val="dk1"/>
                          </a:solidFill>
                          <a:effectLst/>
                          <a:latin typeface="+mn-lt"/>
                          <a:ea typeface="+mn-ea"/>
                          <a:cs typeface="+mn-cs"/>
                        </a:rPr>
                        <a:t>An </a:t>
                      </a:r>
                      <a:r>
                        <a:rPr lang="en-IE" sz="1800" kern="1200" dirty="0" err="1" smtClean="0">
                          <a:solidFill>
                            <a:schemeClr val="dk1"/>
                          </a:solidFill>
                          <a:effectLst/>
                          <a:latin typeface="+mn-lt"/>
                          <a:ea typeface="+mn-ea"/>
                          <a:cs typeface="+mn-cs"/>
                        </a:rPr>
                        <a:t>Mheán-chlochaois</a:t>
                      </a:r>
                      <a:endParaRPr lang="en-IE" sz="1800" kern="1200" dirty="0" smtClean="0">
                        <a:solidFill>
                          <a:schemeClr val="dk1"/>
                        </a:solidFill>
                        <a:effectLst/>
                        <a:latin typeface="+mn-lt"/>
                        <a:ea typeface="+mn-ea"/>
                        <a:cs typeface="+mn-cs"/>
                      </a:endParaRPr>
                    </a:p>
                    <a:p>
                      <a:endParaRPr lang="en-IE" dirty="0"/>
                    </a:p>
                  </a:txBody>
                  <a:tcPr>
                    <a:lnL w="28575" cap="flat" cmpd="sng" algn="ctr">
                      <a:solidFill>
                        <a:schemeClr val="accent4">
                          <a:lumMod val="50000"/>
                        </a:schemeClr>
                      </a:solidFill>
                      <a:prstDash val="solid"/>
                      <a:round/>
                      <a:headEnd type="none" w="med" len="med"/>
                      <a:tailEnd type="none" w="med" len="med"/>
                    </a:lnL>
                    <a:lnR w="28575" cap="flat" cmpd="sng" algn="ctr">
                      <a:solidFill>
                        <a:schemeClr val="accent4">
                          <a:lumMod val="50000"/>
                        </a:schemeClr>
                      </a:solidFill>
                      <a:prstDash val="solid"/>
                      <a:round/>
                      <a:headEnd type="none" w="med" len="med"/>
                      <a:tailEnd type="none" w="med" len="med"/>
                    </a:lnR>
                    <a:lnT w="28575" cap="flat" cmpd="sng" algn="ctr">
                      <a:solidFill>
                        <a:schemeClr val="accent4">
                          <a:lumMod val="50000"/>
                        </a:schemeClr>
                      </a:solidFill>
                      <a:prstDash val="solid"/>
                      <a:round/>
                      <a:headEnd type="none" w="med" len="med"/>
                      <a:tailEnd type="none" w="med" len="med"/>
                    </a:lnT>
                    <a:lnB w="28575" cap="flat" cmpd="sng" algn="ctr">
                      <a:solidFill>
                        <a:schemeClr val="accent4">
                          <a:lumMod val="50000"/>
                        </a:schemeClr>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E" sz="1800" kern="1200" dirty="0" smtClean="0">
                          <a:solidFill>
                            <a:schemeClr val="dk1"/>
                          </a:solidFill>
                          <a:effectLst/>
                          <a:latin typeface="+mn-lt"/>
                          <a:ea typeface="+mn-ea"/>
                          <a:cs typeface="+mn-cs"/>
                        </a:rPr>
                        <a:t>3,500 RC –</a:t>
                      </a:r>
                      <a:r>
                        <a:rPr lang="en-IE" sz="1800" kern="1200" baseline="0" dirty="0" smtClean="0">
                          <a:solidFill>
                            <a:schemeClr val="dk1"/>
                          </a:solidFill>
                          <a:effectLst/>
                          <a:latin typeface="+mn-lt"/>
                          <a:ea typeface="+mn-ea"/>
                          <a:cs typeface="+mn-cs"/>
                        </a:rPr>
                        <a:t> </a:t>
                      </a:r>
                      <a:r>
                        <a:rPr lang="en-IE" sz="1800" kern="1200" dirty="0" smtClean="0">
                          <a:solidFill>
                            <a:schemeClr val="dk1"/>
                          </a:solidFill>
                          <a:effectLst/>
                          <a:latin typeface="+mn-lt"/>
                          <a:ea typeface="+mn-ea"/>
                          <a:cs typeface="+mn-cs"/>
                        </a:rPr>
                        <a:t>2,</a:t>
                      </a:r>
                      <a:r>
                        <a:rPr lang="en-IE" sz="1800" kern="1200" dirty="0" smtClean="0">
                          <a:solidFill>
                            <a:schemeClr val="tx1"/>
                          </a:solidFill>
                          <a:effectLst/>
                          <a:latin typeface="+mn-lt"/>
                          <a:ea typeface="+mn-ea"/>
                          <a:cs typeface="+mn-cs"/>
                        </a:rPr>
                        <a:t>000</a:t>
                      </a:r>
                      <a:r>
                        <a:rPr lang="en-IE" sz="1800" kern="1200" dirty="0" smtClean="0">
                          <a:solidFill>
                            <a:schemeClr val="dk1"/>
                          </a:solidFill>
                          <a:effectLst/>
                          <a:latin typeface="+mn-lt"/>
                          <a:ea typeface="+mn-ea"/>
                          <a:cs typeface="+mn-cs"/>
                        </a:rPr>
                        <a:t> RC</a:t>
                      </a:r>
                      <a:endParaRPr lang="en-IE" dirty="0" smtClean="0"/>
                    </a:p>
                  </a:txBody>
                  <a:tcPr>
                    <a:lnL w="28575" cap="flat" cmpd="sng" algn="ctr">
                      <a:solidFill>
                        <a:schemeClr val="accent4">
                          <a:lumMod val="50000"/>
                        </a:schemeClr>
                      </a:solidFill>
                      <a:prstDash val="solid"/>
                      <a:round/>
                      <a:headEnd type="none" w="med" len="med"/>
                      <a:tailEnd type="none" w="med" len="med"/>
                    </a:lnL>
                    <a:lnR w="28575" cap="flat" cmpd="sng" algn="ctr">
                      <a:solidFill>
                        <a:schemeClr val="accent4">
                          <a:lumMod val="50000"/>
                        </a:schemeClr>
                      </a:solidFill>
                      <a:prstDash val="solid"/>
                      <a:round/>
                      <a:headEnd type="none" w="med" len="med"/>
                      <a:tailEnd type="none" w="med" len="med"/>
                    </a:lnR>
                    <a:lnT w="28575" cap="flat" cmpd="sng" algn="ctr">
                      <a:solidFill>
                        <a:schemeClr val="accent4">
                          <a:lumMod val="50000"/>
                        </a:schemeClr>
                      </a:solidFill>
                      <a:prstDash val="solid"/>
                      <a:round/>
                      <a:headEnd type="none" w="med" len="med"/>
                      <a:tailEnd type="none" w="med" len="med"/>
                    </a:lnT>
                    <a:lnB w="28575" cap="flat" cmpd="sng" algn="ctr">
                      <a:solidFill>
                        <a:schemeClr val="accent4">
                          <a:lumMod val="50000"/>
                        </a:schemeClr>
                      </a:solidFill>
                      <a:prstDash val="solid"/>
                      <a:round/>
                      <a:headEnd type="none" w="med" len="med"/>
                      <a:tailEnd type="none" w="med" len="med"/>
                    </a:lnB>
                  </a:tcPr>
                </a:tc>
              </a:tr>
              <a:tr h="370840">
                <a:tc>
                  <a:txBody>
                    <a:bodyPr/>
                    <a:lstStyle/>
                    <a:p>
                      <a:r>
                        <a:rPr lang="en-IE" sz="1800" kern="1200" dirty="0" smtClean="0">
                          <a:solidFill>
                            <a:schemeClr val="dk1"/>
                          </a:solidFill>
                          <a:effectLst/>
                          <a:latin typeface="+mn-lt"/>
                          <a:ea typeface="+mn-ea"/>
                          <a:cs typeface="+mn-cs"/>
                        </a:rPr>
                        <a:t>An </a:t>
                      </a:r>
                      <a:r>
                        <a:rPr lang="en-IE" sz="1800" kern="1200" dirty="0" err="1" smtClean="0">
                          <a:solidFill>
                            <a:schemeClr val="dk1"/>
                          </a:solidFill>
                          <a:effectLst/>
                          <a:latin typeface="+mn-lt"/>
                          <a:ea typeface="+mn-ea"/>
                          <a:cs typeface="+mn-cs"/>
                        </a:rPr>
                        <a:t>Luath-chlochaois</a:t>
                      </a:r>
                      <a:endParaRPr lang="en-IE" sz="1800" kern="1200" dirty="0" smtClean="0">
                        <a:solidFill>
                          <a:schemeClr val="dk1"/>
                        </a:solidFill>
                        <a:effectLst/>
                        <a:latin typeface="+mn-lt"/>
                        <a:ea typeface="+mn-ea"/>
                        <a:cs typeface="+mn-cs"/>
                      </a:endParaRPr>
                    </a:p>
                    <a:p>
                      <a:endParaRPr lang="en-IE" dirty="0"/>
                    </a:p>
                  </a:txBody>
                  <a:tcPr>
                    <a:lnL w="28575" cap="flat" cmpd="sng" algn="ctr">
                      <a:solidFill>
                        <a:schemeClr val="accent4">
                          <a:lumMod val="50000"/>
                        </a:schemeClr>
                      </a:solidFill>
                      <a:prstDash val="solid"/>
                      <a:round/>
                      <a:headEnd type="none" w="med" len="med"/>
                      <a:tailEnd type="none" w="med" len="med"/>
                    </a:lnL>
                    <a:lnR w="28575" cap="flat" cmpd="sng" algn="ctr">
                      <a:solidFill>
                        <a:schemeClr val="accent4">
                          <a:lumMod val="50000"/>
                        </a:schemeClr>
                      </a:solidFill>
                      <a:prstDash val="solid"/>
                      <a:round/>
                      <a:headEnd type="none" w="med" len="med"/>
                      <a:tailEnd type="none" w="med" len="med"/>
                    </a:lnR>
                    <a:lnT w="28575" cap="flat" cmpd="sng" algn="ctr">
                      <a:solidFill>
                        <a:schemeClr val="accent4">
                          <a:lumMod val="50000"/>
                        </a:schemeClr>
                      </a:solidFill>
                      <a:prstDash val="solid"/>
                      <a:round/>
                      <a:headEnd type="none" w="med" len="med"/>
                      <a:tailEnd type="none" w="med" len="med"/>
                    </a:lnT>
                    <a:lnB w="28575" cap="flat" cmpd="sng" algn="ctr">
                      <a:solidFill>
                        <a:schemeClr val="accent4">
                          <a:lumMod val="50000"/>
                        </a:schemeClr>
                      </a:solidFill>
                      <a:prstDash val="solid"/>
                      <a:round/>
                      <a:headEnd type="none" w="med" len="med"/>
                      <a:tailEnd type="none" w="med" len="med"/>
                    </a:lnB>
                  </a:tcPr>
                </a:tc>
                <a:tc>
                  <a:txBody>
                    <a:bodyPr/>
                    <a:lstStyle/>
                    <a:p>
                      <a:r>
                        <a:rPr lang="en-IE" sz="1800" kern="1200" dirty="0" smtClean="0">
                          <a:solidFill>
                            <a:schemeClr val="dk1"/>
                          </a:solidFill>
                          <a:effectLst/>
                          <a:latin typeface="+mn-lt"/>
                          <a:ea typeface="+mn-ea"/>
                          <a:cs typeface="+mn-cs"/>
                        </a:rPr>
                        <a:t>2,</a:t>
                      </a:r>
                      <a:r>
                        <a:rPr lang="en-IE" sz="1800" kern="1200" dirty="0" smtClean="0">
                          <a:solidFill>
                            <a:schemeClr val="tx1"/>
                          </a:solidFill>
                          <a:effectLst/>
                          <a:latin typeface="+mn-lt"/>
                          <a:ea typeface="+mn-ea"/>
                          <a:cs typeface="+mn-cs"/>
                        </a:rPr>
                        <a:t>400</a:t>
                      </a:r>
                      <a:r>
                        <a:rPr lang="en-IE" sz="1800" kern="1200" dirty="0" smtClean="0">
                          <a:solidFill>
                            <a:schemeClr val="dk1"/>
                          </a:solidFill>
                          <a:effectLst/>
                          <a:latin typeface="+mn-lt"/>
                          <a:ea typeface="+mn-ea"/>
                          <a:cs typeface="+mn-cs"/>
                        </a:rPr>
                        <a:t> RC – c 600 RC</a:t>
                      </a:r>
                      <a:endParaRPr lang="en-IE" dirty="0"/>
                    </a:p>
                  </a:txBody>
                  <a:tcPr>
                    <a:lnL w="28575" cap="flat" cmpd="sng" algn="ctr">
                      <a:solidFill>
                        <a:schemeClr val="accent4">
                          <a:lumMod val="50000"/>
                        </a:schemeClr>
                      </a:solidFill>
                      <a:prstDash val="solid"/>
                      <a:round/>
                      <a:headEnd type="none" w="med" len="med"/>
                      <a:tailEnd type="none" w="med" len="med"/>
                    </a:lnL>
                    <a:lnR w="28575" cap="flat" cmpd="sng" algn="ctr">
                      <a:solidFill>
                        <a:schemeClr val="accent4">
                          <a:lumMod val="50000"/>
                        </a:schemeClr>
                      </a:solidFill>
                      <a:prstDash val="solid"/>
                      <a:round/>
                      <a:headEnd type="none" w="med" len="med"/>
                      <a:tailEnd type="none" w="med" len="med"/>
                    </a:lnR>
                    <a:lnT w="28575" cap="flat" cmpd="sng" algn="ctr">
                      <a:solidFill>
                        <a:schemeClr val="accent4">
                          <a:lumMod val="50000"/>
                        </a:schemeClr>
                      </a:solidFill>
                      <a:prstDash val="solid"/>
                      <a:round/>
                      <a:headEnd type="none" w="med" len="med"/>
                      <a:tailEnd type="none" w="med" len="med"/>
                    </a:lnT>
                    <a:lnB w="28575" cap="flat" cmpd="sng" algn="ctr">
                      <a:solidFill>
                        <a:schemeClr val="accent4">
                          <a:lumMod val="50000"/>
                        </a:schemeClr>
                      </a:solidFill>
                      <a:prstDash val="solid"/>
                      <a:round/>
                      <a:headEnd type="none" w="med" len="med"/>
                      <a:tailEnd type="none" w="med" len="med"/>
                    </a:lnB>
                  </a:tcPr>
                </a:tc>
              </a:tr>
              <a:tr h="370840">
                <a:tc>
                  <a:txBody>
                    <a:bodyPr/>
                    <a:lstStyle/>
                    <a:p>
                      <a:r>
                        <a:rPr lang="en-IE" dirty="0" smtClean="0"/>
                        <a:t>An Iarannaois </a:t>
                      </a:r>
                    </a:p>
                    <a:p>
                      <a:endParaRPr lang="en-IE" dirty="0"/>
                    </a:p>
                  </a:txBody>
                  <a:tcPr>
                    <a:lnL w="28575" cap="flat" cmpd="sng" algn="ctr">
                      <a:solidFill>
                        <a:schemeClr val="accent4">
                          <a:lumMod val="50000"/>
                        </a:schemeClr>
                      </a:solidFill>
                      <a:prstDash val="solid"/>
                      <a:round/>
                      <a:headEnd type="none" w="med" len="med"/>
                      <a:tailEnd type="none" w="med" len="med"/>
                    </a:lnL>
                    <a:lnR w="28575" cap="flat" cmpd="sng" algn="ctr">
                      <a:solidFill>
                        <a:schemeClr val="accent4">
                          <a:lumMod val="50000"/>
                        </a:schemeClr>
                      </a:solidFill>
                      <a:prstDash val="solid"/>
                      <a:round/>
                      <a:headEnd type="none" w="med" len="med"/>
                      <a:tailEnd type="none" w="med" len="med"/>
                    </a:lnR>
                    <a:lnT w="28575" cap="flat" cmpd="sng" algn="ctr">
                      <a:solidFill>
                        <a:schemeClr val="accent4">
                          <a:lumMod val="50000"/>
                        </a:schemeClr>
                      </a:solidFill>
                      <a:prstDash val="solid"/>
                      <a:round/>
                      <a:headEnd type="none" w="med" len="med"/>
                      <a:tailEnd type="none" w="med" len="med"/>
                    </a:lnT>
                    <a:lnB w="28575" cap="flat" cmpd="sng" algn="ctr">
                      <a:solidFill>
                        <a:schemeClr val="accent4">
                          <a:lumMod val="50000"/>
                        </a:schemeClr>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E" sz="1800" kern="1200" dirty="0" smtClean="0">
                          <a:solidFill>
                            <a:schemeClr val="dk1"/>
                          </a:solidFill>
                          <a:effectLst/>
                          <a:latin typeface="+mn-lt"/>
                          <a:ea typeface="+mn-ea"/>
                          <a:cs typeface="+mn-cs"/>
                        </a:rPr>
                        <a:t>2,500,000 RC – 8,000 RC</a:t>
                      </a:r>
                      <a:endParaRPr lang="en-IE" dirty="0" smtClean="0"/>
                    </a:p>
                  </a:txBody>
                  <a:tcPr>
                    <a:lnL w="28575" cap="flat" cmpd="sng" algn="ctr">
                      <a:solidFill>
                        <a:schemeClr val="accent4">
                          <a:lumMod val="50000"/>
                        </a:schemeClr>
                      </a:solidFill>
                      <a:prstDash val="solid"/>
                      <a:round/>
                      <a:headEnd type="none" w="med" len="med"/>
                      <a:tailEnd type="none" w="med" len="med"/>
                    </a:lnL>
                    <a:lnR w="28575" cap="flat" cmpd="sng" algn="ctr">
                      <a:solidFill>
                        <a:schemeClr val="accent4">
                          <a:lumMod val="50000"/>
                        </a:schemeClr>
                      </a:solidFill>
                      <a:prstDash val="solid"/>
                      <a:round/>
                      <a:headEnd type="none" w="med" len="med"/>
                      <a:tailEnd type="none" w="med" len="med"/>
                    </a:lnR>
                    <a:lnT w="28575" cap="flat" cmpd="sng" algn="ctr">
                      <a:solidFill>
                        <a:schemeClr val="accent4">
                          <a:lumMod val="50000"/>
                        </a:schemeClr>
                      </a:solidFill>
                      <a:prstDash val="solid"/>
                      <a:round/>
                      <a:headEnd type="none" w="med" len="med"/>
                      <a:tailEnd type="none" w="med" len="med"/>
                    </a:lnT>
                    <a:lnB w="28575" cap="flat" cmpd="sng" algn="ctr">
                      <a:solidFill>
                        <a:schemeClr val="accent4">
                          <a:lumMod val="50000"/>
                        </a:schemeClr>
                      </a:solidFill>
                      <a:prstDash val="solid"/>
                      <a:round/>
                      <a:headEnd type="none" w="med" len="med"/>
                      <a:tailEnd type="none" w="med" len="med"/>
                    </a:lnB>
                  </a:tcPr>
                </a:tc>
              </a:tr>
              <a:tr h="370840">
                <a:tc>
                  <a:txBody>
                    <a:bodyPr/>
                    <a:lstStyle/>
                    <a:p>
                      <a:r>
                        <a:rPr lang="en-IE" sz="1800" kern="1200" dirty="0" smtClean="0">
                          <a:solidFill>
                            <a:schemeClr val="dk1"/>
                          </a:solidFill>
                          <a:effectLst/>
                          <a:latin typeface="+mn-lt"/>
                          <a:ea typeface="+mn-ea"/>
                          <a:cs typeface="+mn-cs"/>
                        </a:rPr>
                        <a:t>An </a:t>
                      </a:r>
                      <a:r>
                        <a:rPr lang="en-IE" sz="1800" kern="1200" dirty="0" err="1" smtClean="0">
                          <a:solidFill>
                            <a:schemeClr val="dk1"/>
                          </a:solidFill>
                          <a:effectLst/>
                          <a:latin typeface="+mn-lt"/>
                          <a:ea typeface="+mn-ea"/>
                          <a:cs typeface="+mn-cs"/>
                        </a:rPr>
                        <a:t>Nua-chlochaois</a:t>
                      </a:r>
                      <a:endParaRPr lang="en-IE" sz="1800" kern="1200" dirty="0" smtClean="0">
                        <a:solidFill>
                          <a:schemeClr val="dk1"/>
                        </a:solidFill>
                        <a:effectLst/>
                        <a:latin typeface="+mn-lt"/>
                        <a:ea typeface="+mn-ea"/>
                        <a:cs typeface="+mn-cs"/>
                      </a:endParaRPr>
                    </a:p>
                    <a:p>
                      <a:endParaRPr lang="en-IE" dirty="0"/>
                    </a:p>
                  </a:txBody>
                  <a:tcPr>
                    <a:lnL w="28575" cap="flat" cmpd="sng" algn="ctr">
                      <a:solidFill>
                        <a:schemeClr val="accent4">
                          <a:lumMod val="50000"/>
                        </a:schemeClr>
                      </a:solidFill>
                      <a:prstDash val="solid"/>
                      <a:round/>
                      <a:headEnd type="none" w="med" len="med"/>
                      <a:tailEnd type="none" w="med" len="med"/>
                    </a:lnL>
                    <a:lnR w="28575" cap="flat" cmpd="sng" algn="ctr">
                      <a:solidFill>
                        <a:schemeClr val="accent4">
                          <a:lumMod val="50000"/>
                        </a:schemeClr>
                      </a:solidFill>
                      <a:prstDash val="solid"/>
                      <a:round/>
                      <a:headEnd type="none" w="med" len="med"/>
                      <a:tailEnd type="none" w="med" len="med"/>
                    </a:lnR>
                    <a:lnT w="28575" cap="flat" cmpd="sng" algn="ctr">
                      <a:solidFill>
                        <a:schemeClr val="accent4">
                          <a:lumMod val="50000"/>
                        </a:schemeClr>
                      </a:solidFill>
                      <a:prstDash val="solid"/>
                      <a:round/>
                      <a:headEnd type="none" w="med" len="med"/>
                      <a:tailEnd type="none" w="med" len="med"/>
                    </a:lnT>
                    <a:lnB w="28575" cap="flat" cmpd="sng" algn="ctr">
                      <a:solidFill>
                        <a:schemeClr val="accent4">
                          <a:lumMod val="50000"/>
                        </a:schemeClr>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E" sz="1800" kern="1200" dirty="0" smtClean="0">
                          <a:solidFill>
                            <a:schemeClr val="dk1"/>
                          </a:solidFill>
                          <a:effectLst/>
                          <a:latin typeface="+mn-lt"/>
                          <a:ea typeface="+mn-ea"/>
                          <a:cs typeface="+mn-cs"/>
                        </a:rPr>
                        <a:t>8,000 RC – 3,500 RC</a:t>
                      </a:r>
                      <a:endParaRPr lang="en-IE" dirty="0" smtClean="0"/>
                    </a:p>
                  </a:txBody>
                  <a:tcPr>
                    <a:lnL w="28575" cap="flat" cmpd="sng" algn="ctr">
                      <a:solidFill>
                        <a:schemeClr val="accent4">
                          <a:lumMod val="50000"/>
                        </a:schemeClr>
                      </a:solidFill>
                      <a:prstDash val="solid"/>
                      <a:round/>
                      <a:headEnd type="none" w="med" len="med"/>
                      <a:tailEnd type="none" w="med" len="med"/>
                    </a:lnL>
                    <a:lnR w="28575" cap="flat" cmpd="sng" algn="ctr">
                      <a:solidFill>
                        <a:schemeClr val="accent4">
                          <a:lumMod val="50000"/>
                        </a:schemeClr>
                      </a:solidFill>
                      <a:prstDash val="solid"/>
                      <a:round/>
                      <a:headEnd type="none" w="med" len="med"/>
                      <a:tailEnd type="none" w="med" len="med"/>
                    </a:lnR>
                    <a:lnT w="28575" cap="flat" cmpd="sng" algn="ctr">
                      <a:solidFill>
                        <a:schemeClr val="accent4">
                          <a:lumMod val="50000"/>
                        </a:schemeClr>
                      </a:solidFill>
                      <a:prstDash val="solid"/>
                      <a:round/>
                      <a:headEnd type="none" w="med" len="med"/>
                      <a:tailEnd type="none" w="med" len="med"/>
                    </a:lnT>
                    <a:lnB w="28575" cap="flat" cmpd="sng" algn="ctr">
                      <a:solidFill>
                        <a:schemeClr val="accent4">
                          <a:lumMod val="50000"/>
                        </a:schemeClr>
                      </a:solidFill>
                      <a:prstDash val="solid"/>
                      <a:round/>
                      <a:headEnd type="none" w="med" len="med"/>
                      <a:tailEnd type="none" w="med" len="med"/>
                    </a:lnB>
                  </a:tcPr>
                </a:tc>
              </a:tr>
            </a:tbl>
          </a:graphicData>
        </a:graphic>
      </p:graphicFrame>
      <p:sp>
        <p:nvSpPr>
          <p:cNvPr id="6" name="Up Arrow 5"/>
          <p:cNvSpPr/>
          <p:nvPr/>
        </p:nvSpPr>
        <p:spPr>
          <a:xfrm>
            <a:off x="3550500" y="4622915"/>
            <a:ext cx="335700" cy="1219200"/>
          </a:xfrm>
          <a:prstGeom prst="upArrow">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Tree>
    <p:extLst>
      <p:ext uri="{BB962C8B-B14F-4D97-AF65-F5344CB8AC3E}">
        <p14:creationId xmlns:p14="http://schemas.microsoft.com/office/powerpoint/2010/main" val="23942633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2400" y="909429"/>
            <a:ext cx="6172200" cy="8217634"/>
          </a:xfrm>
          <a:prstGeom prst="rect">
            <a:avLst/>
          </a:prstGeom>
          <a:noFill/>
        </p:spPr>
        <p:txBody>
          <a:bodyPr wrap="square" rtlCol="0">
            <a:spAutoFit/>
          </a:bodyPr>
          <a:lstStyle/>
          <a:p>
            <a:pPr algn="just"/>
            <a:r>
              <a:rPr lang="en-IE" sz="1200" b="1" dirty="0"/>
              <a:t>Stór focal 6 </a:t>
            </a:r>
            <a:r>
              <a:rPr lang="en-IE" sz="1200" b="1" dirty="0" smtClean="0"/>
              <a:t>– freagraí</a:t>
            </a:r>
          </a:p>
          <a:p>
            <a:pPr algn="just"/>
            <a:endParaRPr lang="en-IE" sz="1200" b="1" dirty="0"/>
          </a:p>
          <a:p>
            <a:pPr algn="just"/>
            <a:endParaRPr lang="en-IE" sz="1200" dirty="0" smtClean="0"/>
          </a:p>
          <a:p>
            <a:pPr algn="just"/>
            <a:endParaRPr lang="en-IE" sz="1200" dirty="0" smtClean="0"/>
          </a:p>
          <a:p>
            <a:pPr algn="just"/>
            <a:endParaRPr lang="en-IE" sz="1200" dirty="0"/>
          </a:p>
          <a:p>
            <a:pPr algn="just"/>
            <a:endParaRPr lang="en-IE" sz="1200" dirty="0" smtClean="0"/>
          </a:p>
          <a:p>
            <a:pPr algn="just"/>
            <a:endParaRPr lang="en-IE" sz="1200" b="1" dirty="0" smtClean="0"/>
          </a:p>
          <a:p>
            <a:pPr algn="just"/>
            <a:r>
              <a:rPr lang="en-IE" sz="1200" b="1" dirty="0" smtClean="0"/>
              <a:t>Stór </a:t>
            </a:r>
            <a:r>
              <a:rPr lang="en-IE" sz="1200" b="1" dirty="0"/>
              <a:t>focal 7</a:t>
            </a:r>
            <a:endParaRPr lang="en-IE" sz="1200" dirty="0" smtClean="0"/>
          </a:p>
          <a:p>
            <a:pPr marL="171450" indent="-171450" algn="just">
              <a:buFont typeface="Arial" pitchFamily="34" charset="0"/>
              <a:buChar char="•"/>
            </a:pPr>
            <a:r>
              <a:rPr lang="en-IE" sz="1200" dirty="0" smtClean="0"/>
              <a:t>Cluiche </a:t>
            </a:r>
            <a:r>
              <a:rPr lang="en-IE" sz="1200" dirty="0"/>
              <a:t>é seo a théann siar ar chuid den stór focal a clúdaíodh sa cheacht.  </a:t>
            </a:r>
          </a:p>
          <a:p>
            <a:pPr marL="171450" indent="-171450" algn="just">
              <a:buFont typeface="Arial" pitchFamily="34" charset="0"/>
              <a:buChar char="•"/>
            </a:pPr>
            <a:r>
              <a:rPr lang="en-IE" sz="1200" dirty="0"/>
              <a:t>Níor cheart go leanfadh an cluiche ar aghaidh </a:t>
            </a:r>
            <a:r>
              <a:rPr lang="en-IE" sz="1200" dirty="0" err="1"/>
              <a:t>rófhada</a:t>
            </a:r>
            <a:r>
              <a:rPr lang="en-IE" sz="1200" dirty="0"/>
              <a:t>. </a:t>
            </a:r>
          </a:p>
          <a:p>
            <a:pPr marL="171450" indent="-171450" algn="just">
              <a:buFont typeface="Arial" pitchFamily="34" charset="0"/>
              <a:buChar char="•"/>
            </a:pPr>
            <a:r>
              <a:rPr lang="en-IE" sz="1200" dirty="0"/>
              <a:t>Seo cúpla slí chun an cluiche a úsáid:</a:t>
            </a:r>
          </a:p>
          <a:p>
            <a:pPr algn="just"/>
            <a:endParaRPr lang="en-IE" sz="1200" dirty="0"/>
          </a:p>
          <a:p>
            <a:pPr algn="just"/>
            <a:r>
              <a:rPr lang="en-IE" sz="1200" dirty="0"/>
              <a:t>Rogha 1:	Bíodh an sleamhnán ar osteilgeoir agat agus iarr ar dhaltaí éagsúla na freagraí a 	</a:t>
            </a:r>
            <a:r>
              <a:rPr lang="en-IE" sz="1200" dirty="0" err="1" smtClean="0"/>
              <a:t>sholáthar</a:t>
            </a:r>
            <a:r>
              <a:rPr lang="en-IE" sz="1200" dirty="0"/>
              <a:t>.</a:t>
            </a:r>
          </a:p>
          <a:p>
            <a:pPr algn="just"/>
            <a:r>
              <a:rPr lang="en-IE" sz="1200" dirty="0"/>
              <a:t>Rogha 2:	Bíodh an sleamhnán ar osteilgeoir agat agus iarr ar gach dalta na freagraí a 	dhéanamh ina aonar. Is féidir leat teorainn ama a chur leis an ngníomhaíocht. 	Abair leo go bhfuil dhá nóiméad acu leis na freagraí a bhreacadh síos. Beidh an 	bua ag an </a:t>
            </a:r>
            <a:r>
              <a:rPr lang="en-IE" sz="1200" dirty="0" err="1"/>
              <a:t>duine</a:t>
            </a:r>
            <a:r>
              <a:rPr lang="en-IE" sz="1200" dirty="0"/>
              <a:t> </a:t>
            </a:r>
            <a:r>
              <a:rPr lang="en-IE" sz="1200" dirty="0" smtClean="0"/>
              <a:t>is </a:t>
            </a:r>
            <a:r>
              <a:rPr lang="en-IE" sz="1200" dirty="0" err="1" smtClean="0"/>
              <a:t>túisce</a:t>
            </a:r>
            <a:r>
              <a:rPr lang="en-IE" sz="1200" dirty="0" smtClean="0"/>
              <a:t> a </a:t>
            </a:r>
            <a:r>
              <a:rPr lang="en-IE" sz="1200" dirty="0"/>
              <a:t>chríochnaíonn an </a:t>
            </a:r>
            <a:r>
              <a:rPr lang="en-IE" sz="1200" dirty="0" err="1"/>
              <a:t>cluiche</a:t>
            </a:r>
            <a:r>
              <a:rPr lang="en-IE" sz="1200" dirty="0"/>
              <a:t> </a:t>
            </a:r>
            <a:r>
              <a:rPr lang="en-IE" sz="1200" dirty="0" smtClean="0"/>
              <a:t>AGUS </a:t>
            </a:r>
            <a:r>
              <a:rPr lang="en-IE" sz="1200" dirty="0"/>
              <a:t>a mbíonn na freagraí 	cearta aige.</a:t>
            </a:r>
          </a:p>
          <a:p>
            <a:pPr algn="just"/>
            <a:r>
              <a:rPr lang="en-IE" sz="1200" dirty="0"/>
              <a:t>Rogha 3:	Obair bheirte. Tosóidh duine den bheirt agus tabharfaidh sé freagra ar an gcéad 	bhosca. Má bhíonn an ceart aige leanfaidh sé ar aghaidh go dtí an chéad bhosca 	eile agus mar 	sin ar aghaidh go dtí go bhfaighidh sé ceann mícheart. Ansin 	tosóidh an duine eile agus déanfaidh sé an rud céanna go dtí go bhfaighidh sé 	ceann mícheart. Leanfaidh an duine eile ar aghaidh ón </a:t>
            </a:r>
            <a:r>
              <a:rPr lang="en-IE" sz="1200" dirty="0" err="1"/>
              <a:t>áit</a:t>
            </a:r>
            <a:r>
              <a:rPr lang="en-IE" sz="1200" dirty="0"/>
              <a:t> </a:t>
            </a:r>
            <a:r>
              <a:rPr lang="en-IE" sz="1200" dirty="0" err="1" smtClean="0"/>
              <a:t>ar</a:t>
            </a:r>
            <a:r>
              <a:rPr lang="en-IE" sz="1200" dirty="0" smtClean="0"/>
              <a:t> </a:t>
            </a:r>
            <a:r>
              <a:rPr lang="en-IE" sz="1200" dirty="0"/>
              <a:t>stop sé an babhta 	deireanach. Beidh an bua ag an </a:t>
            </a:r>
            <a:r>
              <a:rPr lang="en-IE" sz="1200" dirty="0" err="1"/>
              <a:t>duine</a:t>
            </a:r>
            <a:r>
              <a:rPr lang="en-IE" sz="1200" dirty="0"/>
              <a:t> </a:t>
            </a:r>
            <a:r>
              <a:rPr lang="en-IE" sz="1200" dirty="0" smtClean="0"/>
              <a:t>is </a:t>
            </a:r>
            <a:r>
              <a:rPr lang="en-IE" sz="1200" dirty="0" err="1" smtClean="0"/>
              <a:t>túisce</a:t>
            </a:r>
            <a:r>
              <a:rPr lang="en-IE" sz="1200" dirty="0" smtClean="0"/>
              <a:t> a </a:t>
            </a:r>
            <a:r>
              <a:rPr lang="en-IE" sz="1200" dirty="0" err="1" smtClean="0"/>
              <a:t>chríochnaíonn</a:t>
            </a:r>
            <a:r>
              <a:rPr lang="en-IE" sz="1200" dirty="0" smtClean="0"/>
              <a:t>. </a:t>
            </a:r>
          </a:p>
          <a:p>
            <a:pPr algn="just"/>
            <a:endParaRPr lang="en-IE" sz="1200" dirty="0" smtClean="0"/>
          </a:p>
          <a:p>
            <a:pPr algn="just"/>
            <a:r>
              <a:rPr lang="en-IE" sz="1200" b="1" dirty="0"/>
              <a:t>Stór focal </a:t>
            </a:r>
            <a:r>
              <a:rPr lang="en-IE" sz="1200" b="1" dirty="0" smtClean="0"/>
              <a:t>7 – Freagraí </a:t>
            </a:r>
            <a:endParaRPr lang="en-IE" sz="1200" dirty="0" smtClean="0"/>
          </a:p>
          <a:p>
            <a:pPr marL="171450" indent="-171450" algn="just">
              <a:buFontTx/>
              <a:buChar char="-"/>
            </a:pPr>
            <a:r>
              <a:rPr lang="en-IE" sz="1200" dirty="0" smtClean="0"/>
              <a:t>Ceiltigh.</a:t>
            </a:r>
          </a:p>
          <a:p>
            <a:pPr marL="171450" indent="-171450" algn="just">
              <a:buFontTx/>
              <a:buChar char="-"/>
            </a:pPr>
            <a:r>
              <a:rPr lang="en-IE" sz="1200" dirty="0" smtClean="0"/>
              <a:t>Dolmain ursanach.</a:t>
            </a:r>
            <a:endParaRPr lang="en-IE" sz="1200" dirty="0"/>
          </a:p>
          <a:p>
            <a:pPr marL="171450" indent="-171450" algn="just">
              <a:buFontTx/>
              <a:buChar char="-"/>
            </a:pPr>
            <a:r>
              <a:rPr lang="en-IE" sz="1200" dirty="0" smtClean="0"/>
              <a:t>Féineachas.</a:t>
            </a:r>
            <a:endParaRPr lang="en-IE" sz="1200" dirty="0"/>
          </a:p>
          <a:p>
            <a:pPr marL="171450" indent="-171450" algn="just">
              <a:buFontTx/>
              <a:buChar char="-"/>
            </a:pPr>
            <a:r>
              <a:rPr lang="en-IE" sz="1200" dirty="0" smtClean="0"/>
              <a:t>Bhí cumhachtaí draíochta aige.</a:t>
            </a:r>
            <a:endParaRPr lang="en-IE" sz="1200" dirty="0"/>
          </a:p>
          <a:p>
            <a:pPr marL="171450" indent="-171450" algn="just">
              <a:buFontTx/>
              <a:buChar char="-"/>
            </a:pPr>
            <a:r>
              <a:rPr lang="en-IE" sz="1200" dirty="0" smtClean="0"/>
              <a:t>Léigh an duine seo </a:t>
            </a:r>
            <a:r>
              <a:rPr lang="en-IE" sz="1200" dirty="0" err="1" smtClean="0"/>
              <a:t>na</a:t>
            </a:r>
            <a:r>
              <a:rPr lang="en-IE" sz="1200" dirty="0" smtClean="0"/>
              <a:t> </a:t>
            </a:r>
            <a:r>
              <a:rPr lang="en-IE" sz="1200" dirty="0" err="1" smtClean="0"/>
              <a:t>dánta</a:t>
            </a:r>
            <a:r>
              <a:rPr lang="en-IE" sz="1200" dirty="0" smtClean="0"/>
              <a:t> a chum na </a:t>
            </a:r>
            <a:r>
              <a:rPr lang="en-IE" sz="1200" dirty="0" err="1"/>
              <a:t>filí</a:t>
            </a:r>
            <a:r>
              <a:rPr lang="en-IE" sz="1200" dirty="0"/>
              <a:t> </a:t>
            </a:r>
            <a:r>
              <a:rPr lang="en-IE" sz="1200" dirty="0" smtClean="0"/>
              <a:t>don rí.</a:t>
            </a:r>
            <a:endParaRPr lang="en-IE" sz="1200" dirty="0"/>
          </a:p>
          <a:p>
            <a:pPr marL="171450" indent="-171450" algn="just">
              <a:buFontTx/>
              <a:buChar char="-"/>
            </a:pPr>
            <a:r>
              <a:rPr lang="en-IE" sz="1200" dirty="0" smtClean="0"/>
              <a:t>Crannóg.</a:t>
            </a:r>
            <a:endParaRPr lang="en-IE" sz="1200" dirty="0"/>
          </a:p>
          <a:p>
            <a:pPr marL="171450" indent="-171450" algn="just">
              <a:buFontTx/>
              <a:buChar char="-"/>
            </a:pPr>
            <a:r>
              <a:rPr lang="en-IE" sz="1200" dirty="0" smtClean="0"/>
              <a:t>Crannóga.</a:t>
            </a:r>
            <a:endParaRPr lang="en-IE" sz="1200" dirty="0"/>
          </a:p>
          <a:p>
            <a:pPr marL="171450" indent="-171450" algn="just">
              <a:buFontTx/>
              <a:buChar char="-"/>
            </a:pPr>
            <a:r>
              <a:rPr lang="en-IE" sz="1200" dirty="0" smtClean="0"/>
              <a:t>Daoir.</a:t>
            </a:r>
            <a:endParaRPr lang="en-IE" sz="1200" dirty="0"/>
          </a:p>
          <a:p>
            <a:pPr marL="171450" indent="-171450" algn="just">
              <a:buFontTx/>
              <a:buChar char="-"/>
            </a:pPr>
            <a:r>
              <a:rPr lang="en-IE" sz="1200" dirty="0" smtClean="0"/>
              <a:t>Rinneadh poll </a:t>
            </a:r>
            <a:r>
              <a:rPr lang="en-IE" sz="1200" dirty="0"/>
              <a:t>sa </a:t>
            </a:r>
            <a:r>
              <a:rPr lang="en-IE" sz="1200" dirty="0" err="1"/>
              <a:t>talamh</a:t>
            </a:r>
            <a:r>
              <a:rPr lang="en-IE" sz="1200" dirty="0"/>
              <a:t> </a:t>
            </a:r>
            <a:r>
              <a:rPr lang="en-IE" sz="1200" dirty="0" err="1" smtClean="0"/>
              <a:t>inar</a:t>
            </a:r>
            <a:r>
              <a:rPr lang="en-IE" sz="1200" dirty="0" smtClean="0"/>
              <a:t> </a:t>
            </a:r>
            <a:r>
              <a:rPr lang="en-IE" sz="1200" dirty="0"/>
              <a:t>beiríodh uisce trí chlocha teo a chaitheamh isteach ann</a:t>
            </a:r>
            <a:r>
              <a:rPr lang="en-IE" sz="1200" dirty="0" smtClean="0"/>
              <a:t>. Rinne na </a:t>
            </a:r>
            <a:r>
              <a:rPr lang="en-IE" sz="1200" dirty="0" err="1" smtClean="0"/>
              <a:t>Ceiltigh</a:t>
            </a:r>
            <a:r>
              <a:rPr lang="en-IE" sz="1200" dirty="0" smtClean="0"/>
              <a:t> </a:t>
            </a:r>
            <a:r>
              <a:rPr lang="en-IE" sz="1200" dirty="0" err="1" smtClean="0"/>
              <a:t>bia</a:t>
            </a:r>
            <a:r>
              <a:rPr lang="en-IE" sz="1200" dirty="0" smtClean="0"/>
              <a:t> a </a:t>
            </a:r>
            <a:r>
              <a:rPr lang="en-IE" sz="1200" dirty="0" err="1" smtClean="0"/>
              <a:t>chócaireacht</a:t>
            </a:r>
            <a:r>
              <a:rPr lang="en-IE" sz="1200" dirty="0" smtClean="0"/>
              <a:t> </a:t>
            </a:r>
            <a:r>
              <a:rPr lang="en-IE" sz="1200" dirty="0" err="1" smtClean="0"/>
              <a:t>ar</a:t>
            </a:r>
            <a:r>
              <a:rPr lang="en-IE" sz="1200" dirty="0" smtClean="0"/>
              <a:t> an tslí seo.  </a:t>
            </a:r>
            <a:endParaRPr lang="en-IE" sz="1200" dirty="0"/>
          </a:p>
          <a:p>
            <a:pPr marL="171450" indent="-171450" algn="just">
              <a:buFontTx/>
              <a:buChar char="-"/>
            </a:pPr>
            <a:r>
              <a:rPr lang="en-IE" sz="1200" dirty="0" smtClean="0"/>
              <a:t>Ráth.</a:t>
            </a:r>
          </a:p>
          <a:p>
            <a:pPr marL="171450" indent="-171450" algn="just">
              <a:buFontTx/>
              <a:buChar char="-"/>
            </a:pPr>
            <a:r>
              <a:rPr lang="en-IE" sz="1200" dirty="0" smtClean="0"/>
              <a:t>Nósanna adhlactha. </a:t>
            </a:r>
          </a:p>
          <a:p>
            <a:pPr marL="171450" indent="-171450" algn="just">
              <a:buFontTx/>
              <a:buChar char="-"/>
            </a:pPr>
            <a:r>
              <a:rPr lang="en-IE" sz="1200" dirty="0" smtClean="0"/>
              <a:t>Seo an t-ainm a thugtar ar an ré in </a:t>
            </a:r>
            <a:r>
              <a:rPr lang="en-IE" sz="1200" dirty="0"/>
              <a:t>Éirinn idir 2,500,000 RC </a:t>
            </a:r>
            <a:r>
              <a:rPr lang="en-IE" sz="1200" dirty="0" smtClean="0"/>
              <a:t>– 2,000 RC.</a:t>
            </a:r>
          </a:p>
          <a:p>
            <a:pPr marL="171450" indent="-171450" algn="just">
              <a:buFontTx/>
              <a:buChar char="-"/>
            </a:pPr>
            <a:r>
              <a:rPr lang="en-IE" sz="1200" dirty="0" smtClean="0"/>
              <a:t>Tuairimíocht atá i gceist anseo.</a:t>
            </a:r>
          </a:p>
          <a:p>
            <a:pPr marL="171450" indent="-171450" algn="just">
              <a:buFontTx/>
              <a:buChar char="-"/>
            </a:pPr>
            <a:r>
              <a:rPr lang="en-IE" sz="1200" dirty="0" smtClean="0"/>
              <a:t>Gallán.</a:t>
            </a:r>
          </a:p>
          <a:p>
            <a:pPr marL="171450" indent="-171450" algn="just">
              <a:buFontTx/>
              <a:buChar char="-"/>
            </a:pPr>
            <a:r>
              <a:rPr lang="en-IE" sz="1200" dirty="0" smtClean="0"/>
              <a:t>Galláin.</a:t>
            </a:r>
          </a:p>
          <a:p>
            <a:pPr marL="171450" indent="-171450" algn="just">
              <a:buFontTx/>
              <a:buChar char="-"/>
            </a:pPr>
            <a:r>
              <a:rPr lang="en-IE" sz="1200" dirty="0" smtClean="0"/>
              <a:t>Maisiú.</a:t>
            </a:r>
          </a:p>
        </p:txBody>
      </p:sp>
      <p:sp>
        <p:nvSpPr>
          <p:cNvPr id="7" name="Right Arrow 6"/>
          <p:cNvSpPr/>
          <p:nvPr/>
        </p:nvSpPr>
        <p:spPr>
          <a:xfrm flipV="1">
            <a:off x="190500" y="685802"/>
            <a:ext cx="4572000" cy="45719"/>
          </a:xfrm>
          <a:prstGeom prst="rightArrow">
            <a:avLst/>
          </a:prstGeom>
          <a:solidFill>
            <a:schemeClr val="accent4">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ga-IE" b="1" spc="-30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8" name="Title 1"/>
          <p:cNvSpPr txBox="1">
            <a:spLocks/>
          </p:cNvSpPr>
          <p:nvPr/>
        </p:nvSpPr>
        <p:spPr>
          <a:xfrm>
            <a:off x="86305" y="152401"/>
            <a:ext cx="6705600" cy="7239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IE" sz="2800" b="1" dirty="0" smtClean="0"/>
              <a:t>Éire Anallód					</a:t>
            </a:r>
            <a:r>
              <a:rPr lang="en-IE" sz="2800" b="1" dirty="0"/>
              <a:t> </a:t>
            </a:r>
            <a:r>
              <a:rPr lang="en-IE" sz="1600" b="1" dirty="0" smtClean="0"/>
              <a:t>Treoracha</a:t>
            </a:r>
            <a:endParaRPr lang="ga-IE" sz="1600" b="1" dirty="0"/>
          </a:p>
        </p:txBody>
      </p:sp>
      <p:graphicFrame>
        <p:nvGraphicFramePr>
          <p:cNvPr id="2" name="Table 1"/>
          <p:cNvGraphicFramePr>
            <a:graphicFrameLocks noGrp="1"/>
          </p:cNvGraphicFramePr>
          <p:nvPr>
            <p:extLst>
              <p:ext uri="{D42A27DB-BD31-4B8C-83A1-F6EECF244321}">
                <p14:modId xmlns:p14="http://schemas.microsoft.com/office/powerpoint/2010/main" val="3824143553"/>
              </p:ext>
            </p:extLst>
          </p:nvPr>
        </p:nvGraphicFramePr>
        <p:xfrm>
          <a:off x="304800" y="1219200"/>
          <a:ext cx="4572000" cy="741680"/>
        </p:xfrm>
        <a:graphic>
          <a:graphicData uri="http://schemas.openxmlformats.org/drawingml/2006/table">
            <a:tbl>
              <a:tblPr>
                <a:tableStyleId>{5C22544A-7EE6-4342-B048-85BDC9FD1C3A}</a:tableStyleId>
              </a:tblPr>
              <a:tblGrid>
                <a:gridCol w="457200"/>
                <a:gridCol w="457200"/>
                <a:gridCol w="457200"/>
                <a:gridCol w="457200"/>
                <a:gridCol w="457200"/>
                <a:gridCol w="457200"/>
                <a:gridCol w="457200"/>
                <a:gridCol w="457200"/>
                <a:gridCol w="457200"/>
                <a:gridCol w="457200"/>
              </a:tblGrid>
              <a:tr h="370840">
                <a:tc>
                  <a:txBody>
                    <a:bodyPr/>
                    <a:lstStyle/>
                    <a:p>
                      <a:pPr algn="ctr"/>
                      <a:r>
                        <a:rPr lang="en-IE" dirty="0" smtClean="0"/>
                        <a:t>1</a:t>
                      </a:r>
                      <a:endParaRPr lang="en-I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dirty="0" smtClean="0"/>
                        <a:t>2</a:t>
                      </a:r>
                      <a:endParaRPr lang="en-I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dirty="0" smtClean="0"/>
                        <a:t>3</a:t>
                      </a:r>
                      <a:endParaRPr lang="en-I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dirty="0" smtClean="0"/>
                        <a:t>4</a:t>
                      </a:r>
                      <a:endParaRPr lang="en-I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dirty="0" smtClean="0"/>
                        <a:t>5</a:t>
                      </a:r>
                      <a:endParaRPr lang="en-I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dirty="0" smtClean="0"/>
                        <a:t>6</a:t>
                      </a:r>
                      <a:endParaRPr lang="en-I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dirty="0" smtClean="0"/>
                        <a:t>7</a:t>
                      </a:r>
                      <a:endParaRPr lang="en-I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dirty="0" smtClean="0"/>
                        <a:t>8</a:t>
                      </a:r>
                      <a:endParaRPr lang="en-I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dirty="0" smtClean="0"/>
                        <a:t>9</a:t>
                      </a:r>
                      <a:endParaRPr lang="en-I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dirty="0" smtClean="0"/>
                        <a:t>10</a:t>
                      </a:r>
                      <a:endParaRPr lang="en-I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IE" dirty="0" smtClean="0"/>
                        <a:t>d</a:t>
                      </a:r>
                      <a:endParaRPr lang="en-I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dirty="0" smtClean="0"/>
                        <a:t>f</a:t>
                      </a:r>
                      <a:endParaRPr lang="en-I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dirty="0" smtClean="0"/>
                        <a:t>g</a:t>
                      </a:r>
                      <a:endParaRPr lang="en-I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dirty="0" smtClean="0"/>
                        <a:t>e</a:t>
                      </a:r>
                      <a:endParaRPr lang="en-I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dirty="0" smtClean="0"/>
                        <a:t>c</a:t>
                      </a:r>
                      <a:endParaRPr lang="en-I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dirty="0" smtClean="0"/>
                        <a:t>i</a:t>
                      </a:r>
                      <a:endParaRPr lang="en-I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dirty="0" smtClean="0"/>
                        <a:t>a</a:t>
                      </a:r>
                      <a:endParaRPr lang="en-I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dirty="0" smtClean="0"/>
                        <a:t>b</a:t>
                      </a:r>
                      <a:endParaRPr lang="en-I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dirty="0" smtClean="0"/>
                        <a:t>j</a:t>
                      </a:r>
                      <a:endParaRPr lang="en-I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dirty="0" smtClean="0"/>
                        <a:t>h</a:t>
                      </a:r>
                      <a:endParaRPr lang="en-I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87991425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2400" y="909429"/>
            <a:ext cx="6172200" cy="1938992"/>
          </a:xfrm>
          <a:prstGeom prst="rect">
            <a:avLst/>
          </a:prstGeom>
          <a:noFill/>
        </p:spPr>
        <p:txBody>
          <a:bodyPr wrap="square" rtlCol="0">
            <a:spAutoFit/>
          </a:bodyPr>
          <a:lstStyle/>
          <a:p>
            <a:pPr marL="171450" indent="-171450" algn="just">
              <a:buFontTx/>
              <a:buChar char="-"/>
            </a:pPr>
            <a:r>
              <a:rPr lang="en-IE" sz="1200" dirty="0" smtClean="0"/>
              <a:t>Sí an Bhrú i gContae na Mí.</a:t>
            </a:r>
          </a:p>
          <a:p>
            <a:pPr marL="171450" indent="-171450" algn="just">
              <a:buFontTx/>
              <a:buChar char="-"/>
            </a:pPr>
            <a:r>
              <a:rPr lang="en-IE" sz="1200" dirty="0" smtClean="0"/>
              <a:t>Caora</a:t>
            </a:r>
            <a:r>
              <a:rPr lang="en-IE" sz="1200" dirty="0"/>
              <a:t>, cnónna, mil, cruithneacht agus ainmhithe fiáine.</a:t>
            </a:r>
          </a:p>
          <a:p>
            <a:pPr marL="171450" indent="-171450" algn="just">
              <a:buFontTx/>
              <a:buChar char="-"/>
            </a:pPr>
            <a:r>
              <a:rPr lang="en-IE" sz="1200" dirty="0" smtClean="0"/>
              <a:t>Muincí. </a:t>
            </a:r>
          </a:p>
          <a:p>
            <a:pPr marL="171450" indent="-171450" algn="just">
              <a:buFontTx/>
              <a:buChar char="-"/>
            </a:pPr>
            <a:r>
              <a:rPr lang="en-IE" sz="1200" dirty="0" smtClean="0"/>
              <a:t>Ré i stair na hÉireann </a:t>
            </a:r>
            <a:r>
              <a:rPr lang="en-IE" sz="1200" dirty="0"/>
              <a:t>idir 600 RC – 400 </a:t>
            </a:r>
            <a:r>
              <a:rPr lang="en-IE" sz="1200" dirty="0" smtClean="0"/>
              <a:t>AD, </a:t>
            </a:r>
            <a:r>
              <a:rPr lang="en-IE" sz="1200" dirty="0" err="1" smtClean="0"/>
              <a:t>inar</a:t>
            </a:r>
            <a:r>
              <a:rPr lang="en-IE" sz="1200" dirty="0" smtClean="0"/>
              <a:t> úsáideadh iarann in áit cré-umha den chéad uair.</a:t>
            </a:r>
          </a:p>
          <a:p>
            <a:pPr marL="171450" indent="-171450" algn="just">
              <a:buFontTx/>
              <a:buChar char="-"/>
            </a:pPr>
            <a:r>
              <a:rPr lang="en-IE" sz="1200" dirty="0" smtClean="0"/>
              <a:t>Sleá iarainn. </a:t>
            </a:r>
          </a:p>
          <a:p>
            <a:pPr marL="171450" indent="-171450" algn="just">
              <a:buFontTx/>
              <a:buChar char="-"/>
            </a:pPr>
            <a:endParaRPr lang="en-IE" sz="1200" dirty="0" smtClean="0"/>
          </a:p>
          <a:p>
            <a:pPr marL="171450" indent="-171450" algn="just">
              <a:buFontTx/>
              <a:buChar char="-"/>
            </a:pPr>
            <a:endParaRPr lang="en-IE" sz="1200" dirty="0" smtClean="0"/>
          </a:p>
          <a:p>
            <a:pPr marL="171450" indent="-171450" algn="just">
              <a:buFontTx/>
              <a:buChar char="-"/>
            </a:pPr>
            <a:endParaRPr lang="en-IE" sz="1200" dirty="0" smtClean="0"/>
          </a:p>
          <a:p>
            <a:pPr marL="171450" indent="-171450" algn="just">
              <a:buFontTx/>
              <a:buChar char="-"/>
            </a:pPr>
            <a:endParaRPr lang="en-IE" sz="1200" dirty="0"/>
          </a:p>
        </p:txBody>
      </p:sp>
      <p:sp>
        <p:nvSpPr>
          <p:cNvPr id="7" name="Right Arrow 6"/>
          <p:cNvSpPr/>
          <p:nvPr/>
        </p:nvSpPr>
        <p:spPr>
          <a:xfrm flipV="1">
            <a:off x="190500" y="685802"/>
            <a:ext cx="4572000" cy="45719"/>
          </a:xfrm>
          <a:prstGeom prst="rightArrow">
            <a:avLst/>
          </a:prstGeom>
          <a:solidFill>
            <a:schemeClr val="accent4">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ga-IE" b="1" spc="-30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8" name="Title 1"/>
          <p:cNvSpPr txBox="1">
            <a:spLocks/>
          </p:cNvSpPr>
          <p:nvPr/>
        </p:nvSpPr>
        <p:spPr>
          <a:xfrm>
            <a:off x="86305" y="152401"/>
            <a:ext cx="6705600" cy="7239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IE" sz="2800" b="1" dirty="0" smtClean="0"/>
              <a:t>Éire Anallód					</a:t>
            </a:r>
            <a:r>
              <a:rPr lang="en-IE" sz="2800" b="1" dirty="0"/>
              <a:t> </a:t>
            </a:r>
            <a:r>
              <a:rPr lang="en-IE" sz="1600" b="1" dirty="0" smtClean="0"/>
              <a:t>Treoracha</a:t>
            </a:r>
            <a:endParaRPr lang="ga-IE" sz="1600" b="1" dirty="0"/>
          </a:p>
        </p:txBody>
      </p:sp>
    </p:spTree>
    <p:extLst>
      <p:ext uri="{BB962C8B-B14F-4D97-AF65-F5344CB8AC3E}">
        <p14:creationId xmlns:p14="http://schemas.microsoft.com/office/powerpoint/2010/main" val="241652310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Arrow 7"/>
          <p:cNvSpPr/>
          <p:nvPr/>
        </p:nvSpPr>
        <p:spPr>
          <a:xfrm flipV="1">
            <a:off x="190500" y="685802"/>
            <a:ext cx="4572000" cy="45719"/>
          </a:xfrm>
          <a:prstGeom prst="rightArrow">
            <a:avLst/>
          </a:prstGeom>
          <a:solidFill>
            <a:schemeClr val="accent4">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ga-IE" b="1" spc="-30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10" name="Title 1"/>
          <p:cNvSpPr txBox="1">
            <a:spLocks/>
          </p:cNvSpPr>
          <p:nvPr/>
        </p:nvSpPr>
        <p:spPr>
          <a:xfrm>
            <a:off x="86305" y="152401"/>
            <a:ext cx="6705600" cy="7239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IE" sz="2800" b="1" dirty="0" smtClean="0"/>
              <a:t>Éire Anallód					</a:t>
            </a:r>
            <a:r>
              <a:rPr lang="en-IE" sz="2800" b="1" dirty="0"/>
              <a:t> </a:t>
            </a:r>
            <a:r>
              <a:rPr lang="en-IE" sz="1600" b="1" dirty="0" smtClean="0"/>
              <a:t>Stór focal 2</a:t>
            </a:r>
            <a:endParaRPr lang="ga-IE" sz="1600" b="1" dirty="0"/>
          </a:p>
        </p:txBody>
      </p:sp>
      <p:sp>
        <p:nvSpPr>
          <p:cNvPr id="2" name="TextBox 1"/>
          <p:cNvSpPr txBox="1"/>
          <p:nvPr/>
        </p:nvSpPr>
        <p:spPr>
          <a:xfrm>
            <a:off x="190500" y="892865"/>
            <a:ext cx="6438900" cy="7294305"/>
          </a:xfrm>
          <a:prstGeom prst="rect">
            <a:avLst/>
          </a:prstGeom>
          <a:noFill/>
        </p:spPr>
        <p:txBody>
          <a:bodyPr wrap="square" rtlCol="0">
            <a:spAutoFit/>
          </a:bodyPr>
          <a:lstStyle/>
          <a:p>
            <a:pPr algn="just"/>
            <a:r>
              <a:rPr lang="en-IE" dirty="0"/>
              <a:t>Cén aois lena mbaineann na pictiúir seo, dar leat? Cén fáth?</a:t>
            </a:r>
          </a:p>
          <a:p>
            <a:pPr algn="just"/>
            <a:endParaRPr lang="en-IE" dirty="0" smtClean="0"/>
          </a:p>
          <a:p>
            <a:pPr algn="just"/>
            <a:endParaRPr lang="en-IE" dirty="0"/>
          </a:p>
          <a:p>
            <a:pPr algn="just"/>
            <a:endParaRPr lang="en-IE" dirty="0" smtClean="0"/>
          </a:p>
          <a:p>
            <a:pPr algn="just"/>
            <a:endParaRPr lang="en-IE" dirty="0"/>
          </a:p>
          <a:p>
            <a:pPr algn="just"/>
            <a:endParaRPr lang="en-IE" dirty="0" smtClean="0"/>
          </a:p>
          <a:p>
            <a:pPr algn="just"/>
            <a:endParaRPr lang="en-IE" dirty="0"/>
          </a:p>
          <a:p>
            <a:pPr algn="just"/>
            <a:endParaRPr lang="en-IE" dirty="0" smtClean="0"/>
          </a:p>
          <a:p>
            <a:pPr algn="just"/>
            <a:endParaRPr lang="en-IE" dirty="0"/>
          </a:p>
          <a:p>
            <a:pPr algn="just"/>
            <a:endParaRPr lang="en-IE" dirty="0" smtClean="0"/>
          </a:p>
          <a:p>
            <a:pPr algn="just"/>
            <a:endParaRPr lang="en-IE" dirty="0" smtClean="0"/>
          </a:p>
          <a:p>
            <a:pPr algn="just"/>
            <a:endParaRPr lang="en-IE" dirty="0"/>
          </a:p>
          <a:p>
            <a:pPr algn="just"/>
            <a:r>
              <a:rPr lang="en-IE" dirty="0" smtClean="0"/>
              <a:t>			Déan cur síos ar a bhfeiceann tú i 			ngach pictiúr, ag baint úsáide as na 			focail sa bhosca. </a:t>
            </a:r>
          </a:p>
          <a:p>
            <a:pPr algn="just"/>
            <a:endParaRPr lang="en-IE" dirty="0"/>
          </a:p>
          <a:p>
            <a:pPr algn="just"/>
            <a:endParaRPr lang="en-IE" dirty="0" smtClean="0"/>
          </a:p>
          <a:p>
            <a:pPr algn="just"/>
            <a:endParaRPr lang="en-IE" dirty="0" smtClean="0"/>
          </a:p>
          <a:p>
            <a:pPr algn="just"/>
            <a:endParaRPr lang="en-IE" dirty="0" smtClean="0"/>
          </a:p>
          <a:p>
            <a:pPr algn="just"/>
            <a:endParaRPr lang="en-IE" dirty="0"/>
          </a:p>
          <a:p>
            <a:pPr algn="just"/>
            <a:endParaRPr lang="en-IE" dirty="0" smtClean="0"/>
          </a:p>
          <a:p>
            <a:pPr algn="just"/>
            <a:endParaRPr lang="en-IE" dirty="0" smtClean="0"/>
          </a:p>
          <a:p>
            <a:pPr algn="just"/>
            <a:endParaRPr lang="en-IE" dirty="0"/>
          </a:p>
          <a:p>
            <a:pPr algn="just"/>
            <a:endParaRPr lang="en-IE" dirty="0" smtClean="0"/>
          </a:p>
          <a:p>
            <a:pPr algn="just"/>
            <a:endParaRPr lang="en-IE" dirty="0" smtClean="0"/>
          </a:p>
        </p:txBody>
      </p:sp>
      <p:pic>
        <p:nvPicPr>
          <p:cNvPr id="29"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6959" y="1524000"/>
            <a:ext cx="3527247" cy="219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3735451"/>
            <a:ext cx="2794048" cy="241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34206" y="1258200"/>
            <a:ext cx="2628000" cy="262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048000" y="5092200"/>
            <a:ext cx="3657600" cy="1477328"/>
          </a:xfrm>
          <a:prstGeom prst="rect">
            <a:avLst/>
          </a:prstGeom>
          <a:solidFill>
            <a:schemeClr val="accent5">
              <a:lumMod val="75000"/>
            </a:schemeClr>
          </a:solidFill>
          <a:ln w="28575">
            <a:solidFill>
              <a:schemeClr val="accent4"/>
            </a:solidFill>
          </a:ln>
        </p:spPr>
        <p:txBody>
          <a:bodyPr wrap="square" rtlCol="0">
            <a:spAutoFit/>
          </a:bodyPr>
          <a:lstStyle/>
          <a:p>
            <a:r>
              <a:rPr lang="en-IE" dirty="0" smtClean="0"/>
              <a:t>Cré-umha	   Seodra </a:t>
            </a:r>
          </a:p>
          <a:p>
            <a:r>
              <a:rPr lang="en-IE" dirty="0" smtClean="0"/>
              <a:t>Maisiú		   Muincí </a:t>
            </a:r>
          </a:p>
          <a:p>
            <a:r>
              <a:rPr lang="en-IE" dirty="0" smtClean="0"/>
              <a:t>Sleánna iarainn	   Comhrac aonair</a:t>
            </a:r>
          </a:p>
          <a:p>
            <a:r>
              <a:rPr lang="en-IE" dirty="0" smtClean="0"/>
              <a:t>Airm bhreochloiche	   Sciath </a:t>
            </a:r>
          </a:p>
          <a:p>
            <a:r>
              <a:rPr lang="en-IE" dirty="0" smtClean="0"/>
              <a:t>Saighead &amp; bogha	   Ag seilg </a:t>
            </a:r>
          </a:p>
        </p:txBody>
      </p:sp>
      <p:sp>
        <p:nvSpPr>
          <p:cNvPr id="9" name="TextBox 8"/>
          <p:cNvSpPr txBox="1"/>
          <p:nvPr/>
        </p:nvSpPr>
        <p:spPr>
          <a:xfrm>
            <a:off x="206959" y="7391400"/>
            <a:ext cx="6400800" cy="1200329"/>
          </a:xfrm>
          <a:prstGeom prst="rect">
            <a:avLst/>
          </a:prstGeom>
          <a:noFill/>
          <a:ln w="12700">
            <a:solidFill>
              <a:schemeClr val="tx1"/>
            </a:solidFill>
          </a:ln>
          <a:effectLst>
            <a:glow rad="228600">
              <a:schemeClr val="accent1">
                <a:satMod val="175000"/>
                <a:alpha val="40000"/>
              </a:schemeClr>
            </a:glow>
          </a:effectLst>
        </p:spPr>
        <p:txBody>
          <a:bodyPr wrap="square" rtlCol="0">
            <a:spAutoFit/>
          </a:bodyPr>
          <a:lstStyle/>
          <a:p>
            <a:pPr algn="just"/>
            <a:r>
              <a:rPr lang="en-IE" dirty="0" smtClean="0"/>
              <a:t>	</a:t>
            </a:r>
          </a:p>
          <a:p>
            <a:pPr algn="just"/>
            <a:r>
              <a:rPr lang="en-IE" dirty="0"/>
              <a:t>	</a:t>
            </a:r>
            <a:r>
              <a:rPr lang="en-IE" dirty="0" smtClean="0"/>
              <a:t>Agus tú ag foghlaim focail nua, cuir ceist ort féin faoin 	gcineál focail é – aidiacht </a:t>
            </a:r>
            <a:r>
              <a:rPr lang="en-IE" b="1" dirty="0" smtClean="0"/>
              <a:t>nó</a:t>
            </a:r>
            <a:r>
              <a:rPr lang="en-IE" dirty="0" smtClean="0"/>
              <a:t> ainmfhocal </a:t>
            </a:r>
            <a:r>
              <a:rPr lang="en-IE" b="1" dirty="0" smtClean="0"/>
              <a:t>nó</a:t>
            </a:r>
            <a:r>
              <a:rPr lang="en-IE" dirty="0" smtClean="0"/>
              <a:t> briathar?</a:t>
            </a:r>
          </a:p>
          <a:p>
            <a:pPr algn="just"/>
            <a:endParaRPr lang="en-IE" dirty="0"/>
          </a:p>
        </p:txBody>
      </p:sp>
      <p:cxnSp>
        <p:nvCxnSpPr>
          <p:cNvPr id="11" name="Elbow Connector 10"/>
          <p:cNvCxnSpPr/>
          <p:nvPr/>
        </p:nvCxnSpPr>
        <p:spPr>
          <a:xfrm>
            <a:off x="206959" y="6858000"/>
            <a:ext cx="6414300" cy="108000"/>
          </a:xfrm>
          <a:prstGeom prst="bentConnector3">
            <a:avLst>
              <a:gd name="adj1" fmla="val 50000"/>
            </a:avLst>
          </a:prstGeom>
          <a:ln w="12700">
            <a:solidFill>
              <a:schemeClr val="accent4">
                <a:lumMod val="50000"/>
              </a:schemeClr>
            </a:solidFill>
            <a:tailEnd type="arrow"/>
          </a:ln>
        </p:spPr>
        <p:style>
          <a:lnRef idx="1">
            <a:schemeClr val="accent1"/>
          </a:lnRef>
          <a:fillRef idx="0">
            <a:schemeClr val="accent1"/>
          </a:fillRef>
          <a:effectRef idx="0">
            <a:schemeClr val="accent1"/>
          </a:effectRef>
          <a:fontRef idx="minor">
            <a:schemeClr val="tx1"/>
          </a:fontRef>
        </p:style>
      </p:cxnSp>
      <p:pic>
        <p:nvPicPr>
          <p:cNvPr id="12" name="Picture 11" descr="Industry Electro devices icon"/>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3400" y="7739786"/>
            <a:ext cx="503555" cy="503555"/>
          </a:xfrm>
          <a:prstGeom prst="rect">
            <a:avLst/>
          </a:prstGeom>
          <a:noFill/>
          <a:ln>
            <a:noFill/>
          </a:ln>
        </p:spPr>
      </p:pic>
    </p:spTree>
    <p:extLst>
      <p:ext uri="{BB962C8B-B14F-4D97-AF65-F5344CB8AC3E}">
        <p14:creationId xmlns:p14="http://schemas.microsoft.com/office/powerpoint/2010/main" val="39273866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Arrow 7"/>
          <p:cNvSpPr/>
          <p:nvPr/>
        </p:nvSpPr>
        <p:spPr>
          <a:xfrm flipV="1">
            <a:off x="190500" y="685802"/>
            <a:ext cx="4572000" cy="45719"/>
          </a:xfrm>
          <a:prstGeom prst="rightArrow">
            <a:avLst/>
          </a:prstGeom>
          <a:solidFill>
            <a:schemeClr val="accent4">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ga-IE" b="1" spc="-30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10" name="Title 1"/>
          <p:cNvSpPr txBox="1">
            <a:spLocks/>
          </p:cNvSpPr>
          <p:nvPr/>
        </p:nvSpPr>
        <p:spPr>
          <a:xfrm>
            <a:off x="86305" y="152401"/>
            <a:ext cx="6705600" cy="7239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IE" sz="2800" b="1" dirty="0" smtClean="0"/>
              <a:t>Éire Anallód					</a:t>
            </a:r>
            <a:r>
              <a:rPr lang="en-IE" sz="2800" b="1" dirty="0"/>
              <a:t> </a:t>
            </a:r>
            <a:r>
              <a:rPr lang="en-IE" sz="1600" b="1" dirty="0" smtClean="0"/>
              <a:t>Stór focal 3</a:t>
            </a:r>
            <a:endParaRPr lang="ga-IE" sz="1600" b="1" dirty="0"/>
          </a:p>
        </p:txBody>
      </p:sp>
      <p:sp>
        <p:nvSpPr>
          <p:cNvPr id="2" name="TextBox 1"/>
          <p:cNvSpPr txBox="1"/>
          <p:nvPr/>
        </p:nvSpPr>
        <p:spPr>
          <a:xfrm>
            <a:off x="190500" y="919078"/>
            <a:ext cx="6438900" cy="8125301"/>
          </a:xfrm>
          <a:prstGeom prst="rect">
            <a:avLst/>
          </a:prstGeom>
          <a:noFill/>
        </p:spPr>
        <p:txBody>
          <a:bodyPr wrap="square" rtlCol="0">
            <a:spAutoFit/>
          </a:bodyPr>
          <a:lstStyle/>
          <a:p>
            <a:pPr algn="just"/>
            <a:r>
              <a:rPr lang="en-IE" dirty="0" smtClean="0"/>
              <a:t>Cá bhfuil na háiteanna seo? Cuir an t-</a:t>
            </a:r>
            <a:r>
              <a:rPr lang="en-IE" dirty="0" err="1" smtClean="0"/>
              <a:t>ainm</a:t>
            </a:r>
            <a:r>
              <a:rPr lang="en-IE" dirty="0" smtClean="0"/>
              <a:t> ceart in aice le </a:t>
            </a:r>
            <a:r>
              <a:rPr lang="en-IE" dirty="0" err="1" smtClean="0"/>
              <a:t>gach</a:t>
            </a:r>
            <a:r>
              <a:rPr lang="en-IE" dirty="0" smtClean="0"/>
              <a:t> </a:t>
            </a:r>
            <a:r>
              <a:rPr lang="en-IE" dirty="0" err="1" smtClean="0"/>
              <a:t>pictiúr</a:t>
            </a:r>
            <a:r>
              <a:rPr lang="en-IE" dirty="0" smtClean="0"/>
              <a:t>.	</a:t>
            </a:r>
            <a:r>
              <a:rPr lang="en-IE" i="1" dirty="0" smtClean="0"/>
              <a:t>Dún Aonghusa, Grianán Ailigh nó Teamhair </a:t>
            </a:r>
            <a:endParaRPr lang="en-IE" i="1" dirty="0"/>
          </a:p>
          <a:p>
            <a:pPr algn="just"/>
            <a:endParaRPr lang="en-IE" dirty="0"/>
          </a:p>
          <a:p>
            <a:pPr algn="just"/>
            <a:r>
              <a:rPr lang="en-IE" dirty="0" smtClean="0"/>
              <a:t>				_________________</a:t>
            </a:r>
          </a:p>
          <a:p>
            <a:pPr algn="just"/>
            <a:endParaRPr lang="en-IE" dirty="0" smtClean="0"/>
          </a:p>
          <a:p>
            <a:pPr algn="just"/>
            <a:r>
              <a:rPr lang="en-IE" dirty="0"/>
              <a:t>				_________________</a:t>
            </a:r>
          </a:p>
          <a:p>
            <a:pPr algn="just"/>
            <a:endParaRPr lang="en-IE" dirty="0" smtClean="0"/>
          </a:p>
          <a:p>
            <a:pPr algn="just"/>
            <a:endParaRPr lang="en-IE" dirty="0"/>
          </a:p>
          <a:p>
            <a:pPr algn="just"/>
            <a:endParaRPr lang="en-IE" dirty="0" smtClean="0"/>
          </a:p>
          <a:p>
            <a:pPr algn="just"/>
            <a:endParaRPr lang="en-IE" dirty="0"/>
          </a:p>
          <a:p>
            <a:pPr algn="just"/>
            <a:endParaRPr lang="en-IE" dirty="0" smtClean="0"/>
          </a:p>
          <a:p>
            <a:pPr algn="just"/>
            <a:endParaRPr lang="en-IE" dirty="0"/>
          </a:p>
          <a:p>
            <a:pPr algn="just"/>
            <a:endParaRPr lang="en-IE" dirty="0" smtClean="0"/>
          </a:p>
          <a:p>
            <a:pPr algn="just"/>
            <a:r>
              <a:rPr lang="en-IE" dirty="0"/>
              <a:t>	</a:t>
            </a:r>
            <a:r>
              <a:rPr lang="en-IE" dirty="0" smtClean="0"/>
              <a:t>		            _________________</a:t>
            </a:r>
            <a:endParaRPr lang="en-IE" dirty="0"/>
          </a:p>
          <a:p>
            <a:pPr algn="just"/>
            <a:r>
              <a:rPr lang="en-IE" dirty="0" smtClean="0"/>
              <a:t>				</a:t>
            </a:r>
          </a:p>
          <a:p>
            <a:pPr algn="just"/>
            <a:r>
              <a:rPr lang="en-IE" dirty="0"/>
              <a:t>	</a:t>
            </a:r>
            <a:r>
              <a:rPr lang="en-IE" dirty="0" smtClean="0"/>
              <a:t>		            _________________</a:t>
            </a:r>
            <a:endParaRPr lang="en-IE" dirty="0"/>
          </a:p>
          <a:p>
            <a:pPr algn="just"/>
            <a:endParaRPr lang="en-IE" dirty="0" smtClean="0"/>
          </a:p>
          <a:p>
            <a:pPr algn="just"/>
            <a:endParaRPr lang="en-IE" dirty="0"/>
          </a:p>
          <a:p>
            <a:pPr algn="just"/>
            <a:endParaRPr lang="en-IE" dirty="0" smtClean="0"/>
          </a:p>
          <a:p>
            <a:pPr algn="just"/>
            <a:endParaRPr lang="en-IE" dirty="0" smtClean="0"/>
          </a:p>
          <a:p>
            <a:pPr algn="just"/>
            <a:r>
              <a:rPr lang="en-IE" dirty="0" smtClean="0"/>
              <a:t>				</a:t>
            </a:r>
            <a:endParaRPr lang="en-IE" dirty="0"/>
          </a:p>
          <a:p>
            <a:pPr algn="just"/>
            <a:r>
              <a:rPr lang="en-IE" dirty="0" smtClean="0"/>
              <a:t>		</a:t>
            </a:r>
            <a:r>
              <a:rPr lang="en-IE" dirty="0"/>
              <a:t>	</a:t>
            </a:r>
            <a:r>
              <a:rPr lang="en-IE" dirty="0" smtClean="0"/>
              <a:t>	</a:t>
            </a:r>
            <a:r>
              <a:rPr lang="en-IE" dirty="0"/>
              <a:t>_________________</a:t>
            </a:r>
          </a:p>
          <a:p>
            <a:pPr algn="just"/>
            <a:endParaRPr lang="en-IE" dirty="0" smtClean="0"/>
          </a:p>
          <a:p>
            <a:pPr algn="just"/>
            <a:r>
              <a:rPr lang="en-IE" dirty="0"/>
              <a:t>	</a:t>
            </a:r>
            <a:r>
              <a:rPr lang="en-IE" dirty="0" smtClean="0"/>
              <a:t>			_________________</a:t>
            </a:r>
          </a:p>
          <a:p>
            <a:pPr algn="just"/>
            <a:endParaRPr lang="en-IE" dirty="0"/>
          </a:p>
          <a:p>
            <a:pPr algn="just"/>
            <a:endParaRPr lang="en-IE" dirty="0" smtClean="0"/>
          </a:p>
          <a:p>
            <a:pPr algn="just"/>
            <a:endParaRPr lang="en-IE" dirty="0"/>
          </a:p>
          <a:p>
            <a:pPr algn="just"/>
            <a:endParaRPr lang="en-IE" dirty="0" smtClean="0"/>
          </a:p>
          <a:p>
            <a:pPr algn="just"/>
            <a:r>
              <a:rPr lang="en-IE" dirty="0" smtClean="0"/>
              <a:t>Cén cineál áite iad?	</a:t>
            </a:r>
            <a:r>
              <a:rPr lang="en-IE" i="1" dirty="0" smtClean="0"/>
              <a:t>Dún</a:t>
            </a:r>
            <a:r>
              <a:rPr lang="en-IE" dirty="0" smtClean="0"/>
              <a:t>, </a:t>
            </a:r>
            <a:r>
              <a:rPr lang="en-IE" i="1" dirty="0" smtClean="0"/>
              <a:t>ráth</a:t>
            </a:r>
            <a:r>
              <a:rPr lang="en-IE" dirty="0" smtClean="0"/>
              <a:t> nó </a:t>
            </a:r>
            <a:r>
              <a:rPr lang="en-IE" i="1" dirty="0" smtClean="0"/>
              <a:t>dún cnoic</a:t>
            </a:r>
            <a:r>
              <a:rPr lang="en-IE" dirty="0" smtClean="0"/>
              <a:t>?</a:t>
            </a:r>
            <a:endParaRPr lang="en-IE" dirty="0"/>
          </a:p>
        </p:txBody>
      </p:sp>
      <p:pic>
        <p:nvPicPr>
          <p:cNvPr id="205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295" y="4191000"/>
            <a:ext cx="3283033" cy="1980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606" y="6294173"/>
            <a:ext cx="3181154" cy="2124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5" name="Picture 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4606" y="1600200"/>
            <a:ext cx="3249237" cy="2376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9989384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Arrow 7"/>
          <p:cNvSpPr/>
          <p:nvPr/>
        </p:nvSpPr>
        <p:spPr>
          <a:xfrm flipV="1">
            <a:off x="190500" y="685802"/>
            <a:ext cx="4572000" cy="45719"/>
          </a:xfrm>
          <a:prstGeom prst="rightArrow">
            <a:avLst/>
          </a:prstGeom>
          <a:solidFill>
            <a:schemeClr val="accent4">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ga-IE" b="1" spc="-30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10" name="Title 1"/>
          <p:cNvSpPr txBox="1">
            <a:spLocks/>
          </p:cNvSpPr>
          <p:nvPr/>
        </p:nvSpPr>
        <p:spPr>
          <a:xfrm>
            <a:off x="86305" y="152401"/>
            <a:ext cx="6705600" cy="7239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IE" sz="2800" b="1" dirty="0" smtClean="0"/>
              <a:t>Éire Anallód					</a:t>
            </a:r>
            <a:r>
              <a:rPr lang="en-IE" sz="2800" b="1" dirty="0"/>
              <a:t> </a:t>
            </a:r>
            <a:r>
              <a:rPr lang="en-IE" sz="1600" b="1" dirty="0" smtClean="0"/>
              <a:t>Stór focal 4</a:t>
            </a:r>
            <a:endParaRPr lang="ga-IE" sz="1600" b="1" dirty="0"/>
          </a:p>
        </p:txBody>
      </p:sp>
      <p:sp>
        <p:nvSpPr>
          <p:cNvPr id="2" name="TextBox 1"/>
          <p:cNvSpPr txBox="1"/>
          <p:nvPr/>
        </p:nvSpPr>
        <p:spPr>
          <a:xfrm>
            <a:off x="190500" y="892865"/>
            <a:ext cx="6438900" cy="2862322"/>
          </a:xfrm>
          <a:prstGeom prst="rect">
            <a:avLst/>
          </a:prstGeom>
          <a:noFill/>
        </p:spPr>
        <p:txBody>
          <a:bodyPr wrap="square" rtlCol="0">
            <a:spAutoFit/>
          </a:bodyPr>
          <a:lstStyle/>
          <a:p>
            <a:pPr algn="just"/>
            <a:r>
              <a:rPr lang="en-IE" dirty="0" smtClean="0"/>
              <a:t>Bain úsáid as na focail sa bhosca chun na </a:t>
            </a:r>
            <a:r>
              <a:rPr lang="en-IE" dirty="0" err="1" smtClean="0"/>
              <a:t>ceisteanna</a:t>
            </a:r>
            <a:r>
              <a:rPr lang="en-IE" dirty="0" smtClean="0"/>
              <a:t> </a:t>
            </a:r>
            <a:r>
              <a:rPr lang="en-IE" dirty="0" err="1" smtClean="0"/>
              <a:t>ar</a:t>
            </a:r>
            <a:r>
              <a:rPr lang="en-IE" dirty="0" smtClean="0"/>
              <a:t> an </a:t>
            </a:r>
            <a:r>
              <a:rPr lang="en-IE" dirty="0" err="1" smtClean="0"/>
              <a:t>bpictiúr</a:t>
            </a:r>
            <a:r>
              <a:rPr lang="en-IE" dirty="0" smtClean="0"/>
              <a:t> a fhreagairt.</a:t>
            </a:r>
          </a:p>
          <a:p>
            <a:pPr algn="just"/>
            <a:endParaRPr lang="en-IE" dirty="0" smtClean="0"/>
          </a:p>
          <a:p>
            <a:pPr algn="just"/>
            <a:r>
              <a:rPr lang="en-IE" dirty="0" smtClean="0"/>
              <a:t>Cén t-ainm atá ar an áit chónaithe seo? </a:t>
            </a:r>
          </a:p>
          <a:p>
            <a:pPr algn="just"/>
            <a:r>
              <a:rPr lang="en-IE" dirty="0" smtClean="0"/>
              <a:t>Cé a chónaigh inti?</a:t>
            </a:r>
          </a:p>
          <a:p>
            <a:pPr algn="just"/>
            <a:r>
              <a:rPr lang="en-IE" dirty="0" smtClean="0"/>
              <a:t>Cén fáth ar lonnaigh na Ceiltigh i lár locha mar seo, dar leat?</a:t>
            </a:r>
          </a:p>
          <a:p>
            <a:pPr algn="just"/>
            <a:r>
              <a:rPr lang="en-IE" dirty="0" smtClean="0"/>
              <a:t>Cén cineál bia a d’ití ag an am, dar leat?</a:t>
            </a:r>
          </a:p>
          <a:p>
            <a:pPr algn="just"/>
            <a:r>
              <a:rPr lang="en-IE" dirty="0" smtClean="0"/>
              <a:t>Cén cineál soithí a bhíodh ag na lonnaitheoirí seo?</a:t>
            </a:r>
          </a:p>
          <a:p>
            <a:pPr algn="just"/>
            <a:r>
              <a:rPr lang="en-IE" dirty="0" smtClean="0"/>
              <a:t>Conas a </a:t>
            </a:r>
            <a:r>
              <a:rPr lang="en-IE" dirty="0" err="1" smtClean="0"/>
              <a:t>dhéanaidís</a:t>
            </a:r>
            <a:r>
              <a:rPr lang="en-IE" dirty="0" smtClean="0"/>
              <a:t> </a:t>
            </a:r>
            <a:r>
              <a:rPr lang="en-IE" dirty="0" err="1" smtClean="0"/>
              <a:t>bia</a:t>
            </a:r>
            <a:r>
              <a:rPr lang="en-IE" dirty="0" smtClean="0"/>
              <a:t> a </a:t>
            </a:r>
            <a:r>
              <a:rPr lang="en-IE" dirty="0" err="1" smtClean="0"/>
              <a:t>chócaireacht</a:t>
            </a:r>
            <a:r>
              <a:rPr lang="en-IE" dirty="0" smtClean="0"/>
              <a:t> ag an am sin?</a:t>
            </a:r>
          </a:p>
          <a:p>
            <a:pPr algn="just"/>
            <a:r>
              <a:rPr lang="en-IE" dirty="0" smtClean="0"/>
              <a:t>Cén tslí ar thóg siad na botháin sa phictiúr?</a:t>
            </a:r>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49" y="4114800"/>
            <a:ext cx="6705600" cy="297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252702" y="7315200"/>
            <a:ext cx="6314495" cy="1477328"/>
          </a:xfrm>
          <a:prstGeom prst="rect">
            <a:avLst/>
          </a:prstGeom>
          <a:solidFill>
            <a:srgbClr val="FFCE33"/>
          </a:solidFill>
        </p:spPr>
        <p:txBody>
          <a:bodyPr wrap="square" rtlCol="0">
            <a:spAutoFit/>
          </a:bodyPr>
          <a:lstStyle/>
          <a:p>
            <a:r>
              <a:rPr lang="en-IE" dirty="0" smtClean="0"/>
              <a:t>Caora		</a:t>
            </a:r>
            <a:r>
              <a:rPr lang="en-IE" dirty="0"/>
              <a:t>C</a:t>
            </a:r>
            <a:r>
              <a:rPr lang="en-IE" dirty="0" smtClean="0"/>
              <a:t>rannóg			Tithe ciorclacha</a:t>
            </a:r>
          </a:p>
          <a:p>
            <a:r>
              <a:rPr lang="en-IE" dirty="0" smtClean="0"/>
              <a:t>Táin bó		Cnónna 			Tuí &amp; </a:t>
            </a:r>
            <a:r>
              <a:rPr lang="en-IE" dirty="0" err="1" smtClean="0"/>
              <a:t>clábar</a:t>
            </a:r>
            <a:endParaRPr lang="en-IE" dirty="0" smtClean="0"/>
          </a:p>
          <a:p>
            <a:r>
              <a:rPr lang="en-IE" dirty="0" smtClean="0"/>
              <a:t>Cré-earraí	Mil			</a:t>
            </a:r>
            <a:r>
              <a:rPr lang="en-IE" dirty="0"/>
              <a:t>Fulacht </a:t>
            </a:r>
            <a:r>
              <a:rPr lang="en-IE" dirty="0" smtClean="0"/>
              <a:t>Fia</a:t>
            </a:r>
          </a:p>
          <a:p>
            <a:r>
              <a:rPr lang="en-IE" dirty="0" smtClean="0"/>
              <a:t>Stán		Ainmhithe fiáine		Na </a:t>
            </a:r>
            <a:r>
              <a:rPr lang="en-IE" dirty="0"/>
              <a:t>Ceiltigh </a:t>
            </a:r>
            <a:endParaRPr lang="en-IE" dirty="0" smtClean="0"/>
          </a:p>
          <a:p>
            <a:r>
              <a:rPr lang="en-IE" dirty="0"/>
              <a:t>Cine </a:t>
            </a:r>
            <a:r>
              <a:rPr lang="en-IE" dirty="0" smtClean="0"/>
              <a:t>cogaidh	Ceann tuí 		Cruithneacht</a:t>
            </a:r>
            <a:endParaRPr lang="en-IE" dirty="0"/>
          </a:p>
        </p:txBody>
      </p:sp>
    </p:spTree>
    <p:extLst>
      <p:ext uri="{BB962C8B-B14F-4D97-AF65-F5344CB8AC3E}">
        <p14:creationId xmlns:p14="http://schemas.microsoft.com/office/powerpoint/2010/main" val="34895714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Arrow 7"/>
          <p:cNvSpPr/>
          <p:nvPr/>
        </p:nvSpPr>
        <p:spPr>
          <a:xfrm flipV="1">
            <a:off x="190500" y="685802"/>
            <a:ext cx="4572000" cy="45719"/>
          </a:xfrm>
          <a:prstGeom prst="rightArrow">
            <a:avLst/>
          </a:prstGeom>
          <a:solidFill>
            <a:schemeClr val="accent4">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ga-IE" b="1" spc="-30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10" name="Title 1"/>
          <p:cNvSpPr txBox="1">
            <a:spLocks/>
          </p:cNvSpPr>
          <p:nvPr/>
        </p:nvSpPr>
        <p:spPr>
          <a:xfrm>
            <a:off x="86305" y="152401"/>
            <a:ext cx="6705600" cy="7239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IE" sz="2800" b="1" dirty="0" smtClean="0"/>
              <a:t>Éire Anallód					</a:t>
            </a:r>
            <a:r>
              <a:rPr lang="en-IE" sz="2800" b="1" dirty="0"/>
              <a:t> </a:t>
            </a:r>
            <a:r>
              <a:rPr lang="en-IE" sz="1600" b="1" dirty="0" smtClean="0"/>
              <a:t>Stór focal 5</a:t>
            </a:r>
            <a:endParaRPr lang="ga-IE" sz="1600" b="1" dirty="0"/>
          </a:p>
        </p:txBody>
      </p:sp>
      <p:sp>
        <p:nvSpPr>
          <p:cNvPr id="2" name="TextBox 1"/>
          <p:cNvSpPr txBox="1"/>
          <p:nvPr/>
        </p:nvSpPr>
        <p:spPr>
          <a:xfrm>
            <a:off x="190500" y="892865"/>
            <a:ext cx="6438900" cy="8402300"/>
          </a:xfrm>
          <a:prstGeom prst="rect">
            <a:avLst/>
          </a:prstGeom>
          <a:noFill/>
        </p:spPr>
        <p:txBody>
          <a:bodyPr wrap="square" rtlCol="0">
            <a:spAutoFit/>
          </a:bodyPr>
          <a:lstStyle/>
          <a:p>
            <a:pPr algn="just"/>
            <a:r>
              <a:rPr lang="en-IE" dirty="0" smtClean="0"/>
              <a:t>Meaitseáil na hainmneacha cearta leis na pictiúir chuí. </a:t>
            </a:r>
            <a:endParaRPr lang="en-IE" dirty="0"/>
          </a:p>
          <a:p>
            <a:pPr algn="just"/>
            <a:endParaRPr lang="en-IE" dirty="0"/>
          </a:p>
          <a:p>
            <a:pPr algn="just"/>
            <a:endParaRPr lang="en-IE" dirty="0" smtClean="0"/>
          </a:p>
          <a:p>
            <a:pPr algn="just"/>
            <a:endParaRPr lang="en-IE" dirty="0"/>
          </a:p>
          <a:p>
            <a:pPr algn="just"/>
            <a:endParaRPr lang="en-IE" dirty="0" smtClean="0"/>
          </a:p>
          <a:p>
            <a:pPr algn="just"/>
            <a:endParaRPr lang="en-IE" dirty="0"/>
          </a:p>
          <a:p>
            <a:pPr algn="just"/>
            <a:endParaRPr lang="en-IE" dirty="0" smtClean="0"/>
          </a:p>
          <a:p>
            <a:pPr algn="just"/>
            <a:endParaRPr lang="en-IE" dirty="0"/>
          </a:p>
          <a:p>
            <a:pPr algn="just"/>
            <a:endParaRPr lang="en-IE" dirty="0" smtClean="0"/>
          </a:p>
          <a:p>
            <a:pPr algn="just"/>
            <a:endParaRPr lang="en-IE" dirty="0"/>
          </a:p>
          <a:p>
            <a:pPr algn="just"/>
            <a:endParaRPr lang="en-IE" dirty="0" smtClean="0"/>
          </a:p>
          <a:p>
            <a:pPr algn="just"/>
            <a:endParaRPr lang="en-IE" dirty="0" smtClean="0"/>
          </a:p>
          <a:p>
            <a:pPr algn="just"/>
            <a:endParaRPr lang="en-IE" dirty="0" smtClean="0"/>
          </a:p>
          <a:p>
            <a:pPr algn="just"/>
            <a:r>
              <a:rPr lang="en-IE" dirty="0" smtClean="0"/>
              <a:t>1. Dolmain ursanach		2.  Galláin</a:t>
            </a:r>
          </a:p>
          <a:p>
            <a:pPr algn="just"/>
            <a:r>
              <a:rPr lang="en-IE" dirty="0" smtClean="0"/>
              <a:t>3. Tuama dingchruthach 		4. Tuama pasáiste </a:t>
            </a:r>
            <a:endParaRPr lang="en-IE" dirty="0"/>
          </a:p>
          <a:p>
            <a:pPr algn="just"/>
            <a:endParaRPr lang="en-IE" sz="1200" dirty="0" smtClean="0"/>
          </a:p>
          <a:p>
            <a:pPr algn="just"/>
            <a:r>
              <a:rPr lang="en-IE" dirty="0" smtClean="0"/>
              <a:t>Líon na bearnaí leis na focail sa bhosca:</a:t>
            </a:r>
          </a:p>
          <a:p>
            <a:pPr algn="just"/>
            <a:endParaRPr lang="en-IE" dirty="0" smtClean="0"/>
          </a:p>
          <a:p>
            <a:pPr algn="just"/>
            <a:endParaRPr lang="en-IE" dirty="0" smtClean="0"/>
          </a:p>
          <a:p>
            <a:pPr algn="just"/>
            <a:endParaRPr lang="en-IE" dirty="0" smtClean="0"/>
          </a:p>
          <a:p>
            <a:pPr algn="just"/>
            <a:endParaRPr lang="en-IE" dirty="0"/>
          </a:p>
          <a:p>
            <a:pPr algn="just"/>
            <a:r>
              <a:rPr lang="en-IE" dirty="0"/>
              <a:t>Bhí </a:t>
            </a:r>
            <a:r>
              <a:rPr lang="en-IE" dirty="0" smtClean="0"/>
              <a:t>_____________ </a:t>
            </a:r>
            <a:r>
              <a:rPr lang="en-IE" dirty="0"/>
              <a:t>an-suimiúil ag na céad-lonnaitheoirí in </a:t>
            </a:r>
            <a:r>
              <a:rPr lang="en-IE" dirty="0" err="1"/>
              <a:t>Éirinn</a:t>
            </a:r>
            <a:r>
              <a:rPr lang="en-IE" dirty="0"/>
              <a:t> </a:t>
            </a:r>
            <a:r>
              <a:rPr lang="en-IE" dirty="0" err="1" smtClean="0"/>
              <a:t>ón</a:t>
            </a:r>
            <a:r>
              <a:rPr lang="en-IE" dirty="0" smtClean="0"/>
              <a:t> </a:t>
            </a:r>
            <a:r>
              <a:rPr lang="en-IE" dirty="0" err="1" smtClean="0"/>
              <a:t>Luath-chlochaois</a:t>
            </a:r>
            <a:r>
              <a:rPr lang="en-IE" dirty="0" smtClean="0"/>
              <a:t> </a:t>
            </a:r>
            <a:r>
              <a:rPr lang="en-IE" dirty="0"/>
              <a:t>go dtí an Iarannaois</a:t>
            </a:r>
            <a:r>
              <a:rPr lang="en-IE" dirty="0" smtClean="0"/>
              <a:t>. Fuarthas a lán </a:t>
            </a:r>
            <a:r>
              <a:rPr lang="en-IE" dirty="0"/>
              <a:t>_____________ </a:t>
            </a:r>
            <a:r>
              <a:rPr lang="en-IE" dirty="0" smtClean="0"/>
              <a:t>sna tuamaí ar fud na hÉireann, rud a léiríonn gur créamadh na daoine marbha sular cuireadh iad. Fuarthas a lán </a:t>
            </a:r>
            <a:r>
              <a:rPr lang="en-IE" dirty="0"/>
              <a:t>_____________</a:t>
            </a:r>
            <a:r>
              <a:rPr lang="en-IE" dirty="0" smtClean="0"/>
              <a:t> freisin sna tuamaí a léiríonn gur cuireadh na coirp mar a bhí, gan iad a chréamadh. </a:t>
            </a:r>
            <a:r>
              <a:rPr lang="en-IE" dirty="0" err="1" smtClean="0"/>
              <a:t>Roimh</a:t>
            </a:r>
            <a:r>
              <a:rPr lang="en-IE" dirty="0" smtClean="0"/>
              <a:t> ré na Críostaíochta, cuireadh </a:t>
            </a:r>
            <a:r>
              <a:rPr lang="en-IE" dirty="0" err="1" smtClean="0"/>
              <a:t>nithe</a:t>
            </a:r>
            <a:r>
              <a:rPr lang="en-IE" dirty="0" smtClean="0"/>
              <a:t> </a:t>
            </a:r>
            <a:r>
              <a:rPr lang="en-IE" dirty="0" err="1"/>
              <a:t>sa</a:t>
            </a:r>
            <a:r>
              <a:rPr lang="en-IE" dirty="0"/>
              <a:t> </a:t>
            </a:r>
            <a:r>
              <a:rPr lang="en-IE" dirty="0" smtClean="0"/>
              <a:t>_____________, a chuideodh leis an </a:t>
            </a:r>
            <a:r>
              <a:rPr lang="en-IE" dirty="0"/>
              <a:t>_____________</a:t>
            </a:r>
            <a:r>
              <a:rPr lang="en-IE" dirty="0" smtClean="0"/>
              <a:t> sa chéad </a:t>
            </a:r>
            <a:r>
              <a:rPr lang="en-IE" dirty="0" err="1" smtClean="0"/>
              <a:t>saol</a:t>
            </a:r>
            <a:r>
              <a:rPr lang="en-IE" dirty="0" smtClean="0"/>
              <a:t> </a:t>
            </a:r>
            <a:r>
              <a:rPr lang="en-IE" dirty="0" err="1" smtClean="0"/>
              <a:t>eile</a:t>
            </a:r>
            <a:r>
              <a:rPr lang="en-IE" dirty="0" smtClean="0"/>
              <a:t>: </a:t>
            </a:r>
            <a:r>
              <a:rPr lang="en-IE" dirty="0" err="1" smtClean="0"/>
              <a:t>airm</a:t>
            </a:r>
            <a:r>
              <a:rPr lang="en-IE" dirty="0" smtClean="0"/>
              <a:t>, </a:t>
            </a:r>
            <a:r>
              <a:rPr lang="en-IE" dirty="0" err="1" smtClean="0"/>
              <a:t>bia</a:t>
            </a:r>
            <a:r>
              <a:rPr lang="en-IE" dirty="0" smtClean="0"/>
              <a:t>, fíon, airgead agus éadaí ina measc. </a:t>
            </a: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7825" y="1295400"/>
            <a:ext cx="3233818" cy="144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2203" y="2895600"/>
            <a:ext cx="2870432" cy="144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10000" y="1295400"/>
            <a:ext cx="2560886" cy="144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91643" y="2895600"/>
            <a:ext cx="2162162" cy="144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ounded Rectangle 2"/>
          <p:cNvSpPr/>
          <p:nvPr/>
        </p:nvSpPr>
        <p:spPr>
          <a:xfrm>
            <a:off x="539518" y="5638800"/>
            <a:ext cx="5632682" cy="838200"/>
          </a:xfrm>
          <a:prstGeom prst="roundRect">
            <a:avLst/>
          </a:prstGeom>
          <a:solidFill>
            <a:schemeClr val="accent3">
              <a:lumMod val="60000"/>
              <a:lumOff val="4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smtClean="0">
                <a:solidFill>
                  <a:schemeClr val="tx1"/>
                </a:solidFill>
              </a:rPr>
              <a:t>taisí créamtha		tuama	</a:t>
            </a:r>
          </a:p>
          <a:p>
            <a:pPr algn="ctr"/>
            <a:r>
              <a:rPr lang="en-IE" dirty="0" smtClean="0">
                <a:solidFill>
                  <a:schemeClr val="tx1"/>
                </a:solidFill>
              </a:rPr>
              <a:t>nósanna adhlactha </a:t>
            </a:r>
          </a:p>
          <a:p>
            <a:pPr algn="ctr"/>
            <a:r>
              <a:rPr lang="en-IE" dirty="0" smtClean="0">
                <a:solidFill>
                  <a:schemeClr val="tx1"/>
                </a:solidFill>
              </a:rPr>
              <a:t>anam		</a:t>
            </a:r>
            <a:r>
              <a:rPr lang="en-IE" dirty="0" err="1" smtClean="0">
                <a:solidFill>
                  <a:schemeClr val="tx1"/>
                </a:solidFill>
              </a:rPr>
              <a:t>cnámh</a:t>
            </a:r>
            <a:endParaRPr lang="en-IE" dirty="0">
              <a:solidFill>
                <a:schemeClr val="tx1"/>
              </a:solidFill>
            </a:endParaRPr>
          </a:p>
        </p:txBody>
      </p:sp>
    </p:spTree>
    <p:extLst>
      <p:ext uri="{BB962C8B-B14F-4D97-AF65-F5344CB8AC3E}">
        <p14:creationId xmlns:p14="http://schemas.microsoft.com/office/powerpoint/2010/main" val="41864880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Arrow 7"/>
          <p:cNvSpPr/>
          <p:nvPr/>
        </p:nvSpPr>
        <p:spPr>
          <a:xfrm flipV="1">
            <a:off x="190500" y="685802"/>
            <a:ext cx="4572000" cy="45719"/>
          </a:xfrm>
          <a:prstGeom prst="rightArrow">
            <a:avLst/>
          </a:prstGeom>
          <a:solidFill>
            <a:schemeClr val="accent4">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ga-IE" b="1" spc="-30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10" name="Title 1"/>
          <p:cNvSpPr txBox="1">
            <a:spLocks/>
          </p:cNvSpPr>
          <p:nvPr/>
        </p:nvSpPr>
        <p:spPr>
          <a:xfrm>
            <a:off x="86305" y="152401"/>
            <a:ext cx="6705600" cy="7239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IE" sz="2800" b="1" dirty="0" smtClean="0"/>
              <a:t>Éire Anallód					</a:t>
            </a:r>
            <a:r>
              <a:rPr lang="en-IE" sz="2800" b="1" dirty="0"/>
              <a:t> </a:t>
            </a:r>
            <a:r>
              <a:rPr lang="en-IE" sz="1600" b="1" dirty="0" smtClean="0"/>
              <a:t>Stór focal 6</a:t>
            </a:r>
            <a:endParaRPr lang="ga-IE" sz="1600" b="1" dirty="0"/>
          </a:p>
        </p:txBody>
      </p:sp>
      <p:sp>
        <p:nvSpPr>
          <p:cNvPr id="2" name="TextBox 1"/>
          <p:cNvSpPr txBox="1"/>
          <p:nvPr/>
        </p:nvSpPr>
        <p:spPr>
          <a:xfrm>
            <a:off x="190500" y="892865"/>
            <a:ext cx="6438900" cy="369332"/>
          </a:xfrm>
          <a:prstGeom prst="rect">
            <a:avLst/>
          </a:prstGeom>
          <a:noFill/>
        </p:spPr>
        <p:txBody>
          <a:bodyPr wrap="square" rtlCol="0">
            <a:spAutoFit/>
          </a:bodyPr>
          <a:lstStyle/>
          <a:p>
            <a:pPr algn="just"/>
            <a:r>
              <a:rPr lang="en-IE" dirty="0" err="1" smtClean="0"/>
              <a:t>Ceangail</a:t>
            </a:r>
            <a:r>
              <a:rPr lang="en-IE" dirty="0" smtClean="0"/>
              <a:t> na sainmhínithe leis na focail chearta. </a:t>
            </a:r>
            <a:endParaRPr lang="en-IE" dirty="0"/>
          </a:p>
        </p:txBody>
      </p:sp>
      <p:graphicFrame>
        <p:nvGraphicFramePr>
          <p:cNvPr id="4" name="Table 3"/>
          <p:cNvGraphicFramePr>
            <a:graphicFrameLocks noGrp="1"/>
          </p:cNvGraphicFramePr>
          <p:nvPr>
            <p:extLst>
              <p:ext uri="{D42A27DB-BD31-4B8C-83A1-F6EECF244321}">
                <p14:modId xmlns:p14="http://schemas.microsoft.com/office/powerpoint/2010/main" val="2038633595"/>
              </p:ext>
            </p:extLst>
          </p:nvPr>
        </p:nvGraphicFramePr>
        <p:xfrm>
          <a:off x="400050" y="1282314"/>
          <a:ext cx="6019800" cy="6400800"/>
        </p:xfrm>
        <a:graphic>
          <a:graphicData uri="http://schemas.openxmlformats.org/drawingml/2006/table">
            <a:tbl>
              <a:tblPr bandRow="1">
                <a:tableStyleId>{5C22544A-7EE6-4342-B048-85BDC9FD1C3A}</a:tableStyleId>
              </a:tblPr>
              <a:tblGrid>
                <a:gridCol w="2057400"/>
                <a:gridCol w="3962400"/>
              </a:tblGrid>
              <a:tr h="289559">
                <a:tc>
                  <a:txBody>
                    <a:bodyPr/>
                    <a:lstStyle/>
                    <a:p>
                      <a:r>
                        <a:rPr lang="en-IE" dirty="0" smtClean="0"/>
                        <a:t>1. An Tuath</a:t>
                      </a:r>
                      <a:endParaRPr lang="en-IE" dirty="0"/>
                    </a:p>
                  </a:txBody>
                  <a:tcPr>
                    <a:solidFill>
                      <a:schemeClr val="accent5">
                        <a:lumMod val="60000"/>
                        <a:lumOff val="40000"/>
                      </a:schemeClr>
                    </a:solidFill>
                  </a:tcPr>
                </a:tc>
                <a:tc>
                  <a:txBody>
                    <a:bodyPr/>
                    <a:lstStyle/>
                    <a:p>
                      <a:pPr marL="342900" indent="-342900">
                        <a:buFont typeface="+mj-lt"/>
                        <a:buAutoNum type="alphaLcPeriod"/>
                      </a:pPr>
                      <a:r>
                        <a:rPr lang="en-IE" dirty="0" smtClean="0"/>
                        <a:t>Seo an dlí a chleachtaí sa tuath. </a:t>
                      </a:r>
                    </a:p>
                    <a:p>
                      <a:pPr marL="0" indent="0">
                        <a:buFont typeface="+mj-lt"/>
                        <a:buNone/>
                      </a:pPr>
                      <a:endParaRPr lang="en-IE" dirty="0" smtClean="0"/>
                    </a:p>
                  </a:txBody>
                  <a:tcPr>
                    <a:solidFill>
                      <a:schemeClr val="accent5">
                        <a:lumMod val="40000"/>
                        <a:lumOff val="60000"/>
                      </a:schemeClr>
                    </a:solidFill>
                  </a:tcPr>
                </a:tc>
              </a:tr>
              <a:tr h="370840">
                <a:tc>
                  <a:txBody>
                    <a:bodyPr/>
                    <a:lstStyle/>
                    <a:p>
                      <a:r>
                        <a:rPr lang="en-IE" dirty="0" smtClean="0"/>
                        <a:t>2. An Rí</a:t>
                      </a:r>
                      <a:endParaRPr lang="en-IE" dirty="0"/>
                    </a:p>
                  </a:txBody>
                  <a:tcPr>
                    <a:solidFill>
                      <a:schemeClr val="accent5">
                        <a:lumMod val="60000"/>
                        <a:lumOff val="40000"/>
                      </a:schemeClr>
                    </a:solidFill>
                  </a:tcPr>
                </a:tc>
                <a:tc>
                  <a:txBody>
                    <a:bodyPr/>
                    <a:lstStyle/>
                    <a:p>
                      <a:pPr marL="342900" indent="-342900">
                        <a:buFont typeface="+mj-lt"/>
                        <a:buAutoNum type="alphaLcPeriod" startAt="2"/>
                      </a:pPr>
                      <a:r>
                        <a:rPr lang="en-IE" sz="1800" b="0" i="0" u="none" strike="noStrike" kern="1200" baseline="0" dirty="0" smtClean="0">
                          <a:solidFill>
                            <a:schemeClr val="dk1"/>
                          </a:solidFill>
                          <a:latin typeface="+mn-lt"/>
                          <a:ea typeface="+mn-ea"/>
                          <a:cs typeface="+mn-cs"/>
                        </a:rPr>
                        <a:t>Sheinn sé an chláirseach, an fheadóg nó an adharc. </a:t>
                      </a:r>
                      <a:endParaRPr lang="en-IE" dirty="0" smtClean="0"/>
                    </a:p>
                  </a:txBody>
                  <a:tcPr>
                    <a:solidFill>
                      <a:schemeClr val="accent5">
                        <a:lumMod val="40000"/>
                        <a:lumOff val="60000"/>
                      </a:schemeClr>
                    </a:solidFill>
                  </a:tcPr>
                </a:tc>
              </a:tr>
              <a:tr h="370840">
                <a:tc>
                  <a:txBody>
                    <a:bodyPr/>
                    <a:lstStyle/>
                    <a:p>
                      <a:r>
                        <a:rPr lang="en-IE" dirty="0" smtClean="0"/>
                        <a:t>3. An </a:t>
                      </a:r>
                      <a:r>
                        <a:rPr lang="en-IE" dirty="0" err="1" smtClean="0"/>
                        <a:t>tAos</a:t>
                      </a:r>
                      <a:r>
                        <a:rPr lang="en-IE" baseline="0" dirty="0" smtClean="0"/>
                        <a:t> Dána </a:t>
                      </a:r>
                      <a:endParaRPr lang="en-IE" dirty="0"/>
                    </a:p>
                  </a:txBody>
                  <a:tcPr>
                    <a:solidFill>
                      <a:schemeClr val="accent5">
                        <a:lumMod val="60000"/>
                        <a:lumOff val="40000"/>
                      </a:schemeClr>
                    </a:solidFill>
                  </a:tcPr>
                </a:tc>
                <a:tc>
                  <a:txBody>
                    <a:bodyPr/>
                    <a:lstStyle/>
                    <a:p>
                      <a:pPr marL="342900" indent="-342900">
                        <a:buFont typeface="+mj-lt"/>
                        <a:buAutoNum type="alphaLcPeriod" startAt="3"/>
                      </a:pPr>
                      <a:r>
                        <a:rPr lang="pt-BR" sz="1800" b="0" i="0" u="none" strike="noStrike" kern="1200" baseline="0" dirty="0" smtClean="0">
                          <a:solidFill>
                            <a:schemeClr val="dk1"/>
                          </a:solidFill>
                          <a:latin typeface="+mn-lt"/>
                          <a:ea typeface="+mn-ea"/>
                          <a:cs typeface="+mn-cs"/>
                        </a:rPr>
                        <a:t>Is é a léigh amach na dánta a chum na filí don Rí. </a:t>
                      </a:r>
                      <a:endParaRPr lang="en-IE" dirty="0" smtClean="0"/>
                    </a:p>
                  </a:txBody>
                  <a:tcPr>
                    <a:solidFill>
                      <a:schemeClr val="accent5">
                        <a:lumMod val="40000"/>
                        <a:lumOff val="60000"/>
                      </a:schemeClr>
                    </a:solidFill>
                  </a:tcPr>
                </a:tc>
              </a:tr>
              <a:tr h="370840">
                <a:tc>
                  <a:txBody>
                    <a:bodyPr/>
                    <a:lstStyle/>
                    <a:p>
                      <a:r>
                        <a:rPr lang="en-IE" dirty="0" smtClean="0"/>
                        <a:t>4. Daoir</a:t>
                      </a:r>
                      <a:endParaRPr lang="en-IE" dirty="0"/>
                    </a:p>
                  </a:txBody>
                  <a:tcPr>
                    <a:solidFill>
                      <a:schemeClr val="accent5">
                        <a:lumMod val="60000"/>
                        <a:lumOff val="40000"/>
                      </a:schemeClr>
                    </a:solidFill>
                  </a:tcPr>
                </a:tc>
                <a:tc>
                  <a:txBody>
                    <a:bodyPr/>
                    <a:lstStyle/>
                    <a:p>
                      <a:pPr marL="342900" indent="-342900">
                        <a:buFont typeface="+mj-lt"/>
                        <a:buAutoNum type="alphaLcPeriod" startAt="4"/>
                      </a:pPr>
                      <a:r>
                        <a:rPr lang="en-IE" dirty="0" smtClean="0"/>
                        <a:t>Seo an t-ainm</a:t>
                      </a:r>
                      <a:r>
                        <a:rPr lang="en-IE" baseline="0" dirty="0" smtClean="0"/>
                        <a:t> a tugadh ar threibh agus ar thalamh na treibhe sin.</a:t>
                      </a:r>
                      <a:endParaRPr lang="en-IE" dirty="0"/>
                    </a:p>
                  </a:txBody>
                  <a:tcPr>
                    <a:solidFill>
                      <a:schemeClr val="accent5">
                        <a:lumMod val="40000"/>
                        <a:lumOff val="60000"/>
                      </a:schemeClr>
                    </a:solidFill>
                  </a:tcPr>
                </a:tc>
              </a:tr>
              <a:tr h="370840">
                <a:tc>
                  <a:txBody>
                    <a:bodyPr/>
                    <a:lstStyle/>
                    <a:p>
                      <a:r>
                        <a:rPr lang="en-IE" dirty="0" smtClean="0"/>
                        <a:t>5. An Bard</a:t>
                      </a:r>
                      <a:endParaRPr lang="en-IE" dirty="0"/>
                    </a:p>
                  </a:txBody>
                  <a:tcPr>
                    <a:solidFill>
                      <a:schemeClr val="accent5">
                        <a:lumMod val="60000"/>
                        <a:lumOff val="40000"/>
                      </a:schemeClr>
                    </a:solidFill>
                  </a:tcPr>
                </a:tc>
                <a:tc>
                  <a:txBody>
                    <a:bodyPr/>
                    <a:lstStyle/>
                    <a:p>
                      <a:pPr marL="342900" indent="-342900">
                        <a:buFont typeface="+mj-lt"/>
                        <a:buAutoNum type="alphaLcPeriod" startAt="5"/>
                      </a:pPr>
                      <a:r>
                        <a:rPr lang="en-IE" dirty="0" smtClean="0"/>
                        <a:t>Bhí na daoine seo ag obair do dhaoine eile.</a:t>
                      </a:r>
                    </a:p>
                  </a:txBody>
                  <a:tcPr>
                    <a:solidFill>
                      <a:schemeClr val="accent5">
                        <a:lumMod val="40000"/>
                        <a:lumOff val="60000"/>
                      </a:schemeClr>
                    </a:solidFill>
                  </a:tcPr>
                </a:tc>
              </a:tr>
              <a:tr h="370840">
                <a:tc>
                  <a:txBody>
                    <a:bodyPr/>
                    <a:lstStyle/>
                    <a:p>
                      <a:r>
                        <a:rPr lang="en-IE" dirty="0" smtClean="0"/>
                        <a:t>6. An</a:t>
                      </a:r>
                      <a:r>
                        <a:rPr lang="en-IE" baseline="0" dirty="0" smtClean="0"/>
                        <a:t> Dochtúir</a:t>
                      </a:r>
                      <a:endParaRPr lang="en-IE" dirty="0"/>
                    </a:p>
                  </a:txBody>
                  <a:tcPr>
                    <a:solidFill>
                      <a:schemeClr val="accent5">
                        <a:lumMod val="60000"/>
                        <a:lumOff val="40000"/>
                      </a:schemeClr>
                    </a:solidFill>
                  </a:tcPr>
                </a:tc>
                <a:tc>
                  <a:txBody>
                    <a:bodyPr/>
                    <a:lstStyle/>
                    <a:p>
                      <a:pPr marL="342900" indent="-342900">
                        <a:buFont typeface="+mj-lt"/>
                        <a:buAutoNum type="alphaLcPeriod" startAt="6"/>
                      </a:pPr>
                      <a:r>
                        <a:rPr lang="en-IE" sz="1800" b="0" i="0" u="none" strike="noStrike" kern="1200" baseline="0" dirty="0" smtClean="0">
                          <a:solidFill>
                            <a:schemeClr val="dk1"/>
                          </a:solidFill>
                          <a:latin typeface="+mn-lt"/>
                          <a:ea typeface="+mn-ea"/>
                          <a:cs typeface="+mn-cs"/>
                        </a:rPr>
                        <a:t>Seo an duine ba thábhachtaí a bhí sa tuath. Bhí a lán maoine aige. </a:t>
                      </a:r>
                      <a:endParaRPr lang="en-IE" dirty="0" smtClean="0"/>
                    </a:p>
                  </a:txBody>
                  <a:tcPr>
                    <a:solidFill>
                      <a:schemeClr val="accent5">
                        <a:lumMod val="40000"/>
                        <a:lumOff val="60000"/>
                      </a:schemeClr>
                    </a:solidFill>
                  </a:tcPr>
                </a:tc>
              </a:tr>
              <a:tr h="370840">
                <a:tc>
                  <a:txBody>
                    <a:bodyPr/>
                    <a:lstStyle/>
                    <a:p>
                      <a:r>
                        <a:rPr lang="en-IE" dirty="0" smtClean="0"/>
                        <a:t>7. Féineachas </a:t>
                      </a:r>
                      <a:endParaRPr lang="en-IE" dirty="0"/>
                    </a:p>
                  </a:txBody>
                  <a:tcPr>
                    <a:solidFill>
                      <a:schemeClr val="accent5">
                        <a:lumMod val="60000"/>
                        <a:lumOff val="40000"/>
                      </a:schemeClr>
                    </a:solidFill>
                  </a:tcPr>
                </a:tc>
                <a:tc>
                  <a:txBody>
                    <a:bodyPr/>
                    <a:lstStyle/>
                    <a:p>
                      <a:pPr marL="342900" indent="-342900">
                        <a:buFont typeface="+mj-lt"/>
                        <a:buAutoNum type="alphaLcPeriod" startAt="7"/>
                      </a:pPr>
                      <a:r>
                        <a:rPr lang="en-IE" dirty="0" smtClean="0"/>
                        <a:t>Na daoine léannta (a raibh</a:t>
                      </a:r>
                      <a:r>
                        <a:rPr lang="en-IE" baseline="0" dirty="0" smtClean="0"/>
                        <a:t> a lán scileanna acu) a bhí sa Tuath.</a:t>
                      </a:r>
                      <a:endParaRPr lang="en-IE" dirty="0" smtClean="0"/>
                    </a:p>
                  </a:txBody>
                  <a:tcPr>
                    <a:solidFill>
                      <a:schemeClr val="accent5">
                        <a:lumMod val="40000"/>
                        <a:lumOff val="60000"/>
                      </a:schemeClr>
                    </a:solidFill>
                  </a:tcPr>
                </a:tc>
              </a:tr>
              <a:tr h="370840">
                <a:tc>
                  <a:txBody>
                    <a:bodyPr/>
                    <a:lstStyle/>
                    <a:p>
                      <a:r>
                        <a:rPr lang="en-IE" dirty="0" smtClean="0"/>
                        <a:t>8. An Ceoltóir</a:t>
                      </a:r>
                      <a:endParaRPr lang="en-IE" dirty="0"/>
                    </a:p>
                  </a:txBody>
                  <a:tcPr>
                    <a:solidFill>
                      <a:schemeClr val="accent5">
                        <a:lumMod val="60000"/>
                        <a:lumOff val="40000"/>
                      </a:schemeClr>
                    </a:solidFill>
                  </a:tcPr>
                </a:tc>
                <a:tc>
                  <a:txBody>
                    <a:bodyPr/>
                    <a:lstStyle/>
                    <a:p>
                      <a:pPr marL="342900" indent="-342900">
                        <a:buFont typeface="+mj-lt"/>
                        <a:buAutoNum type="alphaLcPeriod" startAt="8"/>
                      </a:pPr>
                      <a:r>
                        <a:rPr lang="en-IE" sz="1800" b="0" i="0" u="none" strike="noStrike" kern="1200" baseline="0" dirty="0" smtClean="0">
                          <a:solidFill>
                            <a:schemeClr val="dk1"/>
                          </a:solidFill>
                          <a:latin typeface="+mn-lt"/>
                          <a:ea typeface="+mn-ea"/>
                          <a:cs typeface="+mn-cs"/>
                        </a:rPr>
                        <a:t>Bhí na dlíthe ar fad ar eolas ag an bhfear seo.</a:t>
                      </a:r>
                    </a:p>
                  </a:txBody>
                  <a:tcPr>
                    <a:solidFill>
                      <a:schemeClr val="accent5">
                        <a:lumMod val="40000"/>
                        <a:lumOff val="60000"/>
                      </a:schemeClr>
                    </a:solidFill>
                  </a:tcPr>
                </a:tc>
              </a:tr>
              <a:tr h="370840">
                <a:tc>
                  <a:txBody>
                    <a:bodyPr/>
                    <a:lstStyle/>
                    <a:p>
                      <a:r>
                        <a:rPr lang="en-IE" dirty="0" smtClean="0"/>
                        <a:t>9. An File</a:t>
                      </a:r>
                      <a:endParaRPr lang="en-IE" dirty="0"/>
                    </a:p>
                  </a:txBody>
                  <a:tcPr>
                    <a:solidFill>
                      <a:schemeClr val="accent5">
                        <a:lumMod val="60000"/>
                        <a:lumOff val="40000"/>
                      </a:schemeClr>
                    </a:solidFill>
                  </a:tcPr>
                </a:tc>
                <a:tc>
                  <a:txBody>
                    <a:bodyPr/>
                    <a:lstStyle/>
                    <a:p>
                      <a:pPr marL="342900" marR="0" indent="-342900" algn="l" defTabSz="914400" rtl="0" eaLnBrk="1" fontAlgn="auto" latinLnBrk="0" hangingPunct="1">
                        <a:lnSpc>
                          <a:spcPct val="100000"/>
                        </a:lnSpc>
                        <a:spcBef>
                          <a:spcPts val="0"/>
                        </a:spcBef>
                        <a:spcAft>
                          <a:spcPts val="0"/>
                        </a:spcAft>
                        <a:buClrTx/>
                        <a:buSzTx/>
                        <a:buFont typeface="+mj-lt"/>
                        <a:buAutoNum type="alphaLcPeriod" startAt="9"/>
                        <a:tabLst/>
                        <a:defRPr/>
                      </a:pPr>
                      <a:r>
                        <a:rPr lang="en-IE" sz="1800" b="0" i="0" u="none" strike="noStrike" kern="1200" baseline="0" dirty="0" smtClean="0">
                          <a:solidFill>
                            <a:schemeClr val="dk1"/>
                          </a:solidFill>
                          <a:latin typeface="+mn-lt"/>
                          <a:ea typeface="+mn-ea"/>
                          <a:cs typeface="+mn-cs"/>
                        </a:rPr>
                        <a:t>Rinne sé leigheasanna ó luibheanna &amp; ó </a:t>
                      </a:r>
                      <a:r>
                        <a:rPr lang="en-IE" sz="1800" b="0" i="0" u="none" strike="noStrike" kern="1200" baseline="0" dirty="0" err="1" smtClean="0">
                          <a:solidFill>
                            <a:schemeClr val="dk1"/>
                          </a:solidFill>
                          <a:latin typeface="+mn-lt"/>
                          <a:ea typeface="+mn-ea"/>
                          <a:cs typeface="+mn-cs"/>
                        </a:rPr>
                        <a:t>phlandaí</a:t>
                      </a:r>
                      <a:r>
                        <a:rPr lang="en-IE" sz="1800" b="0" i="0" u="none" strike="noStrike" kern="1200" baseline="0" dirty="0" smtClean="0">
                          <a:solidFill>
                            <a:schemeClr val="dk1"/>
                          </a:solidFill>
                          <a:latin typeface="+mn-lt"/>
                          <a:ea typeface="+mn-ea"/>
                          <a:cs typeface="+mn-cs"/>
                        </a:rPr>
                        <a:t>.</a:t>
                      </a:r>
                      <a:endParaRPr lang="en-IE" dirty="0" smtClean="0"/>
                    </a:p>
                  </a:txBody>
                  <a:tcPr>
                    <a:solidFill>
                      <a:schemeClr val="accent5">
                        <a:lumMod val="40000"/>
                        <a:lumOff val="60000"/>
                      </a:schemeClr>
                    </a:solidFill>
                  </a:tcPr>
                </a:tc>
              </a:tr>
              <a:tr h="370840">
                <a:tc>
                  <a:txBody>
                    <a:bodyPr/>
                    <a:lstStyle/>
                    <a:p>
                      <a:r>
                        <a:rPr lang="en-IE" dirty="0" smtClean="0"/>
                        <a:t>10. An Breitheamh</a:t>
                      </a:r>
                      <a:endParaRPr lang="en-IE" dirty="0"/>
                    </a:p>
                  </a:txBody>
                  <a:tcPr>
                    <a:solidFill>
                      <a:schemeClr val="accent5">
                        <a:lumMod val="60000"/>
                        <a:lumOff val="40000"/>
                      </a:schemeClr>
                    </a:solidFill>
                  </a:tcPr>
                </a:tc>
                <a:tc>
                  <a:txBody>
                    <a:bodyPr/>
                    <a:lstStyle/>
                    <a:p>
                      <a:pPr marL="342900" indent="-342900">
                        <a:buFont typeface="+mj-lt"/>
                        <a:buAutoNum type="alphaLcPeriod" startAt="10"/>
                      </a:pPr>
                      <a:r>
                        <a:rPr lang="en-IE" dirty="0" smtClean="0"/>
                        <a:t>Scríobh sé dánta ag moladh an rí agus aortha ag cáineadh an rí.</a:t>
                      </a:r>
                    </a:p>
                  </a:txBody>
                  <a:tcPr>
                    <a:solidFill>
                      <a:schemeClr val="accent5">
                        <a:lumMod val="40000"/>
                        <a:lumOff val="60000"/>
                      </a:schemeClr>
                    </a:solidFill>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2838377610"/>
              </p:ext>
            </p:extLst>
          </p:nvPr>
        </p:nvGraphicFramePr>
        <p:xfrm>
          <a:off x="457196" y="7924800"/>
          <a:ext cx="5943600" cy="741680"/>
        </p:xfrm>
        <a:graphic>
          <a:graphicData uri="http://schemas.openxmlformats.org/drawingml/2006/table">
            <a:tbl>
              <a:tblPr bandRow="1">
                <a:tableStyleId>{5C22544A-7EE6-4342-B048-85BDC9FD1C3A}</a:tableStyleId>
              </a:tblPr>
              <a:tblGrid>
                <a:gridCol w="594360"/>
                <a:gridCol w="594360"/>
                <a:gridCol w="594360"/>
                <a:gridCol w="594360"/>
                <a:gridCol w="594360"/>
                <a:gridCol w="594360"/>
                <a:gridCol w="594360"/>
                <a:gridCol w="594360"/>
                <a:gridCol w="594360"/>
                <a:gridCol w="594360"/>
              </a:tblGrid>
              <a:tr h="370840">
                <a:tc>
                  <a:txBody>
                    <a:bodyPr/>
                    <a:lstStyle/>
                    <a:p>
                      <a:pPr algn="ctr"/>
                      <a:r>
                        <a:rPr lang="en-IE" dirty="0" smtClean="0"/>
                        <a:t>1</a:t>
                      </a:r>
                      <a:endParaRPr lang="en-IE" dirty="0"/>
                    </a:p>
                  </a:txBody>
                  <a:tcPr>
                    <a:solidFill>
                      <a:schemeClr val="accent5">
                        <a:lumMod val="60000"/>
                        <a:lumOff val="40000"/>
                      </a:schemeClr>
                    </a:solidFill>
                  </a:tcPr>
                </a:tc>
                <a:tc>
                  <a:txBody>
                    <a:bodyPr/>
                    <a:lstStyle/>
                    <a:p>
                      <a:pPr algn="ctr"/>
                      <a:r>
                        <a:rPr lang="en-IE" dirty="0" smtClean="0"/>
                        <a:t>2</a:t>
                      </a:r>
                      <a:endParaRPr lang="en-IE" dirty="0"/>
                    </a:p>
                  </a:txBody>
                  <a:tcPr>
                    <a:solidFill>
                      <a:schemeClr val="accent5">
                        <a:lumMod val="60000"/>
                        <a:lumOff val="40000"/>
                      </a:schemeClr>
                    </a:solidFill>
                  </a:tcPr>
                </a:tc>
                <a:tc>
                  <a:txBody>
                    <a:bodyPr/>
                    <a:lstStyle/>
                    <a:p>
                      <a:pPr algn="ctr"/>
                      <a:r>
                        <a:rPr lang="en-IE" dirty="0" smtClean="0"/>
                        <a:t>3</a:t>
                      </a:r>
                      <a:endParaRPr lang="en-IE" dirty="0"/>
                    </a:p>
                  </a:txBody>
                  <a:tcPr>
                    <a:solidFill>
                      <a:schemeClr val="accent5">
                        <a:lumMod val="60000"/>
                        <a:lumOff val="40000"/>
                      </a:schemeClr>
                    </a:solidFill>
                  </a:tcPr>
                </a:tc>
                <a:tc>
                  <a:txBody>
                    <a:bodyPr/>
                    <a:lstStyle/>
                    <a:p>
                      <a:pPr algn="ctr"/>
                      <a:r>
                        <a:rPr lang="en-IE" dirty="0" smtClean="0"/>
                        <a:t>4</a:t>
                      </a:r>
                      <a:endParaRPr lang="en-IE" dirty="0"/>
                    </a:p>
                  </a:txBody>
                  <a:tcPr>
                    <a:solidFill>
                      <a:schemeClr val="accent5">
                        <a:lumMod val="60000"/>
                        <a:lumOff val="40000"/>
                      </a:schemeClr>
                    </a:solidFill>
                  </a:tcPr>
                </a:tc>
                <a:tc>
                  <a:txBody>
                    <a:bodyPr/>
                    <a:lstStyle/>
                    <a:p>
                      <a:pPr algn="ctr"/>
                      <a:r>
                        <a:rPr lang="en-IE" dirty="0" smtClean="0"/>
                        <a:t>5</a:t>
                      </a:r>
                      <a:endParaRPr lang="en-IE" dirty="0"/>
                    </a:p>
                  </a:txBody>
                  <a:tcPr>
                    <a:solidFill>
                      <a:schemeClr val="accent5">
                        <a:lumMod val="60000"/>
                        <a:lumOff val="40000"/>
                      </a:schemeClr>
                    </a:solidFill>
                  </a:tcPr>
                </a:tc>
                <a:tc>
                  <a:txBody>
                    <a:bodyPr/>
                    <a:lstStyle/>
                    <a:p>
                      <a:pPr algn="ctr"/>
                      <a:r>
                        <a:rPr lang="en-IE" dirty="0" smtClean="0"/>
                        <a:t>6</a:t>
                      </a:r>
                      <a:endParaRPr lang="en-IE" dirty="0"/>
                    </a:p>
                  </a:txBody>
                  <a:tcPr>
                    <a:solidFill>
                      <a:schemeClr val="accent5">
                        <a:lumMod val="60000"/>
                        <a:lumOff val="40000"/>
                      </a:schemeClr>
                    </a:solidFill>
                  </a:tcPr>
                </a:tc>
                <a:tc>
                  <a:txBody>
                    <a:bodyPr/>
                    <a:lstStyle/>
                    <a:p>
                      <a:pPr algn="ctr"/>
                      <a:r>
                        <a:rPr lang="en-IE" dirty="0" smtClean="0"/>
                        <a:t>7</a:t>
                      </a:r>
                      <a:endParaRPr lang="en-IE" dirty="0"/>
                    </a:p>
                  </a:txBody>
                  <a:tcPr>
                    <a:solidFill>
                      <a:schemeClr val="accent5">
                        <a:lumMod val="60000"/>
                        <a:lumOff val="40000"/>
                      </a:schemeClr>
                    </a:solidFill>
                  </a:tcPr>
                </a:tc>
                <a:tc>
                  <a:txBody>
                    <a:bodyPr/>
                    <a:lstStyle/>
                    <a:p>
                      <a:pPr algn="ctr"/>
                      <a:r>
                        <a:rPr lang="en-IE" dirty="0" smtClean="0"/>
                        <a:t>8</a:t>
                      </a:r>
                      <a:endParaRPr lang="en-IE" dirty="0"/>
                    </a:p>
                  </a:txBody>
                  <a:tcPr>
                    <a:solidFill>
                      <a:schemeClr val="accent5">
                        <a:lumMod val="60000"/>
                        <a:lumOff val="40000"/>
                      </a:schemeClr>
                    </a:solidFill>
                  </a:tcPr>
                </a:tc>
                <a:tc>
                  <a:txBody>
                    <a:bodyPr/>
                    <a:lstStyle/>
                    <a:p>
                      <a:pPr algn="ctr"/>
                      <a:r>
                        <a:rPr lang="en-IE" dirty="0" smtClean="0"/>
                        <a:t>9</a:t>
                      </a:r>
                      <a:endParaRPr lang="en-IE" dirty="0"/>
                    </a:p>
                  </a:txBody>
                  <a:tcPr>
                    <a:solidFill>
                      <a:schemeClr val="accent5">
                        <a:lumMod val="60000"/>
                        <a:lumOff val="40000"/>
                      </a:schemeClr>
                    </a:solidFill>
                  </a:tcPr>
                </a:tc>
                <a:tc>
                  <a:txBody>
                    <a:bodyPr/>
                    <a:lstStyle/>
                    <a:p>
                      <a:pPr algn="ctr"/>
                      <a:r>
                        <a:rPr lang="en-IE" dirty="0" smtClean="0"/>
                        <a:t>10</a:t>
                      </a:r>
                      <a:endParaRPr lang="en-IE" dirty="0"/>
                    </a:p>
                  </a:txBody>
                  <a:tcPr>
                    <a:solidFill>
                      <a:schemeClr val="accent5">
                        <a:lumMod val="60000"/>
                        <a:lumOff val="40000"/>
                      </a:schemeClr>
                    </a:solidFill>
                  </a:tcPr>
                </a:tc>
              </a:tr>
              <a:tr h="370840">
                <a:tc>
                  <a:txBody>
                    <a:bodyPr/>
                    <a:lstStyle/>
                    <a:p>
                      <a:endParaRPr lang="en-IE" dirty="0"/>
                    </a:p>
                  </a:txBody>
                  <a:tcPr>
                    <a:solidFill>
                      <a:schemeClr val="accent5">
                        <a:lumMod val="40000"/>
                        <a:lumOff val="60000"/>
                      </a:schemeClr>
                    </a:solidFill>
                  </a:tcPr>
                </a:tc>
                <a:tc>
                  <a:txBody>
                    <a:bodyPr/>
                    <a:lstStyle/>
                    <a:p>
                      <a:endParaRPr lang="en-IE" dirty="0"/>
                    </a:p>
                  </a:txBody>
                  <a:tcPr>
                    <a:solidFill>
                      <a:schemeClr val="accent5">
                        <a:lumMod val="40000"/>
                        <a:lumOff val="60000"/>
                      </a:schemeClr>
                    </a:solidFill>
                  </a:tcPr>
                </a:tc>
                <a:tc>
                  <a:txBody>
                    <a:bodyPr/>
                    <a:lstStyle/>
                    <a:p>
                      <a:endParaRPr lang="en-IE" dirty="0"/>
                    </a:p>
                  </a:txBody>
                  <a:tcPr>
                    <a:solidFill>
                      <a:schemeClr val="accent5">
                        <a:lumMod val="40000"/>
                        <a:lumOff val="60000"/>
                      </a:schemeClr>
                    </a:solidFill>
                  </a:tcPr>
                </a:tc>
                <a:tc>
                  <a:txBody>
                    <a:bodyPr/>
                    <a:lstStyle/>
                    <a:p>
                      <a:endParaRPr lang="en-IE" dirty="0"/>
                    </a:p>
                  </a:txBody>
                  <a:tcPr>
                    <a:solidFill>
                      <a:schemeClr val="accent5">
                        <a:lumMod val="40000"/>
                        <a:lumOff val="60000"/>
                      </a:schemeClr>
                    </a:solidFill>
                  </a:tcPr>
                </a:tc>
                <a:tc>
                  <a:txBody>
                    <a:bodyPr/>
                    <a:lstStyle/>
                    <a:p>
                      <a:endParaRPr lang="en-IE" dirty="0"/>
                    </a:p>
                  </a:txBody>
                  <a:tcPr>
                    <a:solidFill>
                      <a:schemeClr val="accent5">
                        <a:lumMod val="40000"/>
                        <a:lumOff val="60000"/>
                      </a:schemeClr>
                    </a:solidFill>
                  </a:tcPr>
                </a:tc>
                <a:tc>
                  <a:txBody>
                    <a:bodyPr/>
                    <a:lstStyle/>
                    <a:p>
                      <a:endParaRPr lang="en-IE" dirty="0"/>
                    </a:p>
                  </a:txBody>
                  <a:tcPr>
                    <a:solidFill>
                      <a:schemeClr val="accent5">
                        <a:lumMod val="40000"/>
                        <a:lumOff val="60000"/>
                      </a:schemeClr>
                    </a:solidFill>
                  </a:tcPr>
                </a:tc>
                <a:tc>
                  <a:txBody>
                    <a:bodyPr/>
                    <a:lstStyle/>
                    <a:p>
                      <a:endParaRPr lang="en-IE" dirty="0"/>
                    </a:p>
                  </a:txBody>
                  <a:tcPr>
                    <a:solidFill>
                      <a:schemeClr val="accent5">
                        <a:lumMod val="40000"/>
                        <a:lumOff val="60000"/>
                      </a:schemeClr>
                    </a:solidFill>
                  </a:tcPr>
                </a:tc>
                <a:tc>
                  <a:txBody>
                    <a:bodyPr/>
                    <a:lstStyle/>
                    <a:p>
                      <a:endParaRPr lang="en-IE" dirty="0"/>
                    </a:p>
                  </a:txBody>
                  <a:tcPr>
                    <a:solidFill>
                      <a:schemeClr val="accent5">
                        <a:lumMod val="40000"/>
                        <a:lumOff val="60000"/>
                      </a:schemeClr>
                    </a:solidFill>
                  </a:tcPr>
                </a:tc>
                <a:tc>
                  <a:txBody>
                    <a:bodyPr/>
                    <a:lstStyle/>
                    <a:p>
                      <a:endParaRPr lang="en-IE" dirty="0"/>
                    </a:p>
                  </a:txBody>
                  <a:tcPr>
                    <a:solidFill>
                      <a:schemeClr val="accent5">
                        <a:lumMod val="40000"/>
                        <a:lumOff val="60000"/>
                      </a:schemeClr>
                    </a:solidFill>
                  </a:tcPr>
                </a:tc>
                <a:tc>
                  <a:txBody>
                    <a:bodyPr/>
                    <a:lstStyle/>
                    <a:p>
                      <a:endParaRPr lang="en-IE" dirty="0"/>
                    </a:p>
                  </a:txBody>
                  <a:tcPr>
                    <a:solidFill>
                      <a:schemeClr val="accent5">
                        <a:lumMod val="40000"/>
                        <a:lumOff val="60000"/>
                      </a:schemeClr>
                    </a:solidFill>
                  </a:tcPr>
                </a:tc>
              </a:tr>
            </a:tbl>
          </a:graphicData>
        </a:graphic>
      </p:graphicFrame>
    </p:spTree>
    <p:extLst>
      <p:ext uri="{BB962C8B-B14F-4D97-AF65-F5344CB8AC3E}">
        <p14:creationId xmlns:p14="http://schemas.microsoft.com/office/powerpoint/2010/main" val="4343066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398" y="849386"/>
            <a:ext cx="6172200" cy="338554"/>
          </a:xfrm>
          <a:prstGeom prst="rect">
            <a:avLst/>
          </a:prstGeom>
          <a:noFill/>
        </p:spPr>
        <p:txBody>
          <a:bodyPr wrap="square" rtlCol="0">
            <a:spAutoFit/>
          </a:bodyPr>
          <a:lstStyle/>
          <a:p>
            <a:pPr algn="just"/>
            <a:r>
              <a:rPr lang="en-IE" sz="1600" dirty="0" smtClean="0"/>
              <a:t>Cluiche: an stór focal a bhaineann le hÉirinn Anallód.</a:t>
            </a:r>
            <a:endParaRPr lang="en-IE" sz="1600" dirty="0"/>
          </a:p>
        </p:txBody>
      </p:sp>
      <p:sp>
        <p:nvSpPr>
          <p:cNvPr id="36" name="Rectangle 35"/>
          <p:cNvSpPr/>
          <p:nvPr/>
        </p:nvSpPr>
        <p:spPr>
          <a:xfrm>
            <a:off x="5472154" y="1417981"/>
            <a:ext cx="1317597" cy="990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smtClean="0">
                <a:solidFill>
                  <a:schemeClr val="tx1"/>
                </a:solidFill>
              </a:rPr>
              <a:t>Cérbh é </a:t>
            </a:r>
          </a:p>
          <a:p>
            <a:pPr algn="ctr"/>
            <a:r>
              <a:rPr lang="en-IE" sz="1400" b="1" dirty="0" smtClean="0">
                <a:solidFill>
                  <a:schemeClr val="tx1"/>
                </a:solidFill>
              </a:rPr>
              <a:t>an</a:t>
            </a:r>
            <a:r>
              <a:rPr lang="en-IE" dirty="0" smtClean="0">
                <a:solidFill>
                  <a:schemeClr val="tx1"/>
                </a:solidFill>
              </a:rPr>
              <a:t> </a:t>
            </a:r>
            <a:r>
              <a:rPr lang="en-IE" sz="1400" b="1" dirty="0" smtClean="0">
                <a:solidFill>
                  <a:schemeClr val="tx1"/>
                </a:solidFill>
              </a:rPr>
              <a:t>draoi</a:t>
            </a:r>
            <a:r>
              <a:rPr lang="en-IE" dirty="0" smtClean="0">
                <a:solidFill>
                  <a:schemeClr val="tx1"/>
                </a:solidFill>
              </a:rPr>
              <a:t>?</a:t>
            </a:r>
            <a:endParaRPr lang="en-IE" dirty="0">
              <a:solidFill>
                <a:schemeClr val="tx1"/>
              </a:solidFill>
            </a:endParaRPr>
          </a:p>
        </p:txBody>
      </p:sp>
      <p:sp>
        <p:nvSpPr>
          <p:cNvPr id="37" name="Rectangle 36"/>
          <p:cNvSpPr/>
          <p:nvPr/>
        </p:nvSpPr>
        <p:spPr>
          <a:xfrm>
            <a:off x="2861476" y="5388996"/>
            <a:ext cx="1317597" cy="990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smtClean="0">
                <a:solidFill>
                  <a:schemeClr val="tx1"/>
                </a:solidFill>
              </a:rPr>
              <a:t>Cad é seo?</a:t>
            </a:r>
          </a:p>
          <a:p>
            <a:pPr algn="ctr"/>
            <a:endParaRPr lang="en-IE" dirty="0">
              <a:solidFill>
                <a:schemeClr val="tx1"/>
              </a:solidFill>
            </a:endParaRPr>
          </a:p>
          <a:p>
            <a:pPr algn="ctr"/>
            <a:endParaRPr lang="en-IE" dirty="0" smtClean="0">
              <a:solidFill>
                <a:schemeClr val="tx1"/>
              </a:solidFill>
            </a:endParaRPr>
          </a:p>
        </p:txBody>
      </p:sp>
      <p:sp>
        <p:nvSpPr>
          <p:cNvPr id="38" name="Rectangle 37"/>
          <p:cNvSpPr/>
          <p:nvPr/>
        </p:nvSpPr>
        <p:spPr>
          <a:xfrm>
            <a:off x="2850212" y="1417981"/>
            <a:ext cx="1317597" cy="990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smtClean="0">
                <a:solidFill>
                  <a:schemeClr val="tx1"/>
                </a:solidFill>
              </a:rPr>
              <a:t>Cad é seo?</a:t>
            </a:r>
          </a:p>
          <a:p>
            <a:pPr algn="ctr"/>
            <a:endParaRPr lang="en-IE" dirty="0">
              <a:solidFill>
                <a:schemeClr val="tx1"/>
              </a:solidFill>
            </a:endParaRPr>
          </a:p>
          <a:p>
            <a:pPr algn="ctr"/>
            <a:endParaRPr lang="en-IE" dirty="0">
              <a:solidFill>
                <a:schemeClr val="tx1"/>
              </a:solidFill>
            </a:endParaRPr>
          </a:p>
        </p:txBody>
      </p:sp>
      <p:sp>
        <p:nvSpPr>
          <p:cNvPr id="39" name="Rectangle 38"/>
          <p:cNvSpPr/>
          <p:nvPr/>
        </p:nvSpPr>
        <p:spPr>
          <a:xfrm>
            <a:off x="1532615" y="1417981"/>
            <a:ext cx="1317597" cy="990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smtClean="0">
                <a:solidFill>
                  <a:schemeClr val="tx1"/>
                </a:solidFill>
              </a:rPr>
              <a:t>Cuir san iolra:</a:t>
            </a:r>
          </a:p>
          <a:p>
            <a:pPr algn="ctr"/>
            <a:r>
              <a:rPr lang="en-IE" sz="1400" b="1" i="1" dirty="0" err="1" smtClean="0">
                <a:solidFill>
                  <a:schemeClr val="tx1"/>
                </a:solidFill>
              </a:rPr>
              <a:t>Ceilteach</a:t>
            </a:r>
            <a:endParaRPr lang="en-IE" sz="1400" b="1" i="1" dirty="0">
              <a:solidFill>
                <a:schemeClr val="tx1"/>
              </a:solidFill>
            </a:endParaRPr>
          </a:p>
        </p:txBody>
      </p:sp>
      <p:sp>
        <p:nvSpPr>
          <p:cNvPr id="40" name="Rectangle 39"/>
          <p:cNvSpPr/>
          <p:nvPr/>
        </p:nvSpPr>
        <p:spPr>
          <a:xfrm>
            <a:off x="215018" y="1414339"/>
            <a:ext cx="1317597" cy="990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smtClean="0">
              <a:solidFill>
                <a:schemeClr val="tx1"/>
              </a:solidFill>
            </a:endParaRPr>
          </a:p>
          <a:p>
            <a:pPr algn="ctr"/>
            <a:r>
              <a:rPr lang="en-IE" dirty="0" smtClean="0">
                <a:solidFill>
                  <a:schemeClr val="tx1"/>
                </a:solidFill>
              </a:rPr>
              <a:t>Tosaigh</a:t>
            </a:r>
            <a:endParaRPr lang="en-IE" dirty="0">
              <a:solidFill>
                <a:schemeClr val="tx1"/>
              </a:solidFill>
            </a:endParaRPr>
          </a:p>
        </p:txBody>
      </p:sp>
      <p:sp>
        <p:nvSpPr>
          <p:cNvPr id="41" name="Rectangle 40"/>
          <p:cNvSpPr/>
          <p:nvPr/>
        </p:nvSpPr>
        <p:spPr>
          <a:xfrm>
            <a:off x="5485406" y="2417859"/>
            <a:ext cx="1317597" cy="990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smtClean="0">
                <a:solidFill>
                  <a:schemeClr val="tx1"/>
                </a:solidFill>
              </a:rPr>
              <a:t>Mínigh an focal:</a:t>
            </a:r>
          </a:p>
          <a:p>
            <a:pPr algn="ctr"/>
            <a:r>
              <a:rPr lang="en-IE" sz="1400" b="1" i="1" dirty="0" smtClean="0">
                <a:solidFill>
                  <a:schemeClr val="tx1"/>
                </a:solidFill>
              </a:rPr>
              <a:t>bard</a:t>
            </a:r>
            <a:endParaRPr lang="en-IE" sz="1400" b="1" i="1" dirty="0">
              <a:solidFill>
                <a:schemeClr val="tx1"/>
              </a:solidFill>
            </a:endParaRPr>
          </a:p>
        </p:txBody>
      </p:sp>
      <p:sp>
        <p:nvSpPr>
          <p:cNvPr id="42" name="Rectangle 41"/>
          <p:cNvSpPr/>
          <p:nvPr/>
        </p:nvSpPr>
        <p:spPr>
          <a:xfrm>
            <a:off x="215018" y="3408459"/>
            <a:ext cx="1317597" cy="990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smtClean="0">
                <a:solidFill>
                  <a:schemeClr val="tx1"/>
                </a:solidFill>
              </a:rPr>
              <a:t>Cad é seo:</a:t>
            </a:r>
          </a:p>
          <a:p>
            <a:pPr algn="ctr"/>
            <a:endParaRPr lang="en-IE" dirty="0" smtClean="0">
              <a:solidFill>
                <a:schemeClr val="tx1"/>
              </a:solidFill>
            </a:endParaRPr>
          </a:p>
          <a:p>
            <a:pPr algn="ctr"/>
            <a:endParaRPr lang="en-IE" dirty="0">
              <a:solidFill>
                <a:schemeClr val="tx1"/>
              </a:solidFill>
            </a:endParaRPr>
          </a:p>
        </p:txBody>
      </p:sp>
      <p:sp>
        <p:nvSpPr>
          <p:cNvPr id="43" name="Rectangle 42"/>
          <p:cNvSpPr/>
          <p:nvPr/>
        </p:nvSpPr>
        <p:spPr>
          <a:xfrm>
            <a:off x="1532614" y="3408459"/>
            <a:ext cx="1317597" cy="990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smtClean="0">
                <a:solidFill>
                  <a:schemeClr val="tx1"/>
                </a:solidFill>
              </a:rPr>
              <a:t>Tabhair sainmhíniú ar:</a:t>
            </a:r>
          </a:p>
          <a:p>
            <a:pPr algn="ctr"/>
            <a:r>
              <a:rPr lang="en-IE" sz="1400" b="1" dirty="0" smtClean="0">
                <a:solidFill>
                  <a:schemeClr val="tx1"/>
                </a:solidFill>
              </a:rPr>
              <a:t>Fulacht fia</a:t>
            </a:r>
            <a:endParaRPr lang="en-IE" sz="1400" b="1" dirty="0">
              <a:solidFill>
                <a:schemeClr val="tx1"/>
              </a:solidFill>
            </a:endParaRPr>
          </a:p>
        </p:txBody>
      </p:sp>
      <p:sp>
        <p:nvSpPr>
          <p:cNvPr id="44" name="Rectangle 43"/>
          <p:cNvSpPr/>
          <p:nvPr/>
        </p:nvSpPr>
        <p:spPr>
          <a:xfrm>
            <a:off x="5485406" y="3408459"/>
            <a:ext cx="1317597" cy="990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smtClean="0">
                <a:solidFill>
                  <a:schemeClr val="tx1"/>
                </a:solidFill>
              </a:rPr>
              <a:t>Cad é seo?</a:t>
            </a:r>
          </a:p>
          <a:p>
            <a:pPr algn="ctr"/>
            <a:endParaRPr lang="en-IE" dirty="0">
              <a:solidFill>
                <a:schemeClr val="tx1"/>
              </a:solidFill>
            </a:endParaRPr>
          </a:p>
          <a:p>
            <a:pPr algn="ctr"/>
            <a:endParaRPr lang="en-IE" dirty="0">
              <a:solidFill>
                <a:schemeClr val="tx1"/>
              </a:solidFill>
            </a:endParaRPr>
          </a:p>
        </p:txBody>
      </p:sp>
      <p:sp>
        <p:nvSpPr>
          <p:cNvPr id="45" name="Rectangle 44"/>
          <p:cNvSpPr/>
          <p:nvPr/>
        </p:nvSpPr>
        <p:spPr>
          <a:xfrm>
            <a:off x="2850212" y="3408459"/>
            <a:ext cx="1317597" cy="990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smtClean="0">
                <a:solidFill>
                  <a:schemeClr val="tx1"/>
                </a:solidFill>
              </a:rPr>
              <a:t>Cad é </a:t>
            </a:r>
            <a:r>
              <a:rPr lang="en-IE" smtClean="0">
                <a:solidFill>
                  <a:schemeClr val="tx1"/>
                </a:solidFill>
              </a:rPr>
              <a:t>an focal contrártha</a:t>
            </a:r>
            <a:r>
              <a:rPr lang="en-IE" dirty="0" smtClean="0">
                <a:solidFill>
                  <a:schemeClr val="tx1"/>
                </a:solidFill>
              </a:rPr>
              <a:t>:</a:t>
            </a:r>
          </a:p>
          <a:p>
            <a:pPr algn="ctr"/>
            <a:r>
              <a:rPr lang="en-IE" sz="1400" b="1" i="1" dirty="0" smtClean="0">
                <a:solidFill>
                  <a:schemeClr val="tx1"/>
                </a:solidFill>
              </a:rPr>
              <a:t>Saoir </a:t>
            </a:r>
            <a:endParaRPr lang="en-IE" sz="1400" b="1" i="1" dirty="0">
              <a:solidFill>
                <a:schemeClr val="tx1"/>
              </a:solidFill>
            </a:endParaRPr>
          </a:p>
        </p:txBody>
      </p:sp>
      <p:sp>
        <p:nvSpPr>
          <p:cNvPr id="46" name="Rectangle 45"/>
          <p:cNvSpPr/>
          <p:nvPr/>
        </p:nvSpPr>
        <p:spPr>
          <a:xfrm>
            <a:off x="4145942" y="1417981"/>
            <a:ext cx="1317597" cy="990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smtClean="0">
                <a:solidFill>
                  <a:schemeClr val="tx1"/>
                </a:solidFill>
              </a:rPr>
              <a:t>Críochnaigh an focal:</a:t>
            </a:r>
          </a:p>
          <a:p>
            <a:pPr algn="ctr"/>
            <a:r>
              <a:rPr lang="en-IE" sz="1400" b="1" i="1" dirty="0" smtClean="0">
                <a:solidFill>
                  <a:schemeClr val="tx1"/>
                </a:solidFill>
              </a:rPr>
              <a:t>féin___</a:t>
            </a:r>
            <a:endParaRPr lang="en-IE" sz="1400" b="1" i="1" dirty="0">
              <a:solidFill>
                <a:schemeClr val="tx1"/>
              </a:solidFill>
            </a:endParaRPr>
          </a:p>
        </p:txBody>
      </p:sp>
      <p:sp>
        <p:nvSpPr>
          <p:cNvPr id="47" name="Rectangle 46"/>
          <p:cNvSpPr/>
          <p:nvPr/>
        </p:nvSpPr>
        <p:spPr>
          <a:xfrm>
            <a:off x="1543879" y="5388996"/>
            <a:ext cx="1317597" cy="990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smtClean="0">
                <a:solidFill>
                  <a:schemeClr val="tx1"/>
                </a:solidFill>
              </a:rPr>
              <a:t>Ar mhaith leat bheith </a:t>
            </a:r>
            <a:r>
              <a:rPr lang="en-IE" sz="1400" b="1" dirty="0" smtClean="0">
                <a:solidFill>
                  <a:schemeClr val="tx1"/>
                </a:solidFill>
              </a:rPr>
              <a:t>i  do fhile</a:t>
            </a:r>
            <a:r>
              <a:rPr lang="en-IE" dirty="0" smtClean="0">
                <a:solidFill>
                  <a:schemeClr val="tx1"/>
                </a:solidFill>
              </a:rPr>
              <a:t>?</a:t>
            </a:r>
            <a:endParaRPr lang="en-IE" dirty="0">
              <a:solidFill>
                <a:schemeClr val="tx1"/>
              </a:solidFill>
            </a:endParaRPr>
          </a:p>
        </p:txBody>
      </p:sp>
      <p:sp>
        <p:nvSpPr>
          <p:cNvPr id="48" name="Rectangle 47"/>
          <p:cNvSpPr/>
          <p:nvPr/>
        </p:nvSpPr>
        <p:spPr>
          <a:xfrm>
            <a:off x="215018" y="5390321"/>
            <a:ext cx="1317597" cy="990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smtClean="0">
                <a:solidFill>
                  <a:schemeClr val="tx1"/>
                </a:solidFill>
              </a:rPr>
              <a:t>Mínigh an focal:</a:t>
            </a:r>
          </a:p>
          <a:p>
            <a:pPr algn="ctr"/>
            <a:r>
              <a:rPr lang="en-IE" sz="1400" b="1" i="1" dirty="0" smtClean="0">
                <a:solidFill>
                  <a:schemeClr val="tx1"/>
                </a:solidFill>
              </a:rPr>
              <a:t>An </a:t>
            </a:r>
            <a:r>
              <a:rPr lang="en-IE" sz="1400" b="1" i="1" dirty="0" err="1" smtClean="0">
                <a:solidFill>
                  <a:schemeClr val="tx1"/>
                </a:solidFill>
              </a:rPr>
              <a:t>chlochaois</a:t>
            </a:r>
            <a:endParaRPr lang="en-IE" sz="1400" b="1" i="1" dirty="0">
              <a:solidFill>
                <a:schemeClr val="tx1"/>
              </a:solidFill>
            </a:endParaRPr>
          </a:p>
        </p:txBody>
      </p:sp>
      <p:sp>
        <p:nvSpPr>
          <p:cNvPr id="49" name="Rectangle 48"/>
          <p:cNvSpPr/>
          <p:nvPr/>
        </p:nvSpPr>
        <p:spPr>
          <a:xfrm>
            <a:off x="215018" y="4399059"/>
            <a:ext cx="1317597" cy="990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smtClean="0">
                <a:solidFill>
                  <a:schemeClr val="tx1"/>
                </a:solidFill>
              </a:rPr>
              <a:t>Cuir san iolra:</a:t>
            </a:r>
          </a:p>
          <a:p>
            <a:pPr algn="ctr"/>
            <a:r>
              <a:rPr lang="en-IE" sz="1400" b="1" i="1" dirty="0" smtClean="0">
                <a:solidFill>
                  <a:schemeClr val="tx1"/>
                </a:solidFill>
              </a:rPr>
              <a:t>Nós adhlactha</a:t>
            </a:r>
            <a:endParaRPr lang="en-IE" sz="1400" b="1" i="1" dirty="0">
              <a:solidFill>
                <a:schemeClr val="tx1"/>
              </a:solidFill>
            </a:endParaRPr>
          </a:p>
        </p:txBody>
      </p:sp>
      <p:sp>
        <p:nvSpPr>
          <p:cNvPr id="50" name="Rectangle 49"/>
          <p:cNvSpPr/>
          <p:nvPr/>
        </p:nvSpPr>
        <p:spPr>
          <a:xfrm>
            <a:off x="4154557" y="3408459"/>
            <a:ext cx="1317597" cy="990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smtClean="0">
                <a:solidFill>
                  <a:schemeClr val="tx1"/>
                </a:solidFill>
              </a:rPr>
              <a:t>Cuir an focal</a:t>
            </a:r>
          </a:p>
          <a:p>
            <a:pPr algn="ctr"/>
            <a:r>
              <a:rPr lang="en-IE" dirty="0" smtClean="0">
                <a:solidFill>
                  <a:schemeClr val="tx1"/>
                </a:solidFill>
              </a:rPr>
              <a:t>san iolra</a:t>
            </a:r>
            <a:endParaRPr lang="en-IE" dirty="0">
              <a:solidFill>
                <a:schemeClr val="tx1"/>
              </a:solidFill>
            </a:endParaRPr>
          </a:p>
        </p:txBody>
      </p:sp>
      <p:sp>
        <p:nvSpPr>
          <p:cNvPr id="51" name="Rectangle 50"/>
          <p:cNvSpPr/>
          <p:nvPr/>
        </p:nvSpPr>
        <p:spPr>
          <a:xfrm>
            <a:off x="4190999" y="5388996"/>
            <a:ext cx="1317597" cy="990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a:solidFill>
                  <a:schemeClr val="tx1"/>
                </a:solidFill>
              </a:rPr>
              <a:t>Cuir an focal</a:t>
            </a:r>
          </a:p>
          <a:p>
            <a:pPr algn="ctr"/>
            <a:r>
              <a:rPr lang="en-IE" dirty="0">
                <a:solidFill>
                  <a:schemeClr val="tx1"/>
                </a:solidFill>
              </a:rPr>
              <a:t>san iolra</a:t>
            </a:r>
          </a:p>
        </p:txBody>
      </p:sp>
      <p:sp>
        <p:nvSpPr>
          <p:cNvPr id="52" name="Rectangle 51"/>
          <p:cNvSpPr/>
          <p:nvPr/>
        </p:nvSpPr>
        <p:spPr>
          <a:xfrm>
            <a:off x="4192325" y="7371521"/>
            <a:ext cx="1317597" cy="990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smtClean="0">
                <a:solidFill>
                  <a:schemeClr val="tx1"/>
                </a:solidFill>
              </a:rPr>
              <a:t>Cuir san iolra:</a:t>
            </a:r>
          </a:p>
          <a:p>
            <a:pPr algn="ctr"/>
            <a:r>
              <a:rPr lang="en-IE" sz="1400" b="1" i="1" dirty="0" smtClean="0">
                <a:solidFill>
                  <a:schemeClr val="tx1"/>
                </a:solidFill>
              </a:rPr>
              <a:t>muince</a:t>
            </a:r>
            <a:endParaRPr lang="en-IE" sz="1400" b="1" i="1" dirty="0">
              <a:solidFill>
                <a:schemeClr val="tx1"/>
              </a:solidFill>
            </a:endParaRPr>
          </a:p>
        </p:txBody>
      </p:sp>
      <p:sp>
        <p:nvSpPr>
          <p:cNvPr id="53" name="Rectangle 52"/>
          <p:cNvSpPr/>
          <p:nvPr/>
        </p:nvSpPr>
        <p:spPr>
          <a:xfrm>
            <a:off x="5509922" y="6380921"/>
            <a:ext cx="1317597" cy="990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smtClean="0">
                <a:solidFill>
                  <a:schemeClr val="tx1"/>
                </a:solidFill>
              </a:rPr>
              <a:t>Ainmnigh tuama cáiliúil</a:t>
            </a:r>
            <a:endParaRPr lang="en-IE" dirty="0">
              <a:solidFill>
                <a:schemeClr val="tx1"/>
              </a:solidFill>
            </a:endParaRPr>
          </a:p>
        </p:txBody>
      </p:sp>
      <p:sp>
        <p:nvSpPr>
          <p:cNvPr id="54" name="Rectangle 53"/>
          <p:cNvSpPr/>
          <p:nvPr/>
        </p:nvSpPr>
        <p:spPr>
          <a:xfrm>
            <a:off x="5508596" y="5390321"/>
            <a:ext cx="1317597" cy="990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smtClean="0">
                <a:solidFill>
                  <a:schemeClr val="tx1"/>
                </a:solidFill>
              </a:rPr>
              <a:t>Críochnaigh an focal:</a:t>
            </a:r>
          </a:p>
          <a:p>
            <a:pPr algn="ctr"/>
            <a:r>
              <a:rPr lang="en-IE" sz="1400" b="1" i="1" dirty="0" smtClean="0">
                <a:solidFill>
                  <a:schemeClr val="tx1"/>
                </a:solidFill>
              </a:rPr>
              <a:t>mais___</a:t>
            </a:r>
            <a:endParaRPr lang="en-IE" sz="1400" b="1" i="1" dirty="0">
              <a:solidFill>
                <a:schemeClr val="tx1"/>
              </a:solidFill>
            </a:endParaRPr>
          </a:p>
        </p:txBody>
      </p:sp>
      <p:sp>
        <p:nvSpPr>
          <p:cNvPr id="55" name="Rectangle 54"/>
          <p:cNvSpPr/>
          <p:nvPr/>
        </p:nvSpPr>
        <p:spPr>
          <a:xfrm>
            <a:off x="5509922" y="7371521"/>
            <a:ext cx="1317597" cy="990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smtClean="0">
                <a:solidFill>
                  <a:schemeClr val="tx1"/>
                </a:solidFill>
              </a:rPr>
              <a:t>Liostaigh bia </a:t>
            </a:r>
            <a:r>
              <a:rPr lang="en-IE" dirty="0" err="1" smtClean="0">
                <a:solidFill>
                  <a:schemeClr val="tx1"/>
                </a:solidFill>
              </a:rPr>
              <a:t>na</a:t>
            </a:r>
            <a:r>
              <a:rPr lang="en-IE" dirty="0" smtClean="0">
                <a:solidFill>
                  <a:schemeClr val="tx1"/>
                </a:solidFill>
              </a:rPr>
              <a:t> </a:t>
            </a:r>
            <a:r>
              <a:rPr lang="en-IE" dirty="0" err="1" smtClean="0">
                <a:solidFill>
                  <a:schemeClr val="tx1"/>
                </a:solidFill>
              </a:rPr>
              <a:t>gCeilteach</a:t>
            </a:r>
            <a:endParaRPr lang="en-IE" dirty="0">
              <a:solidFill>
                <a:schemeClr val="tx1"/>
              </a:solidFill>
            </a:endParaRPr>
          </a:p>
        </p:txBody>
      </p:sp>
      <p:sp>
        <p:nvSpPr>
          <p:cNvPr id="56" name="Rectangle 55"/>
          <p:cNvSpPr/>
          <p:nvPr/>
        </p:nvSpPr>
        <p:spPr>
          <a:xfrm>
            <a:off x="233735" y="7371521"/>
            <a:ext cx="1317597" cy="990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smtClean="0">
                <a:solidFill>
                  <a:schemeClr val="tx1"/>
                </a:solidFill>
              </a:rPr>
              <a:t>An </a:t>
            </a:r>
            <a:r>
              <a:rPr lang="en-IE" smtClean="0">
                <a:solidFill>
                  <a:schemeClr val="tx1"/>
                </a:solidFill>
              </a:rPr>
              <a:t>chríoch</a:t>
            </a:r>
            <a:endParaRPr lang="en-IE" dirty="0" smtClean="0">
              <a:solidFill>
                <a:schemeClr val="tx1"/>
              </a:solidFill>
            </a:endParaRPr>
          </a:p>
          <a:p>
            <a:pPr algn="ctr"/>
            <a:endParaRPr lang="en-IE" dirty="0">
              <a:solidFill>
                <a:schemeClr val="tx1"/>
              </a:solidFill>
            </a:endParaRPr>
          </a:p>
          <a:p>
            <a:pPr algn="ctr"/>
            <a:endParaRPr lang="en-IE" dirty="0">
              <a:solidFill>
                <a:schemeClr val="tx1"/>
              </a:solidFill>
            </a:endParaRPr>
          </a:p>
        </p:txBody>
      </p:sp>
      <p:sp>
        <p:nvSpPr>
          <p:cNvPr id="57" name="Rectangle 56"/>
          <p:cNvSpPr/>
          <p:nvPr/>
        </p:nvSpPr>
        <p:spPr>
          <a:xfrm>
            <a:off x="1555805" y="7371521"/>
            <a:ext cx="1317597" cy="990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smtClean="0">
                <a:solidFill>
                  <a:schemeClr val="tx1"/>
                </a:solidFill>
              </a:rPr>
              <a:t>Cad é seo?</a:t>
            </a:r>
          </a:p>
          <a:p>
            <a:pPr algn="ctr"/>
            <a:endParaRPr lang="en-IE" dirty="0">
              <a:solidFill>
                <a:schemeClr val="tx1"/>
              </a:solidFill>
            </a:endParaRPr>
          </a:p>
          <a:p>
            <a:pPr algn="ctr"/>
            <a:endParaRPr lang="en-IE" dirty="0">
              <a:solidFill>
                <a:schemeClr val="tx1"/>
              </a:solidFill>
            </a:endParaRPr>
          </a:p>
        </p:txBody>
      </p:sp>
      <p:sp>
        <p:nvSpPr>
          <p:cNvPr id="58" name="Rectangle 57"/>
          <p:cNvSpPr/>
          <p:nvPr/>
        </p:nvSpPr>
        <p:spPr>
          <a:xfrm>
            <a:off x="2873402" y="7371521"/>
            <a:ext cx="1317597" cy="990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smtClean="0">
                <a:solidFill>
                  <a:schemeClr val="tx1"/>
                </a:solidFill>
              </a:rPr>
              <a:t>Mínigh:</a:t>
            </a:r>
          </a:p>
          <a:p>
            <a:pPr algn="ctr"/>
            <a:r>
              <a:rPr lang="en-IE" sz="1300" b="1" dirty="0" smtClean="0">
                <a:solidFill>
                  <a:schemeClr val="tx1"/>
                </a:solidFill>
              </a:rPr>
              <a:t>An Iarannaois </a:t>
            </a:r>
            <a:endParaRPr lang="en-IE" sz="1300" b="1" dirty="0">
              <a:solidFill>
                <a:schemeClr val="tx1"/>
              </a:solidFill>
            </a:endParaRPr>
          </a:p>
        </p:txBody>
      </p:sp>
      <p:pic>
        <p:nvPicPr>
          <p:cNvPr id="2072" name="Picture 24" descr="http://www.edupic.net/Images/Other/arrow25_green_tl.g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749548">
            <a:off x="604974" y="1393749"/>
            <a:ext cx="575116" cy="565200"/>
          </a:xfrm>
          <a:prstGeom prst="rect">
            <a:avLst/>
          </a:prstGeom>
          <a:noFill/>
          <a:extLst>
            <a:ext uri="{909E8E84-426E-40DD-AFC4-6F175D3DCCD1}">
              <a14:hiddenFill xmlns:a14="http://schemas.microsoft.com/office/drawing/2010/main">
                <a:solidFill>
                  <a:srgbClr val="FFFFFF"/>
                </a:solidFill>
              </a14:hiddenFill>
            </a:ext>
          </a:extLst>
        </p:spPr>
      </p:pic>
      <p:cxnSp>
        <p:nvCxnSpPr>
          <p:cNvPr id="11" name="Straight Arrow Connector 10"/>
          <p:cNvCxnSpPr/>
          <p:nvPr/>
        </p:nvCxnSpPr>
        <p:spPr>
          <a:xfrm>
            <a:off x="5056013" y="3907735"/>
            <a:ext cx="407526" cy="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68" name="Straight Arrow Connector 67"/>
          <p:cNvCxnSpPr>
            <a:endCxn id="37" idx="3"/>
          </p:cNvCxnSpPr>
          <p:nvPr/>
        </p:nvCxnSpPr>
        <p:spPr>
          <a:xfrm flipH="1" flipV="1">
            <a:off x="4179072" y="5884296"/>
            <a:ext cx="368884" cy="1325"/>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pic>
        <p:nvPicPr>
          <p:cNvPr id="2084" name="Picture 36" descr="http://tx.english-ch.com/teacher/sammy/flags.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1" y="7737531"/>
            <a:ext cx="873737" cy="509400"/>
          </a:xfrm>
          <a:prstGeom prst="rect">
            <a:avLst/>
          </a:prstGeom>
          <a:noFill/>
          <a:extLst>
            <a:ext uri="{909E8E84-426E-40DD-AFC4-6F175D3DCCD1}">
              <a14:hiddenFill xmlns:a14="http://schemas.microsoft.com/office/drawing/2010/main">
                <a:solidFill>
                  <a:srgbClr val="FFFFFF"/>
                </a:solidFill>
              </a14:hiddenFill>
            </a:ext>
          </a:extLst>
        </p:spPr>
      </p:pic>
      <p:sp>
        <p:nvSpPr>
          <p:cNvPr id="59" name="Right Arrow 58"/>
          <p:cNvSpPr/>
          <p:nvPr/>
        </p:nvSpPr>
        <p:spPr>
          <a:xfrm flipV="1">
            <a:off x="190500" y="685802"/>
            <a:ext cx="4572000" cy="45719"/>
          </a:xfrm>
          <a:prstGeom prst="rightArrow">
            <a:avLst/>
          </a:prstGeom>
          <a:solidFill>
            <a:schemeClr val="accent4">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ga-IE" b="1" spc="-30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60" name="Title 1"/>
          <p:cNvSpPr txBox="1">
            <a:spLocks/>
          </p:cNvSpPr>
          <p:nvPr/>
        </p:nvSpPr>
        <p:spPr>
          <a:xfrm>
            <a:off x="86305" y="152401"/>
            <a:ext cx="6705600" cy="7239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IE" sz="2800" b="1" dirty="0" smtClean="0"/>
              <a:t>Éire Anallód					</a:t>
            </a:r>
            <a:r>
              <a:rPr lang="en-IE" sz="2800" b="1" dirty="0"/>
              <a:t> </a:t>
            </a:r>
            <a:r>
              <a:rPr lang="en-IE" sz="1600" b="1" dirty="0" smtClean="0"/>
              <a:t>Stór focal 7</a:t>
            </a:r>
            <a:endParaRPr lang="ga-IE" sz="1600" b="1" dirty="0"/>
          </a:p>
        </p:txBody>
      </p:sp>
      <p:pic>
        <p:nvPicPr>
          <p:cNvPr id="6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08542" y="1847244"/>
            <a:ext cx="861126" cy="43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2"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1743" y="3750131"/>
            <a:ext cx="1024922" cy="57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68254" y="3750131"/>
            <a:ext cx="813087" cy="576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chemeClr val="accent1"/>
                </a:solidFill>
              </a14:hiddenFill>
            </a:ext>
          </a:extLst>
        </p:spPr>
      </p:pic>
      <p:pic>
        <p:nvPicPr>
          <p:cNvPr id="2051"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238498" y="5715001"/>
            <a:ext cx="475642" cy="6358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664911" y="7874969"/>
            <a:ext cx="1053002" cy="3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0404488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79832" y="871331"/>
            <a:ext cx="6172200" cy="8217634"/>
          </a:xfrm>
          <a:prstGeom prst="rect">
            <a:avLst/>
          </a:prstGeom>
          <a:noFill/>
        </p:spPr>
        <p:txBody>
          <a:bodyPr wrap="square" rtlCol="0">
            <a:spAutoFit/>
          </a:bodyPr>
          <a:lstStyle/>
          <a:p>
            <a:pPr algn="just"/>
            <a:r>
              <a:rPr lang="en-IE" sz="1200" b="1" dirty="0" smtClean="0"/>
              <a:t>Stór focal 1</a:t>
            </a:r>
          </a:p>
          <a:p>
            <a:pPr marL="171450" indent="-171450" algn="just">
              <a:buFont typeface="Arial" pitchFamily="34" charset="0"/>
              <a:buChar char="•"/>
            </a:pPr>
            <a:r>
              <a:rPr lang="en-IE" sz="1200" dirty="0" smtClean="0"/>
              <a:t>Iarr ar gach beirt na réanna ar an sleamhnán a phlé le chéile. Pléigh féin ansin iad leis an rang ar fad. </a:t>
            </a:r>
          </a:p>
          <a:p>
            <a:pPr algn="just"/>
            <a:endParaRPr lang="en-IE" sz="1200" dirty="0" smtClean="0"/>
          </a:p>
          <a:p>
            <a:pPr algn="just"/>
            <a:r>
              <a:rPr lang="en-IE" sz="1200" b="1" dirty="0"/>
              <a:t>Stór focal </a:t>
            </a:r>
            <a:r>
              <a:rPr lang="en-IE" sz="1200" b="1" dirty="0" smtClean="0"/>
              <a:t>1 – Freagraí </a:t>
            </a:r>
            <a:endParaRPr lang="en-IE" sz="1200" b="1" dirty="0"/>
          </a:p>
          <a:p>
            <a:r>
              <a:rPr lang="en-IE" sz="1200" dirty="0"/>
              <a:t>An </a:t>
            </a:r>
            <a:r>
              <a:rPr lang="en-IE" sz="1200" dirty="0" err="1" smtClean="0"/>
              <a:t>Luath-chlochaois</a:t>
            </a:r>
            <a:r>
              <a:rPr lang="en-IE" sz="1200" dirty="0" smtClean="0"/>
              <a:t> </a:t>
            </a:r>
            <a:r>
              <a:rPr lang="en-IE" sz="1200" dirty="0"/>
              <a:t>- 2,500,000 RC – 8,000 RC (An Ré Pailéiliteach)</a:t>
            </a:r>
          </a:p>
          <a:p>
            <a:r>
              <a:rPr lang="en-IE" sz="1200" dirty="0"/>
              <a:t>An </a:t>
            </a:r>
            <a:r>
              <a:rPr lang="en-IE" sz="1200" dirty="0" err="1" smtClean="0"/>
              <a:t>Mheán-chlochaois</a:t>
            </a:r>
            <a:r>
              <a:rPr lang="en-IE" sz="1200" dirty="0" smtClean="0"/>
              <a:t> </a:t>
            </a:r>
            <a:r>
              <a:rPr lang="en-IE" sz="1200" dirty="0"/>
              <a:t>- 8,000 RC – 3,500 RC (An Ré Méisiliteach)</a:t>
            </a:r>
          </a:p>
          <a:p>
            <a:r>
              <a:rPr lang="en-IE" sz="1200" dirty="0"/>
              <a:t>An </a:t>
            </a:r>
            <a:r>
              <a:rPr lang="en-IE" sz="1200" dirty="0" err="1" smtClean="0"/>
              <a:t>Nua-chlochaois</a:t>
            </a:r>
            <a:r>
              <a:rPr lang="en-IE" sz="1200" dirty="0" smtClean="0"/>
              <a:t> </a:t>
            </a:r>
            <a:r>
              <a:rPr lang="en-IE" sz="1200" dirty="0"/>
              <a:t>- 3,500 RC – 2,000 RC (An Ré Neoiliteach</a:t>
            </a:r>
            <a:r>
              <a:rPr lang="en-IE" sz="1200" dirty="0" smtClean="0"/>
              <a:t>)</a:t>
            </a:r>
            <a:endParaRPr lang="en-IE" sz="1200" dirty="0"/>
          </a:p>
          <a:p>
            <a:r>
              <a:rPr lang="en-IE" sz="1200" dirty="0" smtClean="0"/>
              <a:t>An </a:t>
            </a:r>
            <a:r>
              <a:rPr lang="en-IE" sz="1200" dirty="0"/>
              <a:t>Chré-Umhaois </a:t>
            </a:r>
            <a:r>
              <a:rPr lang="en-IE" sz="1200" dirty="0" smtClean="0"/>
              <a:t>- </a:t>
            </a:r>
            <a:r>
              <a:rPr lang="en-IE" sz="1200" dirty="0"/>
              <a:t>2,400 RC – c 600 </a:t>
            </a:r>
            <a:r>
              <a:rPr lang="en-IE" sz="1200" dirty="0" smtClean="0"/>
              <a:t>RC</a:t>
            </a:r>
            <a:endParaRPr lang="en-IE" sz="1200" dirty="0"/>
          </a:p>
          <a:p>
            <a:pPr fontAlgn="t"/>
            <a:r>
              <a:rPr lang="en-IE" sz="1200" dirty="0" smtClean="0"/>
              <a:t>An </a:t>
            </a:r>
            <a:r>
              <a:rPr lang="en-IE" sz="1200" dirty="0"/>
              <a:t>Iarannaois </a:t>
            </a:r>
            <a:r>
              <a:rPr lang="en-IE" sz="1200" dirty="0" smtClean="0"/>
              <a:t>- </a:t>
            </a:r>
            <a:r>
              <a:rPr lang="en-IE" sz="1200" dirty="0"/>
              <a:t>600 RC – 400 </a:t>
            </a:r>
            <a:r>
              <a:rPr lang="en-IE" sz="1200" dirty="0" smtClean="0"/>
              <a:t>AD (</a:t>
            </a:r>
            <a:r>
              <a:rPr lang="en-IE" sz="1200" dirty="0"/>
              <a:t>Na </a:t>
            </a:r>
            <a:r>
              <a:rPr lang="en-IE" sz="1200" dirty="0" smtClean="0"/>
              <a:t>Ceiltigh)</a:t>
            </a:r>
            <a:endParaRPr lang="en-IE" sz="1200" dirty="0"/>
          </a:p>
          <a:p>
            <a:r>
              <a:rPr lang="en-IE" sz="1200" dirty="0"/>
              <a:t>						</a:t>
            </a:r>
            <a:endParaRPr lang="en-IE" sz="1200" dirty="0" smtClean="0"/>
          </a:p>
          <a:p>
            <a:pPr algn="just"/>
            <a:r>
              <a:rPr lang="en-IE" sz="1200" b="1" dirty="0"/>
              <a:t>Stór focal </a:t>
            </a:r>
            <a:r>
              <a:rPr lang="en-IE" sz="1200" b="1" dirty="0" smtClean="0"/>
              <a:t>2</a:t>
            </a:r>
            <a:endParaRPr lang="en-IE" sz="1200" b="1" dirty="0"/>
          </a:p>
          <a:p>
            <a:pPr marL="171450" indent="-171450" algn="just">
              <a:buFont typeface="Arial" pitchFamily="34" charset="0"/>
              <a:buChar char="•"/>
            </a:pPr>
            <a:r>
              <a:rPr lang="en-IE" sz="1200" dirty="0"/>
              <a:t>Iarr ar gach beirt </a:t>
            </a:r>
            <a:r>
              <a:rPr lang="en-IE" sz="1200" dirty="0" smtClean="0"/>
              <a:t>plé a dhéanamh ar na pictiúir ar an sleamhnán. </a:t>
            </a:r>
          </a:p>
          <a:p>
            <a:pPr marL="171450" indent="-171450" algn="just">
              <a:buFont typeface="Arial" pitchFamily="34" charset="0"/>
              <a:buChar char="•"/>
            </a:pPr>
            <a:r>
              <a:rPr lang="en-IE" sz="1200" dirty="0" smtClean="0"/>
              <a:t>Bí cinnte go bhfuil na focail sa bhosca ar eolas acu sula gcuireann tú tús leis an bplé.</a:t>
            </a:r>
          </a:p>
          <a:p>
            <a:pPr marL="171450" indent="-171450" algn="just">
              <a:buFont typeface="Arial" pitchFamily="34" charset="0"/>
              <a:buChar char="•"/>
            </a:pPr>
            <a:r>
              <a:rPr lang="en-IE" sz="1200" dirty="0" smtClean="0"/>
              <a:t>Pléigh </a:t>
            </a:r>
            <a:r>
              <a:rPr lang="en-IE" sz="1200" dirty="0"/>
              <a:t>féin </a:t>
            </a:r>
            <a:r>
              <a:rPr lang="en-IE" sz="1200" dirty="0" smtClean="0"/>
              <a:t>na pictiúir </a:t>
            </a:r>
            <a:r>
              <a:rPr lang="en-IE" sz="1200" dirty="0"/>
              <a:t>ansin leis an rang ar </a:t>
            </a:r>
            <a:r>
              <a:rPr lang="en-IE" sz="1200" dirty="0" smtClean="0"/>
              <a:t>fad. Déan iarracht an oiread eolais agus is féidir a fháil ó na daltaí féin faoi cad atá sna pictiúir. </a:t>
            </a:r>
            <a:endParaRPr lang="en-IE" sz="1200" dirty="0"/>
          </a:p>
          <a:p>
            <a:pPr algn="just"/>
            <a:endParaRPr lang="en-IE" sz="1200" dirty="0" smtClean="0"/>
          </a:p>
          <a:p>
            <a:pPr algn="just"/>
            <a:r>
              <a:rPr lang="en-IE" sz="1200" dirty="0"/>
              <a:t>  </a:t>
            </a:r>
            <a:r>
              <a:rPr lang="en-IE" sz="1200" dirty="0" smtClean="0"/>
              <a:t>           Feasacht </a:t>
            </a:r>
            <a:r>
              <a:rPr lang="en-IE" sz="1200" dirty="0"/>
              <a:t>foghlama – nod don fhoghlaimeoir conas stór focal nua a thabhairt leis. </a:t>
            </a:r>
          </a:p>
          <a:p>
            <a:pPr algn="just"/>
            <a:endParaRPr lang="en-IE" sz="1200" b="1" dirty="0" smtClean="0"/>
          </a:p>
          <a:p>
            <a:pPr algn="just"/>
            <a:r>
              <a:rPr lang="en-IE" sz="1200" b="1" dirty="0" smtClean="0"/>
              <a:t>Stór focal 3</a:t>
            </a:r>
          </a:p>
          <a:p>
            <a:pPr marL="171450" indent="-171450" algn="just">
              <a:buFont typeface="Arial" pitchFamily="34" charset="0"/>
              <a:buChar char="•"/>
            </a:pPr>
            <a:r>
              <a:rPr lang="en-IE" sz="1200" dirty="0" smtClean="0"/>
              <a:t>Bíodh an sleamhnán seo ar osteilgeoir agat agus iarr ar gach beirt ainm na n-áiteanna a phlé, chomh maith le cén cineál áite iad. </a:t>
            </a:r>
          </a:p>
          <a:p>
            <a:pPr marL="171450" indent="-171450" algn="just">
              <a:buFont typeface="Arial" pitchFamily="34" charset="0"/>
              <a:buChar char="•"/>
            </a:pPr>
            <a:r>
              <a:rPr lang="en-IE" sz="1200" dirty="0" smtClean="0"/>
              <a:t>Pléigh na freagraí leis an rang ar fad. </a:t>
            </a:r>
          </a:p>
          <a:p>
            <a:pPr algn="just"/>
            <a:endParaRPr lang="en-IE" sz="1200" dirty="0"/>
          </a:p>
          <a:p>
            <a:pPr algn="just"/>
            <a:r>
              <a:rPr lang="en-IE" sz="1200" b="1" dirty="0" smtClean="0"/>
              <a:t>Stór focal 3 – freagraí</a:t>
            </a:r>
          </a:p>
          <a:p>
            <a:pPr algn="just"/>
            <a:r>
              <a:rPr lang="en-IE" sz="1200" b="1" dirty="0"/>
              <a:t>	         </a:t>
            </a:r>
            <a:r>
              <a:rPr lang="en-IE" sz="1200" dirty="0" smtClean="0"/>
              <a:t>Grianán Ailigh – ráth</a:t>
            </a:r>
          </a:p>
          <a:p>
            <a:pPr algn="just"/>
            <a:endParaRPr lang="en-IE" sz="1200" dirty="0"/>
          </a:p>
          <a:p>
            <a:pPr algn="just"/>
            <a:endParaRPr lang="en-IE" sz="1200" dirty="0" smtClean="0"/>
          </a:p>
          <a:p>
            <a:pPr algn="just"/>
            <a:endParaRPr lang="en-IE" sz="1200" dirty="0"/>
          </a:p>
          <a:p>
            <a:pPr algn="just"/>
            <a:endParaRPr lang="en-IE" sz="1200" dirty="0" smtClean="0"/>
          </a:p>
          <a:p>
            <a:pPr algn="just"/>
            <a:r>
              <a:rPr lang="en-IE" sz="1200" dirty="0" smtClean="0"/>
              <a:t>	           Dún Aonghusa – dún</a:t>
            </a:r>
          </a:p>
          <a:p>
            <a:pPr algn="just"/>
            <a:endParaRPr lang="en-IE" sz="1200" dirty="0"/>
          </a:p>
          <a:p>
            <a:pPr algn="just"/>
            <a:endParaRPr lang="en-IE" sz="1200" dirty="0" smtClean="0"/>
          </a:p>
          <a:p>
            <a:pPr algn="just"/>
            <a:r>
              <a:rPr lang="en-IE" sz="1200" dirty="0" smtClean="0"/>
              <a:t>	</a:t>
            </a:r>
          </a:p>
          <a:p>
            <a:pPr algn="just"/>
            <a:r>
              <a:rPr lang="en-IE" sz="1200" dirty="0"/>
              <a:t>	 </a:t>
            </a:r>
            <a:r>
              <a:rPr lang="en-IE" sz="1200" dirty="0" smtClean="0"/>
              <a:t>         Teamhair – dún cnoic</a:t>
            </a:r>
            <a:endParaRPr lang="en-IE" sz="1200" dirty="0"/>
          </a:p>
          <a:p>
            <a:pPr algn="just"/>
            <a:endParaRPr lang="en-IE" sz="1200" dirty="0" smtClean="0"/>
          </a:p>
          <a:p>
            <a:pPr algn="just"/>
            <a:endParaRPr lang="en-IE" sz="1200" dirty="0"/>
          </a:p>
          <a:p>
            <a:pPr algn="just"/>
            <a:endParaRPr lang="en-IE" sz="1200" dirty="0" smtClean="0"/>
          </a:p>
          <a:p>
            <a:pPr algn="just"/>
            <a:r>
              <a:rPr lang="en-IE" sz="1200" b="1" dirty="0"/>
              <a:t>Stór focal </a:t>
            </a:r>
            <a:r>
              <a:rPr lang="en-IE" sz="1200" b="1" dirty="0" smtClean="0"/>
              <a:t>4</a:t>
            </a:r>
            <a:endParaRPr lang="en-IE" sz="1200" dirty="0"/>
          </a:p>
          <a:p>
            <a:pPr marL="171450" indent="-171450" algn="just">
              <a:buFont typeface="Arial" pitchFamily="34" charset="0"/>
              <a:buChar char="•"/>
            </a:pPr>
            <a:r>
              <a:rPr lang="en-IE" sz="1200" dirty="0"/>
              <a:t>Abair le gach beirt na </a:t>
            </a:r>
            <a:r>
              <a:rPr lang="en-IE" sz="1200" dirty="0" smtClean="0"/>
              <a:t>ceisteanna </a:t>
            </a:r>
            <a:r>
              <a:rPr lang="en-IE" sz="1200" dirty="0"/>
              <a:t>a phlé le chéile </a:t>
            </a:r>
            <a:r>
              <a:rPr lang="en-IE" sz="1200" dirty="0" smtClean="0"/>
              <a:t>ar feadh tamaill. </a:t>
            </a:r>
          </a:p>
          <a:p>
            <a:pPr marL="171450" indent="-171450" algn="just">
              <a:buFont typeface="Arial" pitchFamily="34" charset="0"/>
              <a:buChar char="•"/>
            </a:pPr>
            <a:r>
              <a:rPr lang="en-IE" sz="1200" dirty="0" smtClean="0"/>
              <a:t>Caithfidh siad na focail ar fad sa bhosca a úsáid le linn an phlé.</a:t>
            </a:r>
          </a:p>
          <a:p>
            <a:pPr marL="171450" indent="-171450" algn="just">
              <a:buFont typeface="Arial" pitchFamily="34" charset="0"/>
              <a:buChar char="•"/>
            </a:pPr>
            <a:r>
              <a:rPr lang="en-IE" sz="1200" dirty="0" smtClean="0"/>
              <a:t>Is féidir leat na ceisteanna a phlé leis an rang </a:t>
            </a:r>
            <a:r>
              <a:rPr lang="en-IE" sz="1200" dirty="0" err="1" smtClean="0"/>
              <a:t>ar</a:t>
            </a:r>
            <a:r>
              <a:rPr lang="en-IE" sz="1200" dirty="0" smtClean="0"/>
              <a:t> fad, nó is féidir leat iarraidh ar gach foghlaimeoir na freagraí a bhreacadh </a:t>
            </a:r>
            <a:r>
              <a:rPr lang="en-IE" sz="1200" dirty="0" err="1" smtClean="0"/>
              <a:t>ina</a:t>
            </a:r>
            <a:r>
              <a:rPr lang="en-IE" sz="1200" dirty="0" smtClean="0"/>
              <a:t> c(h)</a:t>
            </a:r>
            <a:r>
              <a:rPr lang="en-IE" sz="1200" dirty="0" err="1" smtClean="0"/>
              <a:t>óipleabhar</a:t>
            </a:r>
            <a:r>
              <a:rPr lang="en-IE" sz="1200" dirty="0" smtClean="0"/>
              <a:t>.</a:t>
            </a:r>
            <a:endParaRPr lang="en-IE" sz="1200" dirty="0"/>
          </a:p>
        </p:txBody>
      </p:sp>
      <p:sp>
        <p:nvSpPr>
          <p:cNvPr id="7" name="Right Arrow 6"/>
          <p:cNvSpPr/>
          <p:nvPr/>
        </p:nvSpPr>
        <p:spPr>
          <a:xfrm flipV="1">
            <a:off x="190500" y="685802"/>
            <a:ext cx="4572000" cy="45719"/>
          </a:xfrm>
          <a:prstGeom prst="rightArrow">
            <a:avLst/>
          </a:prstGeom>
          <a:solidFill>
            <a:schemeClr val="accent4">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ga-IE" b="1" spc="-30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8" name="Title 1"/>
          <p:cNvSpPr txBox="1">
            <a:spLocks/>
          </p:cNvSpPr>
          <p:nvPr/>
        </p:nvSpPr>
        <p:spPr>
          <a:xfrm>
            <a:off x="86305" y="152401"/>
            <a:ext cx="6705600" cy="7239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IE" sz="2800" b="1" dirty="0" smtClean="0"/>
              <a:t>Éire Anallód					</a:t>
            </a:r>
            <a:r>
              <a:rPr lang="en-IE" sz="2800" b="1" dirty="0"/>
              <a:t> </a:t>
            </a:r>
            <a:r>
              <a:rPr lang="en-IE" sz="1600" b="1" dirty="0" smtClean="0"/>
              <a:t>Treoracha</a:t>
            </a:r>
            <a:endParaRPr lang="ga-IE" sz="1600" b="1" dirty="0"/>
          </a:p>
        </p:txBody>
      </p:sp>
      <p:pic>
        <p:nvPicPr>
          <p:cNvPr id="9" name="Picture 8" descr="Industry Electro devices icon"/>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0708" y="3962400"/>
            <a:ext cx="216000" cy="216000"/>
          </a:xfrm>
          <a:prstGeom prst="rect">
            <a:avLst/>
          </a:prstGeom>
          <a:noFill/>
          <a:ln>
            <a:noFill/>
          </a:ln>
        </p:spPr>
      </p:pic>
      <p:pic>
        <p:nvPicPr>
          <p:cNvPr id="10"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800" y="5486400"/>
            <a:ext cx="984617" cy="720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4800" y="6256325"/>
            <a:ext cx="1193830" cy="720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7180" y="6976325"/>
            <a:ext cx="1078357" cy="720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7605048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90500" y="838201"/>
            <a:ext cx="6172200" cy="8402300"/>
          </a:xfrm>
          <a:prstGeom prst="rect">
            <a:avLst/>
          </a:prstGeom>
          <a:noFill/>
        </p:spPr>
        <p:txBody>
          <a:bodyPr wrap="square" rtlCol="0">
            <a:spAutoFit/>
          </a:bodyPr>
          <a:lstStyle/>
          <a:p>
            <a:pPr algn="just"/>
            <a:r>
              <a:rPr lang="en-IE" sz="1200" b="1" dirty="0" smtClean="0"/>
              <a:t>Stór </a:t>
            </a:r>
            <a:r>
              <a:rPr lang="en-IE" sz="1200" b="1" dirty="0"/>
              <a:t>focal </a:t>
            </a:r>
            <a:r>
              <a:rPr lang="en-IE" sz="1200" b="1" dirty="0" smtClean="0"/>
              <a:t>4 – Freagraí </a:t>
            </a:r>
            <a:endParaRPr lang="en-IE" sz="1200" dirty="0"/>
          </a:p>
          <a:p>
            <a:pPr algn="just"/>
            <a:r>
              <a:rPr lang="en-IE" sz="1200" dirty="0"/>
              <a:t>Cén t-ainm atá ar an áit chónaithe seo? </a:t>
            </a:r>
            <a:endParaRPr lang="en-IE" sz="1200" dirty="0" smtClean="0"/>
          </a:p>
          <a:p>
            <a:pPr algn="just"/>
            <a:r>
              <a:rPr lang="en-IE" sz="1200" i="1" dirty="0" smtClean="0"/>
              <a:t>Crannóg.</a:t>
            </a:r>
            <a:endParaRPr lang="en-IE" sz="1200" i="1" dirty="0"/>
          </a:p>
          <a:p>
            <a:pPr algn="just"/>
            <a:r>
              <a:rPr lang="en-IE" sz="1200" dirty="0"/>
              <a:t>Cé a chónaigh inti</a:t>
            </a:r>
            <a:r>
              <a:rPr lang="en-IE" sz="1200" dirty="0" smtClean="0"/>
              <a:t>?</a:t>
            </a:r>
          </a:p>
          <a:p>
            <a:pPr algn="just"/>
            <a:r>
              <a:rPr lang="en-IE" sz="1200" i="1" dirty="0" smtClean="0"/>
              <a:t>Na Ceiltigh.</a:t>
            </a:r>
            <a:endParaRPr lang="en-IE" sz="1200" i="1" dirty="0"/>
          </a:p>
          <a:p>
            <a:pPr algn="just"/>
            <a:r>
              <a:rPr lang="en-IE" sz="1200" dirty="0"/>
              <a:t>Cén fáth ar lonnaigh na Ceiltigh i lár locha mar seo, dar leat</a:t>
            </a:r>
            <a:r>
              <a:rPr lang="en-IE" sz="1200" dirty="0" smtClean="0"/>
              <a:t>?</a:t>
            </a:r>
          </a:p>
          <a:p>
            <a:pPr algn="just"/>
            <a:r>
              <a:rPr lang="en-IE" sz="1200" i="1" dirty="0" smtClean="0"/>
              <a:t>Ba chine cogaidh iad na Ceiltigh agus thóg siad na crannóga seo i lár locha chun iad féin a </a:t>
            </a:r>
            <a:r>
              <a:rPr lang="en-IE" sz="1200" i="1" dirty="0" err="1" smtClean="0"/>
              <a:t>chosaint</a:t>
            </a:r>
            <a:r>
              <a:rPr lang="en-IE" sz="1200" i="1" dirty="0" smtClean="0"/>
              <a:t> </a:t>
            </a:r>
            <a:r>
              <a:rPr lang="en-IE" sz="1200" i="1" dirty="0" err="1" smtClean="0"/>
              <a:t>ar</a:t>
            </a:r>
            <a:r>
              <a:rPr lang="en-IE" sz="1200" i="1" dirty="0" smtClean="0"/>
              <a:t> tháin bó. </a:t>
            </a:r>
            <a:endParaRPr lang="en-IE" sz="1200" i="1" dirty="0"/>
          </a:p>
          <a:p>
            <a:pPr algn="just"/>
            <a:r>
              <a:rPr lang="en-IE" sz="1200" dirty="0"/>
              <a:t>Cén cineál bia a d’ití ag an am, dar leat</a:t>
            </a:r>
            <a:r>
              <a:rPr lang="en-IE" sz="1200" dirty="0" smtClean="0"/>
              <a:t>?</a:t>
            </a:r>
          </a:p>
          <a:p>
            <a:pPr algn="just"/>
            <a:r>
              <a:rPr lang="en-IE" sz="1200" i="1" dirty="0" smtClean="0"/>
              <a:t>D’ití caora, cnónna, mil, cruithneacht agus ainmhithe fiáine.</a:t>
            </a:r>
            <a:endParaRPr lang="en-IE" sz="1200" i="1" dirty="0"/>
          </a:p>
          <a:p>
            <a:pPr algn="just"/>
            <a:r>
              <a:rPr lang="en-IE" sz="1200" dirty="0"/>
              <a:t>Cén cineál soithí a bhíodh ag na lonnaitheoirí seo</a:t>
            </a:r>
            <a:r>
              <a:rPr lang="en-IE" sz="1200" dirty="0" smtClean="0"/>
              <a:t>?</a:t>
            </a:r>
          </a:p>
          <a:p>
            <a:pPr algn="just"/>
            <a:r>
              <a:rPr lang="en-IE" sz="1200" i="1" dirty="0" smtClean="0"/>
              <a:t>Soithí déanta as stán agus cré-earraí eile. </a:t>
            </a:r>
            <a:endParaRPr lang="en-IE" sz="1200" i="1" dirty="0"/>
          </a:p>
          <a:p>
            <a:pPr algn="just"/>
            <a:r>
              <a:rPr lang="en-IE" sz="1200" dirty="0"/>
              <a:t>Conas a </a:t>
            </a:r>
            <a:r>
              <a:rPr lang="en-IE" sz="1200" dirty="0" err="1" smtClean="0"/>
              <a:t>dhéanadh</a:t>
            </a:r>
            <a:r>
              <a:rPr lang="en-IE" sz="1200" dirty="0" smtClean="0"/>
              <a:t> </a:t>
            </a:r>
            <a:r>
              <a:rPr lang="en-IE" sz="1200" dirty="0" err="1"/>
              <a:t>siad</a:t>
            </a:r>
            <a:r>
              <a:rPr lang="en-IE" sz="1200" dirty="0"/>
              <a:t> </a:t>
            </a:r>
            <a:r>
              <a:rPr lang="en-IE" sz="1200" dirty="0" err="1" smtClean="0"/>
              <a:t>bia</a:t>
            </a:r>
            <a:r>
              <a:rPr lang="en-IE" sz="1200" dirty="0" smtClean="0"/>
              <a:t> a </a:t>
            </a:r>
            <a:r>
              <a:rPr lang="en-IE" sz="1200" dirty="0" err="1" smtClean="0"/>
              <a:t>chócaireacht</a:t>
            </a:r>
            <a:r>
              <a:rPr lang="en-IE" sz="1200" dirty="0" smtClean="0"/>
              <a:t> ag </a:t>
            </a:r>
            <a:r>
              <a:rPr lang="en-IE" sz="1200" dirty="0"/>
              <a:t>an am sin</a:t>
            </a:r>
            <a:r>
              <a:rPr lang="en-IE" sz="1200" dirty="0" smtClean="0"/>
              <a:t>?</a:t>
            </a:r>
          </a:p>
          <a:p>
            <a:pPr algn="just"/>
            <a:r>
              <a:rPr lang="en-IE" sz="1200" i="1" dirty="0" smtClean="0"/>
              <a:t>I bpoll </a:t>
            </a:r>
            <a:r>
              <a:rPr lang="en-IE" sz="1200" i="1" dirty="0" err="1" smtClean="0"/>
              <a:t>sa</a:t>
            </a:r>
            <a:r>
              <a:rPr lang="en-IE" sz="1200" i="1" dirty="0" smtClean="0"/>
              <a:t> </a:t>
            </a:r>
            <a:r>
              <a:rPr lang="en-IE" sz="1200" i="1" dirty="0" err="1" smtClean="0"/>
              <a:t>talamh</a:t>
            </a:r>
            <a:r>
              <a:rPr lang="en-IE" sz="1200" i="1" dirty="0" smtClean="0"/>
              <a:t>, </a:t>
            </a:r>
            <a:r>
              <a:rPr lang="en-IE" sz="1200" i="1" dirty="0" err="1" smtClean="0"/>
              <a:t>bheiríodh</a:t>
            </a:r>
            <a:r>
              <a:rPr lang="en-IE" sz="1200" i="1" dirty="0" smtClean="0"/>
              <a:t> </a:t>
            </a:r>
            <a:r>
              <a:rPr lang="en-IE" sz="1200" i="1" dirty="0" err="1" smtClean="0"/>
              <a:t>siad</a:t>
            </a:r>
            <a:r>
              <a:rPr lang="en-IE" sz="1200" i="1" dirty="0" smtClean="0"/>
              <a:t> </a:t>
            </a:r>
            <a:r>
              <a:rPr lang="en-IE" sz="1200" i="1" dirty="0" err="1" smtClean="0"/>
              <a:t>uisce</a:t>
            </a:r>
            <a:r>
              <a:rPr lang="en-IE" sz="1200" i="1" dirty="0" smtClean="0"/>
              <a:t> trí chlocha teo a chaitheamh isteach ann. Tugadh Fulacht Fia air seo. </a:t>
            </a:r>
            <a:endParaRPr lang="en-IE" sz="1200" i="1" dirty="0"/>
          </a:p>
          <a:p>
            <a:pPr algn="just"/>
            <a:r>
              <a:rPr lang="en-IE" sz="1200" dirty="0"/>
              <a:t>Cén tslí ar thóg siad na botháin sa phictiúr?</a:t>
            </a:r>
          </a:p>
          <a:p>
            <a:pPr algn="just"/>
            <a:r>
              <a:rPr lang="en-IE" sz="1200" i="1" dirty="0" smtClean="0"/>
              <a:t>Bhí na botháin ar nós tithe ciorclacha le ceann tuí orthu. Rinneadh na ballaí as tuí </a:t>
            </a:r>
            <a:r>
              <a:rPr lang="en-IE" sz="1200" i="1" dirty="0" err="1" smtClean="0"/>
              <a:t>agus</a:t>
            </a:r>
            <a:r>
              <a:rPr lang="en-IE" sz="1200" i="1" dirty="0" smtClean="0"/>
              <a:t> </a:t>
            </a:r>
            <a:r>
              <a:rPr lang="en-IE" sz="1200" i="1" dirty="0" err="1" smtClean="0"/>
              <a:t>clábar</a:t>
            </a:r>
            <a:r>
              <a:rPr lang="en-IE" sz="1200" i="1" dirty="0" smtClean="0"/>
              <a:t>. </a:t>
            </a:r>
          </a:p>
          <a:p>
            <a:pPr algn="just"/>
            <a:endParaRPr lang="en-IE" sz="1200" i="1" dirty="0" smtClean="0"/>
          </a:p>
          <a:p>
            <a:pPr algn="just"/>
            <a:r>
              <a:rPr lang="en-IE" sz="1200" b="1" dirty="0" smtClean="0"/>
              <a:t>Stór </a:t>
            </a:r>
            <a:r>
              <a:rPr lang="en-IE" sz="1200" b="1" dirty="0"/>
              <a:t>focal </a:t>
            </a:r>
            <a:r>
              <a:rPr lang="en-IE" sz="1200" b="1" dirty="0" smtClean="0"/>
              <a:t>5</a:t>
            </a:r>
            <a:endParaRPr lang="en-IE" sz="1200" b="1" dirty="0"/>
          </a:p>
          <a:p>
            <a:pPr marL="171450" indent="-171450" algn="just">
              <a:buFont typeface="Arial" pitchFamily="34" charset="0"/>
              <a:buChar char="•"/>
            </a:pPr>
            <a:r>
              <a:rPr lang="en-IE" sz="1200" dirty="0" smtClean="0"/>
              <a:t>Tabhair seans do gach beirt na pictiúir a lipéadú agus ansin na bearnaí a líonadh leis na focail sa bhosca.</a:t>
            </a:r>
          </a:p>
          <a:p>
            <a:pPr marL="171450" indent="-171450" algn="just">
              <a:buFont typeface="Arial" pitchFamily="34" charset="0"/>
              <a:buChar char="•"/>
            </a:pPr>
            <a:r>
              <a:rPr lang="en-IE" sz="1200" dirty="0" smtClean="0"/>
              <a:t>Is féidir an sleamhnán a bheith ar osteilgeoir agat nó cóip a bheith déanta agat do gach foghlaimeoir.</a:t>
            </a:r>
          </a:p>
          <a:p>
            <a:pPr marL="171450" indent="-171450" algn="just">
              <a:buFont typeface="Arial" pitchFamily="34" charset="0"/>
              <a:buChar char="•"/>
            </a:pPr>
            <a:r>
              <a:rPr lang="en-IE" sz="1200" dirty="0" smtClean="0"/>
              <a:t>Pléigh na freagraí leis an rang ar fad nuair atá siad críochnaithe.</a:t>
            </a:r>
          </a:p>
          <a:p>
            <a:pPr algn="just"/>
            <a:endParaRPr lang="en-IE" sz="1200" dirty="0"/>
          </a:p>
          <a:p>
            <a:pPr algn="just"/>
            <a:r>
              <a:rPr lang="en-IE" sz="1200" b="1" dirty="0"/>
              <a:t>Stór focal </a:t>
            </a:r>
            <a:r>
              <a:rPr lang="en-IE" sz="1200" b="1" dirty="0" smtClean="0"/>
              <a:t>5 – freagraí</a:t>
            </a:r>
          </a:p>
          <a:p>
            <a:pPr algn="just"/>
            <a:endParaRPr lang="en-IE" sz="1200" b="1" dirty="0"/>
          </a:p>
          <a:p>
            <a:pPr algn="just"/>
            <a:endParaRPr lang="en-IE" sz="1200" b="1" dirty="0" smtClean="0"/>
          </a:p>
          <a:p>
            <a:pPr algn="just"/>
            <a:endParaRPr lang="en-IE" sz="1200" b="1" dirty="0"/>
          </a:p>
          <a:p>
            <a:pPr algn="just"/>
            <a:r>
              <a:rPr lang="en-IE" sz="1200" dirty="0" smtClean="0"/>
              <a:t>Galláin	                  Tuama pasáiste             Dolmain ursanach	Tuama dingchruthach</a:t>
            </a:r>
          </a:p>
          <a:p>
            <a:pPr algn="just"/>
            <a:endParaRPr lang="en-IE" sz="1200" b="1" dirty="0"/>
          </a:p>
          <a:p>
            <a:pPr algn="just"/>
            <a:r>
              <a:rPr lang="en-IE" sz="1200" dirty="0"/>
              <a:t>Bhí </a:t>
            </a:r>
            <a:r>
              <a:rPr lang="en-IE" sz="1200" b="1" dirty="0" smtClean="0"/>
              <a:t>nósanna adhlactha</a:t>
            </a:r>
            <a:r>
              <a:rPr lang="en-IE" sz="1200" dirty="0" smtClean="0"/>
              <a:t> </a:t>
            </a:r>
            <a:r>
              <a:rPr lang="en-IE" sz="1200" dirty="0"/>
              <a:t>an-suimiúil ag na céad-lonnaitheoirí in Éirinn </a:t>
            </a:r>
            <a:r>
              <a:rPr lang="en-IE" sz="1200" dirty="0" err="1"/>
              <a:t>ón</a:t>
            </a:r>
            <a:r>
              <a:rPr lang="en-IE" sz="1200" dirty="0"/>
              <a:t> </a:t>
            </a:r>
            <a:r>
              <a:rPr lang="en-IE" sz="1200" dirty="0" err="1" smtClean="0"/>
              <a:t>Luath-chlochaois</a:t>
            </a:r>
            <a:r>
              <a:rPr lang="en-IE" sz="1200" dirty="0" smtClean="0"/>
              <a:t> </a:t>
            </a:r>
            <a:r>
              <a:rPr lang="en-IE" sz="1200" dirty="0"/>
              <a:t>go dtí an Iarannaois. Fuarthas a lán </a:t>
            </a:r>
            <a:r>
              <a:rPr lang="en-IE" sz="1200" b="1" dirty="0" smtClean="0"/>
              <a:t>taisí créamtha</a:t>
            </a:r>
            <a:r>
              <a:rPr lang="en-IE" sz="1200" dirty="0" smtClean="0"/>
              <a:t> </a:t>
            </a:r>
            <a:r>
              <a:rPr lang="en-IE" sz="1200" dirty="0"/>
              <a:t>sna tuamaí ar fud na hÉireann, rud a léiríonn gur créamadh na daoine marbha sular cuireadh iad. Fuarthas a </a:t>
            </a:r>
            <a:r>
              <a:rPr lang="en-IE" sz="1200" dirty="0" err="1"/>
              <a:t>lán</a:t>
            </a:r>
            <a:r>
              <a:rPr lang="en-IE" sz="1200" dirty="0"/>
              <a:t> </a:t>
            </a:r>
            <a:r>
              <a:rPr lang="en-IE" sz="1200" b="1" dirty="0" err="1" smtClean="0"/>
              <a:t>cnámh</a:t>
            </a:r>
            <a:r>
              <a:rPr lang="en-IE" sz="1200" dirty="0" smtClean="0"/>
              <a:t> </a:t>
            </a:r>
            <a:r>
              <a:rPr lang="en-IE" sz="1200" dirty="0"/>
              <a:t>freisin sna tuamaí a léiríonn gur cuireadh na coirp mar a bhí, gan iad a chréamadh. </a:t>
            </a:r>
            <a:r>
              <a:rPr lang="en-IE" sz="1200" dirty="0" err="1" smtClean="0"/>
              <a:t>Roimh</a:t>
            </a:r>
            <a:r>
              <a:rPr lang="en-IE" sz="1200" dirty="0" smtClean="0"/>
              <a:t> </a:t>
            </a:r>
            <a:r>
              <a:rPr lang="en-IE" sz="1200" dirty="0"/>
              <a:t>ré na Críostaíochta, cuireadh </a:t>
            </a:r>
            <a:r>
              <a:rPr lang="en-IE" sz="1200" dirty="0" err="1"/>
              <a:t>nithe</a:t>
            </a:r>
            <a:r>
              <a:rPr lang="en-IE" sz="1200" dirty="0"/>
              <a:t> </a:t>
            </a:r>
            <a:r>
              <a:rPr lang="en-IE" sz="1200" dirty="0" err="1"/>
              <a:t>sa</a:t>
            </a:r>
            <a:r>
              <a:rPr lang="en-IE" sz="1200" dirty="0"/>
              <a:t> </a:t>
            </a:r>
            <a:r>
              <a:rPr lang="en-IE" sz="1200" b="1" dirty="0" err="1"/>
              <a:t>tuama</a:t>
            </a:r>
            <a:r>
              <a:rPr lang="en-IE" sz="1200" b="1" dirty="0"/>
              <a:t> </a:t>
            </a:r>
            <a:r>
              <a:rPr lang="en-IE" sz="1200" dirty="0" smtClean="0"/>
              <a:t>a </a:t>
            </a:r>
            <a:r>
              <a:rPr lang="en-IE" sz="1200" dirty="0"/>
              <a:t>chuideodh leis an </a:t>
            </a:r>
            <a:r>
              <a:rPr lang="en-IE" sz="1200" b="1" dirty="0" smtClean="0"/>
              <a:t>anam</a:t>
            </a:r>
            <a:r>
              <a:rPr lang="en-IE" sz="1200" dirty="0" smtClean="0"/>
              <a:t> </a:t>
            </a:r>
            <a:r>
              <a:rPr lang="en-IE" sz="1200" dirty="0"/>
              <a:t>sa chéad saol </a:t>
            </a:r>
            <a:r>
              <a:rPr lang="en-IE" sz="1200" dirty="0" err="1"/>
              <a:t>eile</a:t>
            </a:r>
            <a:r>
              <a:rPr lang="en-IE" sz="1200" dirty="0"/>
              <a:t> </a:t>
            </a:r>
            <a:r>
              <a:rPr lang="en-IE" sz="1200" dirty="0" smtClean="0"/>
              <a:t>: </a:t>
            </a:r>
            <a:r>
              <a:rPr lang="en-IE" sz="1200" dirty="0" err="1" smtClean="0"/>
              <a:t>airm</a:t>
            </a:r>
            <a:r>
              <a:rPr lang="en-IE" sz="1200" dirty="0" smtClean="0"/>
              <a:t>, </a:t>
            </a:r>
            <a:r>
              <a:rPr lang="en-IE" sz="1200" dirty="0" err="1" smtClean="0"/>
              <a:t>bia</a:t>
            </a:r>
            <a:r>
              <a:rPr lang="en-IE" sz="1200" dirty="0" smtClean="0"/>
              <a:t>, </a:t>
            </a:r>
            <a:r>
              <a:rPr lang="en-IE" sz="1200" dirty="0"/>
              <a:t>fíon, airgead agus éadaí ina measc.</a:t>
            </a:r>
            <a:endParaRPr lang="en-IE" sz="1200" b="1" dirty="0" smtClean="0"/>
          </a:p>
          <a:p>
            <a:pPr algn="just"/>
            <a:endParaRPr lang="en-IE" sz="1200" dirty="0" smtClean="0"/>
          </a:p>
          <a:p>
            <a:pPr algn="just"/>
            <a:r>
              <a:rPr lang="en-IE" sz="1200" b="1" dirty="0"/>
              <a:t>Stór focal </a:t>
            </a:r>
            <a:r>
              <a:rPr lang="en-IE" sz="1200" b="1" dirty="0" smtClean="0"/>
              <a:t>6</a:t>
            </a:r>
            <a:endParaRPr lang="en-IE" sz="1200" b="1" dirty="0"/>
          </a:p>
          <a:p>
            <a:pPr marL="171450" indent="-171450" algn="just">
              <a:buFont typeface="Arial" pitchFamily="34" charset="0"/>
              <a:buChar char="•"/>
            </a:pPr>
            <a:r>
              <a:rPr lang="en-IE" sz="1200" dirty="0" smtClean="0"/>
              <a:t>Bíodh an sleamhnán seo ar osteilgeoir agat agus iarr ar na daltaí bosca cosúil leis an gceann ag bun an </a:t>
            </a:r>
            <a:r>
              <a:rPr lang="en-IE" sz="1200" dirty="0" err="1" smtClean="0"/>
              <a:t>tsleamhnáin</a:t>
            </a:r>
            <a:r>
              <a:rPr lang="en-IE" sz="1200" dirty="0" smtClean="0"/>
              <a:t>, a tharraing ina gcóipleabhair. </a:t>
            </a:r>
          </a:p>
          <a:p>
            <a:pPr marL="171450" indent="-171450" algn="just">
              <a:buFont typeface="Arial" pitchFamily="34" charset="0"/>
              <a:buChar char="•"/>
            </a:pPr>
            <a:r>
              <a:rPr lang="en-IE" sz="1200" dirty="0" smtClean="0"/>
              <a:t>Abair leo na téarmaí a mheaitseáil leis na </a:t>
            </a:r>
            <a:r>
              <a:rPr lang="en-IE" sz="1200" dirty="0" err="1" smtClean="0"/>
              <a:t>sainmhínithe</a:t>
            </a:r>
            <a:r>
              <a:rPr lang="en-IE" sz="1200" dirty="0" smtClean="0"/>
              <a:t> </a:t>
            </a:r>
            <a:r>
              <a:rPr lang="en-IE" sz="1200" dirty="0" err="1" smtClean="0"/>
              <a:t>ar</a:t>
            </a:r>
            <a:r>
              <a:rPr lang="en-IE" sz="1200" dirty="0" smtClean="0"/>
              <a:t> </a:t>
            </a:r>
            <a:r>
              <a:rPr lang="en-IE" sz="1200" dirty="0" err="1" smtClean="0"/>
              <a:t>dtús</a:t>
            </a:r>
            <a:r>
              <a:rPr lang="en-IE" sz="1200" dirty="0" smtClean="0"/>
              <a:t> – </a:t>
            </a:r>
            <a:r>
              <a:rPr lang="en-IE" sz="1200" dirty="0" err="1" smtClean="0"/>
              <a:t>obair</a:t>
            </a:r>
            <a:r>
              <a:rPr lang="en-IE" sz="1200" dirty="0" smtClean="0"/>
              <a:t> </a:t>
            </a:r>
            <a:r>
              <a:rPr lang="en-IE" sz="1200" dirty="0" err="1" smtClean="0"/>
              <a:t>aonair</a:t>
            </a:r>
            <a:r>
              <a:rPr lang="en-IE" sz="1200" dirty="0" smtClean="0"/>
              <a:t>.</a:t>
            </a:r>
          </a:p>
          <a:p>
            <a:pPr marL="171450" indent="-171450" algn="just">
              <a:buFont typeface="Arial" pitchFamily="34" charset="0"/>
              <a:buChar char="•"/>
            </a:pPr>
            <a:r>
              <a:rPr lang="en-IE" sz="1200" dirty="0" smtClean="0"/>
              <a:t>Ansin iarr ar gach beirt a gcuid freagraí a chur i gcomparáid le chéile.</a:t>
            </a:r>
          </a:p>
          <a:p>
            <a:pPr marL="171450" indent="-171450" algn="just">
              <a:buFont typeface="Arial" pitchFamily="34" charset="0"/>
              <a:buChar char="•"/>
            </a:pPr>
            <a:r>
              <a:rPr lang="en-IE" sz="1200" dirty="0" smtClean="0"/>
              <a:t>Pléigh na freagraí leo ansin. </a:t>
            </a:r>
            <a:endParaRPr lang="en-IE" sz="1200" dirty="0"/>
          </a:p>
          <a:p>
            <a:pPr algn="just"/>
            <a:endParaRPr lang="en-IE" sz="1200" dirty="0"/>
          </a:p>
        </p:txBody>
      </p:sp>
      <p:sp>
        <p:nvSpPr>
          <p:cNvPr id="21" name="Right Arrow 20"/>
          <p:cNvSpPr/>
          <p:nvPr/>
        </p:nvSpPr>
        <p:spPr>
          <a:xfrm flipV="1">
            <a:off x="190500" y="685802"/>
            <a:ext cx="4572000" cy="45719"/>
          </a:xfrm>
          <a:prstGeom prst="rightArrow">
            <a:avLst/>
          </a:prstGeom>
          <a:solidFill>
            <a:schemeClr val="accent4">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ga-IE" b="1" spc="-30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22" name="Title 1"/>
          <p:cNvSpPr txBox="1">
            <a:spLocks/>
          </p:cNvSpPr>
          <p:nvPr/>
        </p:nvSpPr>
        <p:spPr>
          <a:xfrm>
            <a:off x="86305" y="152401"/>
            <a:ext cx="6705600" cy="7239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IE" sz="2800" b="1" dirty="0" smtClean="0"/>
              <a:t>Éire Anallód					</a:t>
            </a:r>
            <a:r>
              <a:rPr lang="en-IE" sz="2800" b="1" dirty="0"/>
              <a:t> </a:t>
            </a:r>
            <a:r>
              <a:rPr lang="en-IE" sz="1600" b="1" dirty="0" smtClean="0"/>
              <a:t>Treoracha</a:t>
            </a:r>
            <a:endParaRPr lang="ga-IE" sz="1600" b="1" dirty="0"/>
          </a:p>
        </p:txBody>
      </p:sp>
      <p:pic>
        <p:nvPicPr>
          <p:cNvPr id="23"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4800" y="5638800"/>
            <a:ext cx="1212682" cy="54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28800" y="5652586"/>
            <a:ext cx="960332" cy="54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63189" y="5619293"/>
            <a:ext cx="1076412" cy="54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76800" y="5605882"/>
            <a:ext cx="810811" cy="54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0193955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Executive">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2432</TotalTime>
  <Words>937</Words>
  <Application>Microsoft Office PowerPoint</Application>
  <PresentationFormat>On-screen Show (4:3)</PresentationFormat>
  <Paragraphs>344</Paragraphs>
  <Slides>11</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11</vt:i4>
      </vt:variant>
    </vt:vector>
  </HeadingPairs>
  <TitlesOfParts>
    <vt:vector size="14"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 Aimsir Láithreach</dc:title>
  <dc:creator>user</dc:creator>
  <cp:lastModifiedBy>user1</cp:lastModifiedBy>
  <cp:revision>168</cp:revision>
  <cp:lastPrinted>2014-11-13T18:14:55Z</cp:lastPrinted>
  <dcterms:created xsi:type="dcterms:W3CDTF">2006-08-16T00:00:00Z</dcterms:created>
  <dcterms:modified xsi:type="dcterms:W3CDTF">2016-01-15T10:03:45Z</dcterms:modified>
</cp:coreProperties>
</file>