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78" d="100"/>
          <a:sy n="78" d="100"/>
        </p:scale>
        <p:origin x="150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6477000" cy="7848600"/>
          </a:xfrm>
        </p:spPr>
        <p:txBody>
          <a:bodyPr>
            <a:normAutofit/>
          </a:bodyPr>
          <a:lstStyle/>
          <a:p>
            <a:pPr algn="l"/>
            <a:r>
              <a:rPr lang="en-IE" sz="2000" dirty="0" smtClean="0">
                <a:solidFill>
                  <a:schemeClr val="tx1"/>
                </a:solidFill>
              </a:rPr>
              <a:t>Féach ar an abairt seo:</a:t>
            </a:r>
          </a:p>
          <a:p>
            <a:pPr algn="l"/>
            <a:endParaRPr lang="en-IE" sz="2000" dirty="0">
              <a:solidFill>
                <a:schemeClr val="tx1"/>
              </a:solidFill>
            </a:endParaRPr>
          </a:p>
          <a:p>
            <a:pPr algn="just"/>
            <a:r>
              <a:rPr lang="en-IE" sz="2800" b="1" dirty="0" smtClean="0">
                <a:solidFill>
                  <a:schemeClr val="tx1"/>
                </a:solidFill>
              </a:rPr>
              <a:t>Dá</a:t>
            </a:r>
            <a:r>
              <a:rPr lang="en-IE" sz="2800" dirty="0" smtClean="0">
                <a:solidFill>
                  <a:schemeClr val="tx1"/>
                </a:solidFill>
              </a:rPr>
              <a:t> </a:t>
            </a:r>
            <a:r>
              <a:rPr lang="en-IE" sz="2800" b="1" dirty="0" smtClean="0">
                <a:solidFill>
                  <a:schemeClr val="tx1"/>
                </a:solidFill>
              </a:rPr>
              <a:t>d</a:t>
            </a:r>
            <a:r>
              <a:rPr lang="en-IE" sz="2800" dirty="0" smtClean="0">
                <a:solidFill>
                  <a:schemeClr val="tx1"/>
                </a:solidFill>
              </a:rPr>
              <a:t>tabharfainn airgead duit, </a:t>
            </a:r>
            <a:r>
              <a:rPr lang="en-IE" sz="2800" b="1" dirty="0" smtClean="0">
                <a:solidFill>
                  <a:schemeClr val="tx1"/>
                </a:solidFill>
              </a:rPr>
              <a:t>chaithfeá</a:t>
            </a:r>
            <a:r>
              <a:rPr lang="en-IE" sz="2800" dirty="0" smtClean="0">
                <a:solidFill>
                  <a:schemeClr val="tx1"/>
                </a:solidFill>
              </a:rPr>
              <a:t> ar mhilseáin é.</a:t>
            </a:r>
          </a:p>
          <a:p>
            <a:pPr algn="l"/>
            <a:endParaRPr lang="en-IE" sz="2000" dirty="0" smtClean="0">
              <a:solidFill>
                <a:schemeClr val="tx1"/>
              </a:solidFill>
            </a:endParaRPr>
          </a:p>
          <a:p>
            <a:pPr algn="l"/>
            <a:r>
              <a:rPr lang="en-IE" sz="2800" b="1" dirty="0" smtClean="0">
                <a:solidFill>
                  <a:schemeClr val="tx1"/>
                </a:solidFill>
              </a:rPr>
              <a:t>Mura</a:t>
            </a:r>
            <a:r>
              <a:rPr lang="en-IE" sz="2800" dirty="0" smtClean="0">
                <a:solidFill>
                  <a:schemeClr val="tx1"/>
                </a:solidFill>
              </a:rPr>
              <a:t> </a:t>
            </a:r>
            <a:r>
              <a:rPr lang="en-IE" sz="2800" b="1" dirty="0" smtClean="0">
                <a:solidFill>
                  <a:schemeClr val="tx1"/>
                </a:solidFill>
              </a:rPr>
              <a:t>d</a:t>
            </a:r>
            <a:r>
              <a:rPr lang="en-IE" sz="2800" dirty="0" smtClean="0">
                <a:solidFill>
                  <a:schemeClr val="tx1"/>
                </a:solidFill>
              </a:rPr>
              <a:t>tabharfainn airgead duit, </a:t>
            </a:r>
            <a:r>
              <a:rPr lang="en-IE" sz="2800" b="1" dirty="0" smtClean="0">
                <a:solidFill>
                  <a:schemeClr val="tx1"/>
                </a:solidFill>
              </a:rPr>
              <a:t>bheadh</a:t>
            </a:r>
            <a:r>
              <a:rPr lang="en-IE" sz="2800" dirty="0" smtClean="0">
                <a:solidFill>
                  <a:schemeClr val="tx1"/>
                </a:solidFill>
              </a:rPr>
              <a:t> fearg ort.</a:t>
            </a:r>
          </a:p>
          <a:p>
            <a:pPr algn="l"/>
            <a:endParaRPr lang="en-IE" sz="2000" dirty="0" smtClean="0">
              <a:solidFill>
                <a:schemeClr val="tx1"/>
              </a:solidFill>
            </a:endParaRPr>
          </a:p>
          <a:p>
            <a:pPr algn="l"/>
            <a:r>
              <a:rPr lang="en-IE" sz="2000" dirty="0" smtClean="0">
                <a:solidFill>
                  <a:schemeClr val="tx1"/>
                </a:solidFill>
              </a:rPr>
              <a:t>Cad is féidir leat a rá faoin abairt sin? Féach ar an gcló dubh!</a:t>
            </a:r>
          </a:p>
          <a:p>
            <a:pPr algn="l"/>
            <a:endParaRPr lang="en-IE" sz="2000" dirty="0">
              <a:solidFill>
                <a:schemeClr val="tx1"/>
              </a:solidFill>
            </a:endParaRPr>
          </a:p>
          <a:p>
            <a:pPr algn="l"/>
            <a:r>
              <a:rPr lang="en-IE" sz="2000" dirty="0" smtClean="0">
                <a:solidFill>
                  <a:schemeClr val="tx1"/>
                </a:solidFill>
              </a:rPr>
              <a:t>Cad a dúirt tú?</a:t>
            </a:r>
          </a:p>
          <a:p>
            <a:pPr algn="l"/>
            <a:endParaRPr lang="en-IE" sz="2000" dirty="0">
              <a:solidFill>
                <a:schemeClr val="tx1"/>
              </a:solidFill>
            </a:endParaRPr>
          </a:p>
          <a:p>
            <a:pPr marL="342900" indent="-342900" algn="l">
              <a:buFont typeface="Wingdings" pitchFamily="2" charset="2"/>
              <a:buChar char="ü"/>
            </a:pPr>
            <a:r>
              <a:rPr lang="en-IE" sz="2000" dirty="0" smtClean="0">
                <a:solidFill>
                  <a:schemeClr val="tx1"/>
                </a:solidFill>
              </a:rPr>
              <a:t>Úsáidtear an modh coinníollach le </a:t>
            </a:r>
            <a:r>
              <a:rPr lang="en-IE" sz="2000" b="1" i="1" dirty="0" smtClean="0">
                <a:solidFill>
                  <a:schemeClr val="tx1"/>
                </a:solidFill>
              </a:rPr>
              <a:t>dá </a:t>
            </a:r>
            <a:r>
              <a:rPr lang="en-IE" sz="2000" dirty="0" smtClean="0">
                <a:solidFill>
                  <a:schemeClr val="tx1"/>
                </a:solidFill>
              </a:rPr>
              <a:t>agus</a:t>
            </a:r>
            <a:r>
              <a:rPr lang="en-IE" sz="2000" b="1" i="1" dirty="0" smtClean="0">
                <a:solidFill>
                  <a:schemeClr val="tx1"/>
                </a:solidFill>
              </a:rPr>
              <a:t> mura</a:t>
            </a:r>
            <a:r>
              <a:rPr lang="en-IE" sz="2000" dirty="0" smtClean="0">
                <a:solidFill>
                  <a:schemeClr val="tx1"/>
                </a:solidFill>
              </a:rPr>
              <a:t>. </a:t>
            </a:r>
          </a:p>
          <a:p>
            <a:pPr marL="342900" indent="-342900" algn="l">
              <a:buFont typeface="Wingdings" pitchFamily="2" charset="2"/>
              <a:buChar char="ü"/>
            </a:pPr>
            <a:r>
              <a:rPr lang="en-IE" sz="2000" dirty="0" smtClean="0">
                <a:solidFill>
                  <a:schemeClr val="tx1"/>
                </a:solidFill>
              </a:rPr>
              <a:t>Leanann urú </a:t>
            </a:r>
            <a:r>
              <a:rPr lang="en-IE" sz="2000" b="1" i="1" dirty="0" smtClean="0">
                <a:solidFill>
                  <a:schemeClr val="tx1"/>
                </a:solidFill>
              </a:rPr>
              <a:t>dá</a:t>
            </a:r>
            <a:r>
              <a:rPr lang="en-IE" sz="2000" dirty="0" smtClean="0">
                <a:solidFill>
                  <a:schemeClr val="tx1"/>
                </a:solidFill>
              </a:rPr>
              <a:t> agus </a:t>
            </a:r>
            <a:r>
              <a:rPr lang="en-IE" sz="2000" b="1" i="1" dirty="0" smtClean="0">
                <a:solidFill>
                  <a:schemeClr val="tx1"/>
                </a:solidFill>
              </a:rPr>
              <a:t>mura </a:t>
            </a:r>
            <a:r>
              <a:rPr lang="en-IE" sz="2000" dirty="0" smtClean="0">
                <a:solidFill>
                  <a:schemeClr val="tx1"/>
                </a:solidFill>
              </a:rPr>
              <a:t>sa mhodh coinníollach. </a:t>
            </a:r>
          </a:p>
          <a:p>
            <a:pPr marL="342900" indent="-342900" algn="l">
              <a:buFont typeface="Wingdings" pitchFamily="2" charset="2"/>
              <a:buChar char="ü"/>
            </a:pPr>
            <a:r>
              <a:rPr lang="en-IE" sz="2000" dirty="0" smtClean="0">
                <a:solidFill>
                  <a:schemeClr val="tx1"/>
                </a:solidFill>
              </a:rPr>
              <a:t>Má bhíonn an modh coinníollach sa chéad chlásal beidh an modh coinníollach sa dara clásal. </a:t>
            </a:r>
            <a:endParaRPr lang="en-IE" sz="2000" dirty="0">
              <a:solidFill>
                <a:schemeClr val="tx1"/>
              </a:solidFill>
            </a:endParaRPr>
          </a:p>
          <a:p>
            <a:pPr algn="l"/>
            <a:endParaRPr lang="en-IE" sz="2000" dirty="0" smtClean="0">
              <a:solidFill>
                <a:schemeClr val="tx1"/>
              </a:solidFill>
            </a:endParaRPr>
          </a:p>
          <a:p>
            <a:pPr algn="l"/>
            <a:endParaRPr lang="en-IE" sz="2000" dirty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flipV="1">
            <a:off x="381000" y="910587"/>
            <a:ext cx="4572000" cy="4571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28600" y="304800"/>
            <a:ext cx="6400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E" sz="3200" b="1" dirty="0" smtClean="0"/>
              <a:t/>
            </a:r>
            <a:br>
              <a:rPr lang="en-IE" sz="3200" b="1" dirty="0" smtClean="0"/>
            </a:br>
            <a:r>
              <a:rPr lang="en-IE" sz="3200" b="1" dirty="0" smtClean="0"/>
              <a:t>Dá / Mura                                              					 </a:t>
            </a:r>
            <a:r>
              <a:rPr lang="en-IE" sz="1600" b="1" dirty="0" smtClean="0"/>
              <a:t>	</a:t>
            </a:r>
            <a:endParaRPr lang="ga-IE" sz="16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" y="1066800"/>
            <a:ext cx="6477000" cy="7848600"/>
          </a:xfrm>
        </p:spPr>
        <p:txBody>
          <a:bodyPr>
            <a:normAutofit/>
          </a:bodyPr>
          <a:lstStyle/>
          <a:p>
            <a:pPr algn="l"/>
            <a:r>
              <a:rPr lang="en-IE" sz="2000" dirty="0" smtClean="0">
                <a:solidFill>
                  <a:schemeClr val="tx1"/>
                </a:solidFill>
              </a:rPr>
              <a:t>Cuir Gaeilge ar na habairtí seo:</a:t>
            </a:r>
          </a:p>
          <a:p>
            <a:pPr algn="l"/>
            <a:endParaRPr lang="en-IE" sz="2000" dirty="0" smtClean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200000"/>
              </a:lnSpc>
              <a:buAutoNum type="arabicPeriod"/>
            </a:pPr>
            <a:r>
              <a:rPr lang="en-IE" sz="2200" dirty="0" smtClean="0">
                <a:solidFill>
                  <a:schemeClr val="tx1"/>
                </a:solidFill>
              </a:rPr>
              <a:t>If I won the lotto, I’d buy a car.</a:t>
            </a:r>
          </a:p>
          <a:p>
            <a:pPr marL="457200" indent="-457200" algn="l">
              <a:lnSpc>
                <a:spcPct val="200000"/>
              </a:lnSpc>
              <a:buAutoNum type="arabicPeriod"/>
            </a:pPr>
            <a:r>
              <a:rPr lang="en-IE" sz="2200" dirty="0" smtClean="0">
                <a:solidFill>
                  <a:schemeClr val="tx1"/>
                </a:solidFill>
              </a:rPr>
              <a:t>If we didn’t call him, he’d go mad.</a:t>
            </a:r>
          </a:p>
          <a:p>
            <a:pPr marL="457200" indent="-457200" algn="l">
              <a:lnSpc>
                <a:spcPct val="200000"/>
              </a:lnSpc>
              <a:buAutoNum type="arabicPeriod"/>
            </a:pPr>
            <a:r>
              <a:rPr lang="en-IE" sz="2200" dirty="0" smtClean="0">
                <a:solidFill>
                  <a:schemeClr val="tx1"/>
                </a:solidFill>
              </a:rPr>
              <a:t>We would be rich now if we hadn’t bought it.</a:t>
            </a:r>
          </a:p>
          <a:p>
            <a:pPr marL="457200" indent="-457200" algn="l">
              <a:lnSpc>
                <a:spcPct val="200000"/>
              </a:lnSpc>
              <a:buAutoNum type="arabicPeriod"/>
            </a:pPr>
            <a:r>
              <a:rPr lang="en-IE" sz="2200" dirty="0" smtClean="0">
                <a:solidFill>
                  <a:schemeClr val="tx1"/>
                </a:solidFill>
              </a:rPr>
              <a:t>If I spoke to him now, I’d cry.</a:t>
            </a:r>
          </a:p>
          <a:p>
            <a:pPr marL="457200" indent="-457200" algn="l">
              <a:lnSpc>
                <a:spcPct val="200000"/>
              </a:lnSpc>
              <a:buAutoNum type="arabicPeriod"/>
            </a:pPr>
            <a:r>
              <a:rPr lang="en-IE" sz="2200" dirty="0" smtClean="0">
                <a:solidFill>
                  <a:schemeClr val="tx1"/>
                </a:solidFill>
              </a:rPr>
              <a:t>If you’d studied, you’d have passed the exam. </a:t>
            </a:r>
          </a:p>
          <a:p>
            <a:pPr marL="457200" indent="-457200" algn="l">
              <a:lnSpc>
                <a:spcPct val="200000"/>
              </a:lnSpc>
              <a:buAutoNum type="arabicPeriod"/>
            </a:pPr>
            <a:r>
              <a:rPr lang="en-IE" sz="2200" dirty="0" smtClean="0">
                <a:solidFill>
                  <a:schemeClr val="tx1"/>
                </a:solidFill>
              </a:rPr>
              <a:t>If he did some sport, he’d be ok.</a:t>
            </a:r>
          </a:p>
          <a:p>
            <a:pPr marL="457200" indent="-457200" algn="l">
              <a:lnSpc>
                <a:spcPct val="200000"/>
              </a:lnSpc>
              <a:buAutoNum type="arabicPeriod"/>
            </a:pPr>
            <a:r>
              <a:rPr lang="en-IE" sz="2200" dirty="0" smtClean="0">
                <a:solidFill>
                  <a:schemeClr val="tx1"/>
                </a:solidFill>
              </a:rPr>
              <a:t>If we didn’t go, we wouldn’t win anything.</a:t>
            </a:r>
          </a:p>
          <a:p>
            <a:pPr marL="457200" indent="-457200" algn="l">
              <a:lnSpc>
                <a:spcPct val="200000"/>
              </a:lnSpc>
              <a:buAutoNum type="arabicPeriod"/>
            </a:pPr>
            <a:r>
              <a:rPr lang="en-IE" sz="2200" dirty="0" smtClean="0">
                <a:solidFill>
                  <a:schemeClr val="tx1"/>
                </a:solidFill>
              </a:rPr>
              <a:t>If you wore warm clothes, you wouldn’t be cold.</a:t>
            </a:r>
            <a:endParaRPr lang="en-IE" sz="2000" dirty="0" smtClean="0">
              <a:solidFill>
                <a:schemeClr val="tx1"/>
              </a:solidFill>
            </a:endParaRPr>
          </a:p>
          <a:p>
            <a:pPr algn="l"/>
            <a:endParaRPr lang="en-IE" sz="2000" dirty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flipV="1">
            <a:off x="381000" y="910587"/>
            <a:ext cx="4572000" cy="4571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228600"/>
            <a:ext cx="6400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E" sz="3200" b="1" dirty="0" smtClean="0"/>
              <a:t/>
            </a:r>
            <a:br>
              <a:rPr lang="en-IE" sz="3200" b="1" dirty="0" smtClean="0"/>
            </a:br>
            <a:r>
              <a:rPr lang="en-IE" sz="3200" b="1" dirty="0" smtClean="0"/>
              <a:t>Dá / Mura 	                                     </a:t>
            </a:r>
            <a:r>
              <a:rPr lang="en-IE" sz="1600" b="1" dirty="0" smtClean="0"/>
              <a:t>cleachtadh</a:t>
            </a:r>
            <a:r>
              <a:rPr lang="en-IE" sz="3200" b="1" dirty="0" smtClean="0"/>
              <a:t>				 </a:t>
            </a:r>
            <a:r>
              <a:rPr lang="en-IE" sz="1600" b="1" dirty="0" smtClean="0"/>
              <a:t>	</a:t>
            </a:r>
            <a:endParaRPr lang="ga-IE" sz="1600" b="1" dirty="0"/>
          </a:p>
        </p:txBody>
      </p:sp>
    </p:spTree>
    <p:extLst>
      <p:ext uri="{BB962C8B-B14F-4D97-AF65-F5344CB8AC3E}">
        <p14:creationId xmlns:p14="http://schemas.microsoft.com/office/powerpoint/2010/main" val="4060051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50EA9F63998145A95C2315B447BDE8" ma:contentTypeVersion="0" ma:contentTypeDescription="Create a new document." ma:contentTypeScope="" ma:versionID="5c4be647ffc6e3430b20c7869584410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dcfe7aba00f2d1c7eec7339c8e90d9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A1DD17-7864-46E3-A3B1-C4C3D4238BF8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38F62BD-CF98-43C9-847D-D6827F983F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ED9399-A82C-47AF-BB07-36F3AE8224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</TotalTime>
  <Words>170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Aimsir Láithreach</dc:title>
  <dc:creator>user</dc:creator>
  <cp:lastModifiedBy>Riarachán</cp:lastModifiedBy>
  <cp:revision>51</cp:revision>
  <dcterms:created xsi:type="dcterms:W3CDTF">2006-08-16T00:00:00Z</dcterms:created>
  <dcterms:modified xsi:type="dcterms:W3CDTF">2014-02-28T13:52:54Z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0x010100D050EA9F63998145A95C2315B447BDE8</vt:lpwstr>
  </property>
</Properties>
</file>