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69" r:id="rId6"/>
    <p:sldId id="282" r:id="rId7"/>
    <p:sldId id="278" r:id="rId8"/>
    <p:sldId id="279" r:id="rId9"/>
    <p:sldId id="284" r:id="rId10"/>
    <p:sldId id="283" r:id="rId11"/>
  </p:sldIdLst>
  <p:sldSz cx="6858000" cy="9144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78" d="100"/>
          <a:sy n="78" d="100"/>
        </p:scale>
        <p:origin x="153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6172200" cy="7772400"/>
          </a:xfrm>
        </p:spPr>
        <p:txBody>
          <a:bodyPr>
            <a:normAutofit/>
          </a:bodyPr>
          <a:lstStyle/>
          <a:p>
            <a:r>
              <a:rPr lang="ga-IE" sz="2800" dirty="0" smtClean="0">
                <a:solidFill>
                  <a:schemeClr val="tx1"/>
                </a:solidFill>
              </a:rPr>
              <a:t>Déan ransú smaointe ar an stór focal a bhaineann le cúrsaí comhshaoil</a:t>
            </a:r>
            <a:endParaRPr lang="ga-IE" sz="2800" b="1" dirty="0" smtClean="0">
              <a:solidFill>
                <a:schemeClr val="tx1"/>
              </a:solidFill>
            </a:endParaRPr>
          </a:p>
          <a:p>
            <a:endParaRPr lang="en-IE" sz="2800" dirty="0" smtClean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228600"/>
            <a:ext cx="6553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Cúrsaí</a:t>
            </a:r>
            <a:r>
              <a:rPr kumimoji="0" lang="en-IE" sz="1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comhshaoil</a:t>
            </a:r>
            <a:r>
              <a:rPr kumimoji="0" lang="en-IE" sz="1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</a:t>
            </a:r>
            <a:r>
              <a:rPr lang="ga-IE" sz="12000" b="1" dirty="0" smtClean="0">
                <a:latin typeface="+mj-lt"/>
                <a:ea typeface="+mj-ea"/>
                <a:cs typeface="+mj-cs"/>
              </a:rPr>
              <a:t>       </a:t>
            </a:r>
            <a:r>
              <a:rPr lang="ga-IE" sz="6400" b="1" dirty="0" smtClean="0"/>
              <a:t>Réamhobair 1</a:t>
            </a:r>
            <a:endParaRPr kumimoji="0" lang="ga-IE" sz="6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81000" y="861059"/>
            <a:ext cx="47244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05" y="2133600"/>
            <a:ext cx="3810000" cy="30575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8754" y="396240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759" y="5627281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261" y="2133600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7275328"/>
            <a:ext cx="25431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513203"/>
            <a:ext cx="260032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805" y="7162800"/>
            <a:ext cx="26289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6172200" cy="693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6248400" cy="7772400"/>
          </a:xfrm>
        </p:spPr>
        <p:txBody>
          <a:bodyPr>
            <a:normAutofit/>
          </a:bodyPr>
          <a:lstStyle/>
          <a:p>
            <a:pPr algn="just"/>
            <a:r>
              <a:rPr lang="en-IE" sz="2400" dirty="0" smtClean="0">
                <a:solidFill>
                  <a:schemeClr val="tx1"/>
                </a:solidFill>
              </a:rPr>
              <a:t>An raibh na focail seo agaibh?</a:t>
            </a:r>
          </a:p>
          <a:p>
            <a:pPr algn="just"/>
            <a:endParaRPr lang="en-IE" sz="2400" dirty="0">
              <a:solidFill>
                <a:schemeClr val="tx1"/>
              </a:solidFill>
            </a:endParaRPr>
          </a:p>
          <a:p>
            <a:pPr algn="just"/>
            <a:r>
              <a:rPr lang="en-IE" sz="2400" dirty="0" smtClean="0">
                <a:solidFill>
                  <a:schemeClr val="tx1"/>
                </a:solidFill>
              </a:rPr>
              <a:t>Timpeallacht</a:t>
            </a:r>
          </a:p>
          <a:p>
            <a:pPr algn="just"/>
            <a:r>
              <a:rPr lang="en-IE" sz="2400" dirty="0" smtClean="0">
                <a:solidFill>
                  <a:schemeClr val="tx1"/>
                </a:solidFill>
              </a:rPr>
              <a:t>Truailliú </a:t>
            </a:r>
          </a:p>
          <a:p>
            <a:pPr algn="just"/>
            <a:r>
              <a:rPr lang="en-IE" sz="2400" dirty="0" smtClean="0">
                <a:solidFill>
                  <a:schemeClr val="tx1"/>
                </a:solidFill>
              </a:rPr>
              <a:t>Athchúrsáil </a:t>
            </a:r>
          </a:p>
          <a:p>
            <a:pPr algn="just"/>
            <a:r>
              <a:rPr lang="en-IE" sz="2400" dirty="0" smtClean="0">
                <a:solidFill>
                  <a:schemeClr val="tx1"/>
                </a:solidFill>
              </a:rPr>
              <a:t>Bosca athchúrsála</a:t>
            </a:r>
          </a:p>
          <a:p>
            <a:pPr algn="just"/>
            <a:r>
              <a:rPr lang="en-IE" sz="2400" dirty="0" smtClean="0">
                <a:solidFill>
                  <a:schemeClr val="tx1"/>
                </a:solidFill>
              </a:rPr>
              <a:t>Bruscar</a:t>
            </a:r>
          </a:p>
          <a:p>
            <a:pPr algn="just"/>
            <a:r>
              <a:rPr lang="en-IE" sz="2400" dirty="0" smtClean="0">
                <a:solidFill>
                  <a:schemeClr val="tx1"/>
                </a:solidFill>
              </a:rPr>
              <a:t>Téamh domhanda</a:t>
            </a:r>
          </a:p>
          <a:p>
            <a:pPr algn="just"/>
            <a:r>
              <a:rPr lang="en-IE" sz="2400" dirty="0" smtClean="0">
                <a:solidFill>
                  <a:schemeClr val="tx1"/>
                </a:solidFill>
              </a:rPr>
              <a:t>Nádúr</a:t>
            </a:r>
          </a:p>
          <a:p>
            <a:pPr algn="just"/>
            <a:r>
              <a:rPr lang="en-IE" sz="2400" dirty="0" smtClean="0">
                <a:solidFill>
                  <a:schemeClr val="tx1"/>
                </a:solidFill>
              </a:rPr>
              <a:t>Dúlra</a:t>
            </a:r>
          </a:p>
          <a:p>
            <a:pPr algn="just"/>
            <a:r>
              <a:rPr lang="en-IE" sz="2400" dirty="0" smtClean="0">
                <a:solidFill>
                  <a:schemeClr val="tx1"/>
                </a:solidFill>
              </a:rPr>
              <a:t>An brat glas </a:t>
            </a:r>
          </a:p>
          <a:p>
            <a:pPr algn="just"/>
            <a:r>
              <a:rPr lang="en-IE" sz="2400" dirty="0" smtClean="0">
                <a:solidFill>
                  <a:schemeClr val="tx1"/>
                </a:solidFill>
              </a:rPr>
              <a:t>Ciseal ózóin </a:t>
            </a:r>
          </a:p>
          <a:p>
            <a:pPr algn="just"/>
            <a:r>
              <a:rPr lang="en-IE" sz="2400" dirty="0" smtClean="0">
                <a:solidFill>
                  <a:schemeClr val="tx1"/>
                </a:solidFill>
              </a:rPr>
              <a:t>Foraois bháistí </a:t>
            </a:r>
          </a:p>
          <a:p>
            <a:pPr algn="just"/>
            <a:endParaRPr lang="en-IE" sz="2400" dirty="0" smtClean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81000" y="861059"/>
            <a:ext cx="47244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228600"/>
            <a:ext cx="6553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Cúrsaí comhshaoil		</a:t>
            </a:r>
            <a:r>
              <a:rPr kumimoji="0" lang="en-IE" sz="1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</a:t>
            </a:r>
            <a:r>
              <a:rPr lang="ga-IE" sz="6400" b="1" dirty="0" smtClean="0"/>
              <a:t>Réamhobair</a:t>
            </a:r>
            <a:r>
              <a:rPr lang="en-IE" sz="6400" b="1" dirty="0" smtClean="0"/>
              <a:t> </a:t>
            </a:r>
            <a:r>
              <a:rPr lang="en-IE" sz="6400" b="1" dirty="0" smtClean="0"/>
              <a:t>2</a:t>
            </a:r>
            <a:endParaRPr kumimoji="0" lang="en-IE" sz="6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6248400" cy="7772400"/>
          </a:xfrm>
        </p:spPr>
        <p:txBody>
          <a:bodyPr>
            <a:normAutofit/>
          </a:bodyPr>
          <a:lstStyle/>
          <a:p>
            <a:pPr algn="just"/>
            <a:r>
              <a:rPr lang="ga-IE" sz="1800" b="1" dirty="0" smtClean="0">
                <a:solidFill>
                  <a:schemeClr val="tx1"/>
                </a:solidFill>
              </a:rPr>
              <a:t>Éist le beirt daltaí scoile ag caint faoi chúrsaí comhshaoil. </a:t>
            </a:r>
          </a:p>
          <a:p>
            <a:pPr algn="just"/>
            <a:endParaRPr lang="ga-IE" sz="1800" b="1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ga-IE" sz="2400" dirty="0" smtClean="0">
                <a:solidFill>
                  <a:schemeClr val="tx1"/>
                </a:solidFill>
              </a:rPr>
              <a:t>Éist leis an mír an chéad uair agus cuir tic leis na focail ón sleamhnán deireanach nuair a chloiseann tú iad. </a:t>
            </a:r>
          </a:p>
          <a:p>
            <a:pPr marL="457200" indent="-457200" algn="just">
              <a:buAutoNum type="arabicPeriod"/>
            </a:pPr>
            <a:endParaRPr lang="ga-IE" sz="24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ga-IE" sz="2400" dirty="0" smtClean="0">
                <a:solidFill>
                  <a:schemeClr val="tx1"/>
                </a:solidFill>
              </a:rPr>
              <a:t>Cad is féidir leat a chur sna boscaí athchúrsála i gceantar Bertie?</a:t>
            </a:r>
          </a:p>
          <a:p>
            <a:pPr marL="457200" indent="-457200" algn="just">
              <a:buAutoNum type="arabicPeriod"/>
            </a:pPr>
            <a:endParaRPr lang="ga-IE" sz="24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ga-IE" sz="2400" dirty="0" smtClean="0">
                <a:solidFill>
                  <a:schemeClr val="tx1"/>
                </a:solidFill>
              </a:rPr>
              <a:t>Cad a rinne an club óige? </a:t>
            </a:r>
          </a:p>
          <a:p>
            <a:pPr marL="457200" indent="-457200" algn="just">
              <a:buAutoNum type="arabicPeriod"/>
            </a:pPr>
            <a:endParaRPr lang="ga-IE" sz="24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ga-IE" sz="2400" dirty="0" smtClean="0">
                <a:solidFill>
                  <a:schemeClr val="tx1"/>
                </a:solidFill>
              </a:rPr>
              <a:t>Cé a bhíonn ag caitheamh an bhruscair i gceantar Bertie?</a:t>
            </a:r>
          </a:p>
          <a:p>
            <a:pPr marL="457200" indent="-457200" algn="just">
              <a:buAutoNum type="arabicPeriod"/>
            </a:pPr>
            <a:endParaRPr lang="ga-IE" sz="24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ga-IE" sz="2400" dirty="0" smtClean="0">
                <a:solidFill>
                  <a:schemeClr val="tx1"/>
                </a:solidFill>
              </a:rPr>
              <a:t>Cén fáth a bhfuil Dara ag moladh na múinteoirí?</a:t>
            </a:r>
          </a:p>
          <a:p>
            <a:pPr marL="457200" indent="-457200" algn="just">
              <a:buAutoNum type="arabicPeriod"/>
            </a:pPr>
            <a:endParaRPr lang="ga-IE" sz="24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ga-IE" sz="2400" dirty="0" smtClean="0">
                <a:solidFill>
                  <a:schemeClr val="tx1"/>
                </a:solidFill>
              </a:rPr>
              <a:t>Cén rud a bhfuil scoil Dhara ag súil leis i mbliana agus cén fáth?</a:t>
            </a:r>
          </a:p>
          <a:p>
            <a:pPr algn="just"/>
            <a:endParaRPr lang="en-IE" sz="2400" dirty="0">
              <a:solidFill>
                <a:schemeClr val="tx1"/>
              </a:solidFill>
            </a:endParaRPr>
          </a:p>
          <a:p>
            <a:pPr algn="just"/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81000" y="861059"/>
            <a:ext cx="47244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228600"/>
            <a:ext cx="6553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Cúrsaí comhshaoil		</a:t>
            </a:r>
            <a:r>
              <a:rPr kumimoji="0" lang="en-IE" sz="1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lang="en-IE" sz="6400" b="1" dirty="0" smtClean="0"/>
              <a:t>Éisteacht</a:t>
            </a:r>
            <a:endParaRPr kumimoji="0" lang="en-IE" sz="6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371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6248400" cy="7772400"/>
          </a:xfrm>
        </p:spPr>
        <p:txBody>
          <a:bodyPr>
            <a:normAutofit/>
          </a:bodyPr>
          <a:lstStyle/>
          <a:p>
            <a:pPr algn="just"/>
            <a:r>
              <a:rPr lang="ga-IE" sz="2400" dirty="0" smtClean="0">
                <a:solidFill>
                  <a:schemeClr val="tx1"/>
                </a:solidFill>
              </a:rPr>
              <a:t>Dúirt Bertie ‘biní athchúrsála’. Pléigh na ceisteanna seo leis na daoine eile i do ghrúpa:</a:t>
            </a:r>
          </a:p>
          <a:p>
            <a:pPr algn="just"/>
            <a:endParaRPr lang="ga-IE" sz="28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ga-IE" sz="2800" dirty="0" smtClean="0">
                <a:solidFill>
                  <a:schemeClr val="tx1"/>
                </a:solidFill>
              </a:rPr>
              <a:t>An mbaineann tú féin úsáid as focail Bhéarla agus tú ag caint i nGaeilge? Cén fáth? </a:t>
            </a:r>
          </a:p>
          <a:p>
            <a:pPr marL="457200" indent="-457200" algn="just">
              <a:buAutoNum type="arabicPeriod"/>
            </a:pPr>
            <a:endParaRPr lang="ga-IE" sz="28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ga-IE" sz="2800" dirty="0" smtClean="0">
                <a:solidFill>
                  <a:schemeClr val="tx1"/>
                </a:solidFill>
              </a:rPr>
              <a:t>An mbíonn níos mó focal Béarla ag cainteoirí dúchasacha ná ag daoine atá ag foghlaim na Gaeilge, dar leat?</a:t>
            </a:r>
          </a:p>
          <a:p>
            <a:pPr marL="457200" indent="-457200" algn="just">
              <a:buAutoNum type="arabicPeriod"/>
            </a:pPr>
            <a:endParaRPr lang="ga-IE" sz="28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ga-IE" sz="2800" dirty="0" smtClean="0">
                <a:solidFill>
                  <a:schemeClr val="tx1"/>
                </a:solidFill>
              </a:rPr>
              <a:t>An cuma má bhíonn an Ghaeilge agus an Béarla measctha le chéile sa chaint? Cén fáth?</a:t>
            </a:r>
          </a:p>
          <a:p>
            <a:pPr algn="just"/>
            <a:endParaRPr lang="en-IE" sz="2400" dirty="0">
              <a:solidFill>
                <a:schemeClr val="tx1"/>
              </a:solidFill>
            </a:endParaRPr>
          </a:p>
          <a:p>
            <a:pPr algn="just"/>
            <a:endParaRPr lang="en-IE" sz="2400" dirty="0" smtClean="0">
              <a:solidFill>
                <a:schemeClr val="tx1"/>
              </a:solidFill>
            </a:endParaRPr>
          </a:p>
          <a:p>
            <a:pPr algn="just"/>
            <a:endParaRPr lang="en-IE" sz="2400" b="1" dirty="0">
              <a:solidFill>
                <a:schemeClr val="tx1"/>
              </a:solidFill>
            </a:endParaRPr>
          </a:p>
          <a:p>
            <a:pPr algn="just"/>
            <a:endParaRPr lang="en-IE" sz="2400" b="1" dirty="0" smtClean="0">
              <a:solidFill>
                <a:schemeClr val="tx1"/>
              </a:solidFill>
            </a:endParaRPr>
          </a:p>
          <a:p>
            <a:pPr algn="just"/>
            <a:endParaRPr lang="en-IE" sz="2400" dirty="0">
              <a:solidFill>
                <a:schemeClr val="tx1"/>
              </a:solidFill>
            </a:endParaRPr>
          </a:p>
          <a:p>
            <a:pPr algn="just"/>
            <a:endParaRPr lang="en-IE" sz="24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IE" sz="2400" dirty="0" smtClean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81000" y="861059"/>
            <a:ext cx="47244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228600"/>
            <a:ext cx="6553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Cúrsaí Comhshaoil		</a:t>
            </a:r>
            <a:r>
              <a:rPr kumimoji="0" lang="ga-IE" sz="120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</a:t>
            </a:r>
            <a:r>
              <a:rPr lang="ga-IE" sz="6400" b="1" dirty="0" smtClean="0"/>
              <a:t>Iarphlé 1</a:t>
            </a:r>
            <a:endParaRPr kumimoji="0" lang="ga-IE" sz="64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658" y="7543800"/>
            <a:ext cx="1447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527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6172200" cy="7772400"/>
          </a:xfrm>
        </p:spPr>
        <p:txBody>
          <a:bodyPr>
            <a:noAutofit/>
          </a:bodyPr>
          <a:lstStyle/>
          <a:p>
            <a:pPr algn="l"/>
            <a:r>
              <a:rPr lang="en-IE" sz="2400" dirty="0" smtClean="0">
                <a:solidFill>
                  <a:schemeClr val="tx1"/>
                </a:solidFill>
              </a:rPr>
              <a:t>Cé chomh glas is atá tú? Cuir      leis na rudaí a dhéanann tú, agus     leis na rudaí nach ndéanann tú. </a:t>
            </a:r>
            <a:endParaRPr lang="en-IE" sz="2400" b="1" dirty="0" smtClean="0">
              <a:solidFill>
                <a:schemeClr val="tx1"/>
              </a:solidFill>
            </a:endParaRPr>
          </a:p>
          <a:p>
            <a:pPr algn="just"/>
            <a:endParaRPr lang="en-IE" sz="1200" b="1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IE" sz="2400" dirty="0" smtClean="0">
                <a:solidFill>
                  <a:schemeClr val="tx1"/>
                </a:solidFill>
              </a:rPr>
              <a:t>An n-athchúrsálann tú na nithe seo a leanas:</a:t>
            </a:r>
          </a:p>
          <a:p>
            <a:pPr algn="just"/>
            <a:r>
              <a:rPr lang="en-IE" sz="2400" dirty="0" smtClean="0">
                <a:solidFill>
                  <a:schemeClr val="tx1"/>
                </a:solidFill>
              </a:rPr>
              <a:t>		gloine</a:t>
            </a:r>
            <a:endParaRPr lang="en-IE" sz="2400" dirty="0">
              <a:solidFill>
                <a:schemeClr val="tx1"/>
              </a:solidFill>
            </a:endParaRPr>
          </a:p>
          <a:p>
            <a:pPr algn="just"/>
            <a:r>
              <a:rPr lang="en-IE" sz="2400" dirty="0">
                <a:solidFill>
                  <a:schemeClr val="tx1"/>
                </a:solidFill>
              </a:rPr>
              <a:t>		ábhair phlaisteacha </a:t>
            </a:r>
          </a:p>
          <a:p>
            <a:pPr algn="just"/>
            <a:r>
              <a:rPr lang="en-IE" sz="2400" dirty="0">
                <a:solidFill>
                  <a:schemeClr val="tx1"/>
                </a:solidFill>
              </a:rPr>
              <a:t>		páipéar </a:t>
            </a:r>
            <a:endParaRPr lang="en-IE" sz="2400" dirty="0" smtClean="0">
              <a:solidFill>
                <a:schemeClr val="tx1"/>
              </a:solidFill>
            </a:endParaRPr>
          </a:p>
          <a:p>
            <a:pPr algn="just"/>
            <a:endParaRPr lang="en-IE" sz="12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 startAt="2"/>
            </a:pPr>
            <a:r>
              <a:rPr lang="en-IE" sz="2400" dirty="0" smtClean="0">
                <a:solidFill>
                  <a:schemeClr val="tx1"/>
                </a:solidFill>
              </a:rPr>
              <a:t>Má théann tú ag siopadóireacht, an nglacann tú do mhála féin leat?</a:t>
            </a:r>
          </a:p>
          <a:p>
            <a:pPr marL="457200" indent="-457200" algn="just">
              <a:buFont typeface="+mj-lt"/>
              <a:buAutoNum type="arabicPeriod" startAt="2"/>
            </a:pPr>
            <a:endParaRPr lang="en-IE" sz="120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 startAt="2"/>
            </a:pPr>
            <a:r>
              <a:rPr lang="en-IE" sz="2400" dirty="0" smtClean="0">
                <a:solidFill>
                  <a:schemeClr val="tx1"/>
                </a:solidFill>
              </a:rPr>
              <a:t>An gceannaíonn tú earraí nó éadaí athláimhe riamh?</a:t>
            </a:r>
          </a:p>
          <a:p>
            <a:pPr marL="457200" indent="-457200" algn="just">
              <a:buFont typeface="+mj-lt"/>
              <a:buAutoNum type="arabicPeriod" startAt="2"/>
            </a:pPr>
            <a:endParaRPr lang="en-IE" sz="120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 startAt="2"/>
            </a:pPr>
            <a:r>
              <a:rPr lang="en-IE" sz="2400" dirty="0" smtClean="0">
                <a:solidFill>
                  <a:schemeClr val="tx1"/>
                </a:solidFill>
              </a:rPr>
              <a:t>An siúlann tú chun na scoile nó an dtéann tú ar an rothar?</a:t>
            </a:r>
          </a:p>
          <a:p>
            <a:pPr marL="457200" indent="-457200" algn="just">
              <a:buFont typeface="+mj-lt"/>
              <a:buAutoNum type="arabicPeriod" startAt="2"/>
            </a:pPr>
            <a:endParaRPr lang="en-IE" sz="120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 startAt="2"/>
            </a:pPr>
            <a:r>
              <a:rPr lang="en-IE" sz="2400" dirty="0">
                <a:solidFill>
                  <a:schemeClr val="tx1"/>
                </a:solidFill>
              </a:rPr>
              <a:t>An </a:t>
            </a:r>
            <a:r>
              <a:rPr lang="en-IE" sz="2400" dirty="0" smtClean="0">
                <a:solidFill>
                  <a:schemeClr val="tx1"/>
                </a:solidFill>
              </a:rPr>
              <a:t>múchann </a:t>
            </a:r>
            <a:r>
              <a:rPr lang="en-IE" sz="2400" dirty="0">
                <a:solidFill>
                  <a:schemeClr val="tx1"/>
                </a:solidFill>
              </a:rPr>
              <a:t>tú </a:t>
            </a:r>
            <a:r>
              <a:rPr lang="en-IE" sz="2400" dirty="0" smtClean="0">
                <a:solidFill>
                  <a:schemeClr val="tx1"/>
                </a:solidFill>
              </a:rPr>
              <a:t>gach </a:t>
            </a:r>
            <a:r>
              <a:rPr lang="en-IE" sz="2400" dirty="0">
                <a:solidFill>
                  <a:schemeClr val="tx1"/>
                </a:solidFill>
              </a:rPr>
              <a:t>solas nuair a fhágann tú seomra?</a:t>
            </a:r>
          </a:p>
          <a:p>
            <a:pPr algn="just"/>
            <a:endParaRPr lang="en-IE" sz="2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 startAt="2"/>
            </a:pPr>
            <a:endParaRPr lang="en-IE" sz="240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 startAt="2"/>
            </a:pPr>
            <a:endParaRPr lang="en-IE" sz="2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 startAt="2"/>
            </a:pPr>
            <a:endParaRPr lang="en-IE" sz="2400" dirty="0" smtClean="0">
              <a:solidFill>
                <a:schemeClr val="tx1"/>
              </a:solidFill>
            </a:endParaRPr>
          </a:p>
          <a:p>
            <a:pPr algn="just"/>
            <a:endParaRPr lang="en-IE" sz="2400" dirty="0">
              <a:solidFill>
                <a:schemeClr val="tx1"/>
              </a:solidFill>
            </a:endParaRPr>
          </a:p>
          <a:p>
            <a:pPr algn="just"/>
            <a:r>
              <a:rPr lang="en-IE" sz="2400" dirty="0">
                <a:solidFill>
                  <a:schemeClr val="tx1"/>
                </a:solidFill>
              </a:rPr>
              <a:t>	</a:t>
            </a:r>
          </a:p>
          <a:p>
            <a:pPr algn="just"/>
            <a:endParaRPr lang="en-IE" sz="2400" dirty="0">
              <a:solidFill>
                <a:schemeClr val="tx1"/>
              </a:solidFill>
            </a:endParaRPr>
          </a:p>
          <a:p>
            <a:pPr algn="l"/>
            <a:endParaRPr lang="en-IE" sz="2400" b="1" dirty="0" smtClean="0">
              <a:solidFill>
                <a:schemeClr val="tx1"/>
              </a:solidFill>
            </a:endParaRPr>
          </a:p>
          <a:p>
            <a:pPr algn="l"/>
            <a:endParaRPr lang="en-IE" sz="2400" b="1" dirty="0">
              <a:solidFill>
                <a:schemeClr val="tx1"/>
              </a:solidFill>
            </a:endParaRPr>
          </a:p>
          <a:p>
            <a:pPr algn="l"/>
            <a:endParaRPr lang="en-IE" sz="2400" b="1" dirty="0" smtClean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81000" y="861059"/>
            <a:ext cx="47244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228600"/>
            <a:ext cx="6553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Cúrsaí comhshaoil	</a:t>
            </a:r>
            <a:r>
              <a:rPr kumimoji="0" lang="ga-IE" sz="1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</a:t>
            </a:r>
            <a:r>
              <a:rPr lang="ga-IE" sz="6400" b="1" dirty="0" smtClean="0"/>
              <a:t>Iarphlé </a:t>
            </a:r>
            <a:r>
              <a:rPr lang="en-IE" sz="6400" b="1" dirty="0" smtClean="0"/>
              <a:t>2</a:t>
            </a:r>
            <a:endParaRPr kumimoji="0" lang="en-IE" sz="6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143000"/>
            <a:ext cx="396000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30600"/>
            <a:ext cx="242156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650" y="2819400"/>
            <a:ext cx="1063710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477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6172200" cy="777240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 startAt="6"/>
            </a:pPr>
            <a:r>
              <a:rPr lang="ga-IE" sz="2400" dirty="0" smtClean="0">
                <a:solidFill>
                  <a:schemeClr val="tx1"/>
                </a:solidFill>
              </a:rPr>
              <a:t>An ndúnann tú gach doras i do dhiaidh chun an teas a choinneáil istigh?</a:t>
            </a:r>
          </a:p>
          <a:p>
            <a:pPr marL="457200" indent="-457200" algn="just">
              <a:buFont typeface="+mj-lt"/>
              <a:buAutoNum type="arabicPeriod" startAt="6"/>
            </a:pPr>
            <a:endParaRPr lang="ga-IE" sz="12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 startAt="6"/>
            </a:pPr>
            <a:r>
              <a:rPr lang="ga-IE" sz="2400" dirty="0" smtClean="0">
                <a:solidFill>
                  <a:schemeClr val="tx1"/>
                </a:solidFill>
              </a:rPr>
              <a:t>An gcasann tú an sconna as, agus tú ag scuabadh do chuid fiacla?</a:t>
            </a:r>
          </a:p>
          <a:p>
            <a:pPr marL="457200" indent="-457200" algn="just">
              <a:buFont typeface="+mj-lt"/>
              <a:buAutoNum type="arabicPeriod" startAt="6"/>
            </a:pPr>
            <a:endParaRPr lang="ga-IE" sz="2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 startAt="6"/>
            </a:pPr>
            <a:r>
              <a:rPr lang="ga-IE" sz="2400" dirty="0" smtClean="0">
                <a:solidFill>
                  <a:schemeClr val="tx1"/>
                </a:solidFill>
              </a:rPr>
              <a:t>An ndíphlugálann tú gach gléas leictreach gach oíche?</a:t>
            </a:r>
          </a:p>
          <a:p>
            <a:pPr marL="457200" indent="-457200" algn="just">
              <a:buFont typeface="+mj-lt"/>
              <a:buAutoNum type="arabicPeriod" startAt="6"/>
            </a:pPr>
            <a:endParaRPr lang="ga-IE" sz="2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 startAt="6"/>
            </a:pPr>
            <a:r>
              <a:rPr lang="ga-IE" sz="2400" dirty="0" smtClean="0">
                <a:solidFill>
                  <a:schemeClr val="tx1"/>
                </a:solidFill>
              </a:rPr>
              <a:t>An ndéanann tú iarracht bia agus earraí áitiúla a cheannach?</a:t>
            </a:r>
          </a:p>
          <a:p>
            <a:pPr marL="457200" indent="-457200" algn="just">
              <a:buFont typeface="+mj-lt"/>
              <a:buAutoNum type="arabicPeriod" startAt="6"/>
            </a:pPr>
            <a:endParaRPr lang="ga-IE" sz="2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 startAt="6"/>
            </a:pPr>
            <a:r>
              <a:rPr lang="ga-IE" sz="2400" dirty="0" smtClean="0">
                <a:solidFill>
                  <a:schemeClr val="tx1"/>
                </a:solidFill>
              </a:rPr>
              <a:t>Má fheiceann tú bruscar ar an talamh, an bpiocann tú suas é?</a:t>
            </a:r>
          </a:p>
          <a:p>
            <a:pPr algn="just"/>
            <a:endParaRPr lang="ga-IE" sz="2400" dirty="0" smtClean="0">
              <a:solidFill>
                <a:schemeClr val="tx1"/>
              </a:solidFill>
            </a:endParaRPr>
          </a:p>
          <a:p>
            <a:pPr algn="just"/>
            <a:r>
              <a:rPr lang="ga-IE" sz="2400" b="1" dirty="0" smtClean="0">
                <a:solidFill>
                  <a:schemeClr val="tx1"/>
                </a:solidFill>
              </a:rPr>
              <a:t>Cé mhéad      as 10 a fuair tú? An duine glas tú? </a:t>
            </a:r>
          </a:p>
          <a:p>
            <a:pPr algn="just"/>
            <a:r>
              <a:rPr lang="ga-IE" sz="2400" b="1" dirty="0" smtClean="0">
                <a:solidFill>
                  <a:schemeClr val="tx1"/>
                </a:solidFill>
              </a:rPr>
              <a:t>Cad faoin duine in aice leat?</a:t>
            </a:r>
          </a:p>
          <a:p>
            <a:pPr algn="just"/>
            <a:endParaRPr lang="en-IE" sz="240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 startAt="2"/>
            </a:pPr>
            <a:endParaRPr lang="en-IE" sz="2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 startAt="2"/>
            </a:pPr>
            <a:endParaRPr lang="en-IE" sz="2400" dirty="0" smtClean="0">
              <a:solidFill>
                <a:schemeClr val="tx1"/>
              </a:solidFill>
            </a:endParaRPr>
          </a:p>
          <a:p>
            <a:pPr algn="just"/>
            <a:endParaRPr lang="en-IE" sz="2400" dirty="0">
              <a:solidFill>
                <a:schemeClr val="tx1"/>
              </a:solidFill>
            </a:endParaRPr>
          </a:p>
          <a:p>
            <a:pPr algn="just"/>
            <a:r>
              <a:rPr lang="en-IE" sz="2400" dirty="0">
                <a:solidFill>
                  <a:schemeClr val="tx1"/>
                </a:solidFill>
              </a:rPr>
              <a:t>	</a:t>
            </a:r>
          </a:p>
          <a:p>
            <a:pPr algn="just"/>
            <a:endParaRPr lang="en-IE" sz="2400" dirty="0">
              <a:solidFill>
                <a:schemeClr val="tx1"/>
              </a:solidFill>
            </a:endParaRPr>
          </a:p>
          <a:p>
            <a:pPr algn="l"/>
            <a:endParaRPr lang="en-IE" sz="2400" b="1" dirty="0" smtClean="0">
              <a:solidFill>
                <a:schemeClr val="tx1"/>
              </a:solidFill>
            </a:endParaRPr>
          </a:p>
          <a:p>
            <a:pPr algn="l"/>
            <a:endParaRPr lang="en-IE" sz="2400" b="1" dirty="0">
              <a:solidFill>
                <a:schemeClr val="tx1"/>
              </a:solidFill>
            </a:endParaRPr>
          </a:p>
          <a:p>
            <a:pPr algn="l"/>
            <a:endParaRPr lang="en-IE" sz="2400" b="1" dirty="0" smtClean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81000" y="861059"/>
            <a:ext cx="47244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228600"/>
            <a:ext cx="6553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Cúrsaí comhshaoil	</a:t>
            </a:r>
            <a:r>
              <a:rPr kumimoji="0" lang="ga-IE" sz="1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</a:t>
            </a:r>
            <a:r>
              <a:rPr lang="ga-IE" sz="6400" b="1" dirty="0" smtClean="0"/>
              <a:t>Iarphlé 2 (</a:t>
            </a:r>
            <a:r>
              <a:rPr lang="en-IE" sz="6400" b="1" dirty="0" err="1" smtClean="0"/>
              <a:t>ar</a:t>
            </a:r>
            <a:r>
              <a:rPr lang="en-IE" sz="6400" b="1" dirty="0" smtClean="0"/>
              <a:t> </a:t>
            </a:r>
            <a:r>
              <a:rPr lang="en-IE" sz="6400" b="1" dirty="0" smtClean="0"/>
              <a:t>lean)</a:t>
            </a:r>
            <a:endParaRPr kumimoji="0" lang="en-IE" sz="6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086600"/>
            <a:ext cx="396000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856" y="7496860"/>
            <a:ext cx="1063710" cy="16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528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381000" y="861059"/>
            <a:ext cx="47244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" y="228600"/>
            <a:ext cx="6553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IE" sz="1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Cúrsaí Comhshaoil	</a:t>
            </a:r>
            <a:r>
              <a:rPr lang="en-IE" sz="12000" b="1" dirty="0">
                <a:latin typeface="+mj-lt"/>
                <a:ea typeface="+mj-ea"/>
                <a:cs typeface="+mj-cs"/>
              </a:rPr>
              <a:t>	</a:t>
            </a:r>
            <a:r>
              <a:rPr lang="en-IE" sz="12000" b="1" dirty="0" smtClean="0">
                <a:latin typeface="+mj-lt"/>
                <a:ea typeface="+mj-ea"/>
                <a:cs typeface="+mj-cs"/>
              </a:rPr>
              <a:t>	  </a:t>
            </a:r>
            <a:r>
              <a:rPr lang="en-IE" sz="6400" b="1" dirty="0" smtClean="0"/>
              <a:t>Scríobh</a:t>
            </a:r>
            <a:endParaRPr kumimoji="0" lang="en-IE" sz="6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175" y="1066800"/>
            <a:ext cx="6324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E" sz="2400" dirty="0" smtClean="0"/>
              <a:t>Scríobh 5 rud a dhéanann tú ar son na timpeallachta; agus 5 rud ba cheart duit a dhéanamh níos fearr ar son na timpeallachta:</a:t>
            </a:r>
          </a:p>
          <a:p>
            <a:pPr algn="just"/>
            <a:endParaRPr lang="en-IE" sz="2400" dirty="0"/>
          </a:p>
          <a:p>
            <a:pPr algn="just"/>
            <a:r>
              <a:rPr lang="en-IE" sz="24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</a:t>
            </a:r>
            <a:endParaRPr lang="en-I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3" y="6781800"/>
            <a:ext cx="1386053" cy="21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204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50EA9F63998145A95C2315B447BDE8" ma:contentTypeVersion="0" ma:contentTypeDescription="Create a new document." ma:contentTypeScope="" ma:versionID="3bf71a694fcfd5b1e85b5859a74242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3b557f7c35b82c73530dce8cf63d19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ABC16D-8B25-4826-A370-BF93367C4832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3365DE7-82C6-456C-837E-B048801E31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F080B0-6489-4AA7-83F6-0FCE0CCCD9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1946</TotalTime>
  <Words>343</Words>
  <Application>Microsoft Office PowerPoint</Application>
  <PresentationFormat>On-screen Show (4:3)</PresentationFormat>
  <Paragraphs>97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 atá ar eolas agat faoi Chúba?</dc:title>
  <dc:creator>user</dc:creator>
  <cp:lastModifiedBy>Riarachán</cp:lastModifiedBy>
  <cp:revision>117</cp:revision>
  <cp:lastPrinted>2013-08-02T09:48:54Z</cp:lastPrinted>
  <dcterms:created xsi:type="dcterms:W3CDTF">2006-08-16T00:00:00Z</dcterms:created>
  <dcterms:modified xsi:type="dcterms:W3CDTF">2013-11-22T11:25:31Z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0x010100D050EA9F63998145A95C2315B447BDE8</vt:lpwstr>
  </property>
</Properties>
</file>