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68" r:id="rId5"/>
    <p:sldId id="282" r:id="rId6"/>
    <p:sldId id="283" r:id="rId7"/>
    <p:sldId id="272" r:id="rId8"/>
    <p:sldId id="289" r:id="rId9"/>
    <p:sldId id="290" r:id="rId10"/>
    <p:sldId id="285" r:id="rId11"/>
    <p:sldId id="287" r:id="rId12"/>
  </p:sldIdLst>
  <p:sldSz cx="6858000" cy="9144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irdre"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8" d="100"/>
          <a:sy n="78" d="100"/>
        </p:scale>
        <p:origin x="1512" y="1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3132"/>
        <p:guide pos="21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C06521C-613D-4CD2-A859-6E74FBAE77F0}" type="datetimeFigureOut">
              <a:rPr lang="ga-IE" smtClean="0"/>
              <a:pPr/>
              <a:t>28/02/2014</a:t>
            </a:fld>
            <a:endParaRPr lang="ga-IE"/>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ED5E88A-299C-4828-BDC8-329C14C180AE}" type="slidenum">
              <a:rPr lang="ga-IE" smtClean="0"/>
              <a:pPr/>
              <a:t>‹#›</a:t>
            </a:fld>
            <a:endParaRPr lang="ga-IE"/>
          </a:p>
        </p:txBody>
      </p:sp>
    </p:spTree>
    <p:extLst>
      <p:ext uri="{BB962C8B-B14F-4D97-AF65-F5344CB8AC3E}">
        <p14:creationId xmlns:p14="http://schemas.microsoft.com/office/powerpoint/2010/main" val="1156174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F60FEF6-2390-442A-951E-00635FF7FC08}" type="datetimeFigureOut">
              <a:rPr lang="ga-IE" smtClean="0"/>
              <a:pPr/>
              <a:t>28/02/2014</a:t>
            </a:fld>
            <a:endParaRPr lang="ga-IE"/>
          </a:p>
        </p:txBody>
      </p:sp>
      <p:sp>
        <p:nvSpPr>
          <p:cNvPr id="4" name="Slide Image Placeholder 3"/>
          <p:cNvSpPr>
            <a:spLocks noGrp="1" noRot="1" noChangeAspect="1"/>
          </p:cNvSpPr>
          <p:nvPr>
            <p:ph type="sldImg" idx="2"/>
          </p:nvPr>
        </p:nvSpPr>
        <p:spPr>
          <a:xfrm>
            <a:off x="1982788" y="746125"/>
            <a:ext cx="2795587" cy="3727450"/>
          </a:xfrm>
          <a:prstGeom prst="rect">
            <a:avLst/>
          </a:prstGeom>
          <a:noFill/>
          <a:ln w="12700">
            <a:solidFill>
              <a:prstClr val="black"/>
            </a:solidFill>
          </a:ln>
        </p:spPr>
        <p:txBody>
          <a:bodyPr vert="horz" lIns="91440" tIns="45720" rIns="91440" bIns="45720" rtlCol="0" anchor="ctr"/>
          <a:lstStyle/>
          <a:p>
            <a:endParaRPr lang="ga-IE"/>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49747997-6BB7-4738-9F22-9FB6B06EB51D}" type="slidenum">
              <a:rPr lang="ga-IE" smtClean="0"/>
              <a:pPr/>
              <a:t>‹#›</a:t>
            </a:fld>
            <a:endParaRPr lang="ga-IE"/>
          </a:p>
        </p:txBody>
      </p:sp>
    </p:spTree>
    <p:extLst>
      <p:ext uri="{BB962C8B-B14F-4D97-AF65-F5344CB8AC3E}">
        <p14:creationId xmlns:p14="http://schemas.microsoft.com/office/powerpoint/2010/main" val="27028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9"/>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cinnte</a:t>
            </a:r>
            <a:r>
              <a:rPr lang="en-US" dirty="0" smtClean="0"/>
              <a:t> </a:t>
            </a:r>
            <a:r>
              <a:rPr lang="en-US" dirty="0" err="1" smtClean="0"/>
              <a:t>dearfach</a:t>
            </a:r>
            <a:r>
              <a:rPr lang="en-US" dirty="0" smtClean="0"/>
              <a:t> </a:t>
            </a:r>
            <a:endParaRPr lang="en-US" dirty="0"/>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dirty="0" smtClean="0"/>
              <a:t>Click to edit </a:t>
            </a:r>
            <a:r>
              <a:rPr lang="en-IE" noProof="0" dirty="0" smtClean="0"/>
              <a:t>Master</a:t>
            </a:r>
            <a:r>
              <a:rPr lang="en-US" dirty="0" smtClean="0"/>
              <a: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2/28/2014</a:t>
            </a:fld>
            <a:endParaRPr lang="en-US"/>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a:bodyPr>
          <a:lstStyle/>
          <a:p>
            <a:pPr algn="l"/>
            <a:r>
              <a:rPr lang="en-IE" sz="3300" b="1" dirty="0" smtClean="0"/>
              <a:t>Comhionannas Inscne	</a:t>
            </a:r>
            <a:r>
              <a:rPr lang="en-IE" sz="3300" b="1" dirty="0"/>
              <a:t> </a:t>
            </a:r>
            <a:r>
              <a:rPr lang="en-IE" sz="3300" b="1" dirty="0" smtClean="0"/>
              <a:t>      </a:t>
            </a:r>
            <a:r>
              <a:rPr lang="ga-IE" sz="1600" b="1" dirty="0" smtClean="0"/>
              <a:t>Réamhobair</a:t>
            </a:r>
            <a:r>
              <a:rPr lang="en-IE" sz="1600" b="1" dirty="0" smtClean="0"/>
              <a:t> </a:t>
            </a:r>
            <a:r>
              <a:rPr lang="en-IE" sz="1600" b="1" dirty="0" smtClean="0"/>
              <a:t>1</a:t>
            </a:r>
            <a:endParaRPr lang="ga-IE" sz="1600" dirty="0"/>
          </a:p>
        </p:txBody>
      </p:sp>
      <p:sp>
        <p:nvSpPr>
          <p:cNvPr id="5" name="Right Arrow 4"/>
          <p:cNvSpPr/>
          <p:nvPr/>
        </p:nvSpPr>
        <p:spPr>
          <a:xfrm>
            <a:off x="155575" y="1018206"/>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2" name="TextBox 1"/>
          <p:cNvSpPr txBox="1"/>
          <p:nvPr/>
        </p:nvSpPr>
        <p:spPr>
          <a:xfrm>
            <a:off x="155575" y="1266825"/>
            <a:ext cx="6473825" cy="5078313"/>
          </a:xfrm>
          <a:prstGeom prst="rect">
            <a:avLst/>
          </a:prstGeom>
          <a:noFill/>
        </p:spPr>
        <p:txBody>
          <a:bodyPr wrap="square" rtlCol="0">
            <a:spAutoFit/>
          </a:bodyPr>
          <a:lstStyle/>
          <a:p>
            <a:pPr algn="just"/>
            <a:r>
              <a:rPr lang="en-IE" dirty="0" smtClean="0"/>
              <a:t>Bí ag obair leis an duine in aice leat agus féachaigí ar na hábhair tríú leibhéal thíos. An bhfuil níos mó ban ná fear ag freastal orthu, dar libh? Scríobhaigí síos cúpla abairt le bhur dtuairimí a léiriú.</a:t>
            </a:r>
          </a:p>
          <a:p>
            <a:pPr algn="just"/>
            <a:endParaRPr lang="en-IE" dirty="0"/>
          </a:p>
          <a:p>
            <a:pPr algn="ctr"/>
            <a:r>
              <a:rPr lang="en-IE" sz="2800" dirty="0" smtClean="0"/>
              <a:t>Innealtóireacht</a:t>
            </a:r>
          </a:p>
          <a:p>
            <a:pPr algn="ctr"/>
            <a:r>
              <a:rPr lang="en-IE" sz="2800" dirty="0" smtClean="0"/>
              <a:t>Cúram Sláinte</a:t>
            </a:r>
          </a:p>
          <a:p>
            <a:pPr algn="ctr"/>
            <a:r>
              <a:rPr lang="en-IE" sz="2800" dirty="0" smtClean="0"/>
              <a:t>Déantúsaíocht</a:t>
            </a:r>
          </a:p>
          <a:p>
            <a:pPr algn="ctr"/>
            <a:r>
              <a:rPr lang="en-IE" sz="2800" dirty="0"/>
              <a:t>Cúrsaí </a:t>
            </a:r>
            <a:r>
              <a:rPr lang="en-IE" sz="2800" dirty="0" smtClean="0"/>
              <a:t>Foirgníochta agus Tógála</a:t>
            </a:r>
          </a:p>
          <a:p>
            <a:pPr algn="ctr"/>
            <a:r>
              <a:rPr lang="en-IE" sz="2800" dirty="0" smtClean="0"/>
              <a:t>Oideachas</a:t>
            </a:r>
          </a:p>
          <a:p>
            <a:pPr algn="ctr"/>
            <a:r>
              <a:rPr lang="en-IE" sz="2800" dirty="0" smtClean="0"/>
              <a:t>Eolaíocht</a:t>
            </a:r>
          </a:p>
          <a:p>
            <a:pPr algn="ctr"/>
            <a:r>
              <a:rPr lang="en-IE" sz="2800" dirty="0" smtClean="0"/>
              <a:t>Na hEalaíona </a:t>
            </a:r>
          </a:p>
          <a:p>
            <a:pPr algn="ctr"/>
            <a:r>
              <a:rPr lang="en-IE" sz="2800" dirty="0" smtClean="0"/>
              <a:t>Ceardaíocht </a:t>
            </a:r>
          </a:p>
          <a:p>
            <a:pPr algn="just"/>
            <a:endParaRPr lang="en-IE" sz="2800" dirty="0"/>
          </a:p>
        </p:txBody>
      </p:sp>
      <p:pic>
        <p:nvPicPr>
          <p:cNvPr id="1026" name="Picture 2" descr="http://www.realestateallturkey.com/wp-content/uploads/2013/11/construction-turk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975" y="5867400"/>
            <a:ext cx="6245225"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18206"/>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266825"/>
            <a:ext cx="6705600" cy="7572375"/>
          </a:xfrm>
        </p:spPr>
        <p:txBody>
          <a:bodyPr>
            <a:noAutofit/>
          </a:bodyPr>
          <a:lstStyle/>
          <a:p>
            <a:pPr marL="0" lvl="0" indent="0" algn="just">
              <a:buNone/>
            </a:pPr>
            <a:r>
              <a:rPr lang="ga-IE" sz="2000" b="1" dirty="0" smtClean="0"/>
              <a:t>An raibh an ceart agaibh? Baineann na figiúirí leis an mbliain 2011.</a:t>
            </a:r>
          </a:p>
          <a:p>
            <a:pPr marL="0" lvl="0" indent="0" algn="just">
              <a:buNone/>
            </a:pPr>
            <a:endParaRPr lang="ga-IE" sz="2000" dirty="0" smtClean="0"/>
          </a:p>
          <a:p>
            <a:pPr marL="0" lvl="0" indent="0" algn="just">
              <a:buNone/>
            </a:pPr>
            <a:endParaRPr lang="ga-IE" sz="2000" dirty="0" smtClean="0"/>
          </a:p>
          <a:p>
            <a:pPr marL="0" lvl="0" indent="0" algn="just">
              <a:buNone/>
            </a:pPr>
            <a:endParaRPr lang="ga-IE" sz="2000" dirty="0" smtClean="0"/>
          </a:p>
          <a:p>
            <a:pPr marL="0" lvl="0" indent="0" algn="just">
              <a:buNone/>
            </a:pPr>
            <a:endParaRPr lang="ga-IE" sz="2000" dirty="0" smtClean="0"/>
          </a:p>
          <a:p>
            <a:pPr lvl="0" algn="just">
              <a:buFont typeface="Wingdings" pitchFamily="2" charset="2"/>
              <a:buChar char="ü"/>
            </a:pPr>
            <a:r>
              <a:rPr lang="ga-IE" sz="2200" dirty="0" smtClean="0"/>
              <a:t>Fir a bhí in 83.3% de na mic léinn a bhain céim amach san innealtóireacht, sa déantúsaíocht agus i gcúrsaí foirgníochta.</a:t>
            </a:r>
          </a:p>
          <a:p>
            <a:pPr lvl="0" algn="just">
              <a:buFont typeface="Wingdings" pitchFamily="2" charset="2"/>
              <a:buChar char="ü"/>
            </a:pPr>
            <a:endParaRPr lang="ga-IE" sz="2200" dirty="0" smtClean="0"/>
          </a:p>
          <a:p>
            <a:pPr lvl="0" algn="just">
              <a:buFont typeface="Wingdings" pitchFamily="2" charset="2"/>
              <a:buChar char="ü"/>
            </a:pPr>
            <a:r>
              <a:rPr lang="ga-IE" sz="2200" dirty="0" smtClean="0"/>
              <a:t>Ba fhir iad 57% de na mic léinn a d’fhreastail ar chúrsaí eolaíochta.</a:t>
            </a:r>
          </a:p>
          <a:p>
            <a:pPr lvl="0" algn="just">
              <a:buFont typeface="Wingdings" pitchFamily="2" charset="2"/>
              <a:buChar char="ü"/>
            </a:pPr>
            <a:endParaRPr lang="ga-IE" sz="2200" dirty="0" smtClean="0"/>
          </a:p>
          <a:p>
            <a:pPr lvl="0" algn="just">
              <a:buFont typeface="Wingdings" pitchFamily="2" charset="2"/>
              <a:buChar char="ü"/>
            </a:pPr>
            <a:r>
              <a:rPr lang="ga-IE" sz="2200" dirty="0" smtClean="0"/>
              <a:t>82% an líon ban a bhain céim amach sna cúraim sláinte.</a:t>
            </a:r>
          </a:p>
          <a:p>
            <a:pPr lvl="0" algn="just">
              <a:buFont typeface="Wingdings" pitchFamily="2" charset="2"/>
              <a:buChar char="ü"/>
            </a:pPr>
            <a:endParaRPr lang="ga-IE" sz="2200" dirty="0" smtClean="0"/>
          </a:p>
          <a:p>
            <a:pPr lvl="0" algn="just">
              <a:buFont typeface="Wingdings" pitchFamily="2" charset="2"/>
              <a:buChar char="ü"/>
            </a:pPr>
            <a:r>
              <a:rPr lang="ga-IE" sz="2200" dirty="0" smtClean="0"/>
              <a:t>Ba mhná iad 74% de na mic léinn a bhain céim amach san oideachas.</a:t>
            </a:r>
          </a:p>
          <a:p>
            <a:pPr lvl="0" algn="just">
              <a:buFont typeface="Wingdings" pitchFamily="2" charset="2"/>
              <a:buChar char="ü"/>
            </a:pPr>
            <a:endParaRPr lang="ga-IE" sz="2200" dirty="0" smtClean="0"/>
          </a:p>
          <a:p>
            <a:pPr lvl="0" algn="just">
              <a:buFont typeface="Wingdings" pitchFamily="2" charset="2"/>
              <a:buChar char="ü"/>
            </a:pPr>
            <a:r>
              <a:rPr lang="ga-IE" sz="2200" dirty="0" smtClean="0"/>
              <a:t>63% de chéimithe na nEalaíon, ba mhná iad. </a:t>
            </a:r>
            <a:endParaRPr lang="ga-IE" sz="2200" dirty="0" smtClean="0"/>
          </a:p>
        </p:txBody>
      </p:sp>
      <p:sp>
        <p:nvSpPr>
          <p:cNvPr id="8" name="Title 1"/>
          <p:cNvSpPr>
            <a:spLocks noGrp="1"/>
          </p:cNvSpPr>
          <p:nvPr>
            <p:ph type="title"/>
          </p:nvPr>
        </p:nvSpPr>
        <p:spPr>
          <a:xfrm>
            <a:off x="76200" y="381000"/>
            <a:ext cx="6629400" cy="853016"/>
          </a:xfrm>
        </p:spPr>
        <p:txBody>
          <a:bodyPr>
            <a:normAutofit/>
          </a:bodyPr>
          <a:lstStyle/>
          <a:p>
            <a:pPr algn="l"/>
            <a:r>
              <a:rPr lang="en-IE" sz="3300" b="1" dirty="0" smtClean="0"/>
              <a:t>Comhionannas Inscne	</a:t>
            </a:r>
            <a:r>
              <a:rPr lang="en-IE" sz="3300" b="1" dirty="0"/>
              <a:t> </a:t>
            </a:r>
            <a:r>
              <a:rPr lang="en-IE" sz="3300" b="1" dirty="0" smtClean="0"/>
              <a:t>      </a:t>
            </a:r>
            <a:r>
              <a:rPr lang="ga-IE" sz="1600" b="1" dirty="0" smtClean="0"/>
              <a:t>Réamhobair</a:t>
            </a:r>
            <a:r>
              <a:rPr lang="en-IE" sz="1600" b="1" dirty="0" smtClean="0"/>
              <a:t> </a:t>
            </a:r>
            <a:r>
              <a:rPr lang="en-IE" sz="1600" b="1" dirty="0" smtClean="0"/>
              <a:t>2</a:t>
            </a:r>
            <a:endParaRPr lang="ga-IE" sz="16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1828800"/>
            <a:ext cx="30289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3996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18206"/>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27317" y="1266825"/>
            <a:ext cx="6705600" cy="7467596"/>
          </a:xfrm>
        </p:spPr>
        <p:txBody>
          <a:bodyPr>
            <a:noAutofit/>
          </a:bodyPr>
          <a:lstStyle/>
          <a:p>
            <a:pPr marL="0" lvl="0" indent="0" algn="just">
              <a:buNone/>
            </a:pPr>
            <a:r>
              <a:rPr lang="ga-IE" sz="2000" dirty="0" smtClean="0"/>
              <a:t>Ach, féachaigí ar na figiúirí seo anois. Cén fáth an bhfuil siad neamhghnách, go háirithe nuair a chuireann tú na figiúirí ar an sleamhnán deireanach san áireamh?</a:t>
            </a:r>
          </a:p>
          <a:p>
            <a:pPr marL="0" lvl="0" indent="0" algn="just">
              <a:buNone/>
            </a:pPr>
            <a:endParaRPr lang="ga-IE" sz="2000" dirty="0" smtClean="0"/>
          </a:p>
          <a:p>
            <a:pPr lvl="0" algn="just">
              <a:buFont typeface="Wingdings" pitchFamily="2" charset="2"/>
              <a:buChar char="ü"/>
            </a:pPr>
            <a:r>
              <a:rPr lang="ga-IE" sz="2200" dirty="0" smtClean="0"/>
              <a:t>Níl ach 36% de chomhairleoirí leighis agus fiaclóireachta ina mná.</a:t>
            </a:r>
          </a:p>
          <a:p>
            <a:pPr marL="0" lvl="0" indent="0" algn="just">
              <a:buNone/>
            </a:pPr>
            <a:endParaRPr lang="ga-IE" sz="2200" dirty="0" smtClean="0"/>
          </a:p>
          <a:p>
            <a:pPr lvl="0" algn="just">
              <a:buFont typeface="Wingdings" pitchFamily="2" charset="2"/>
              <a:buChar char="ü"/>
            </a:pPr>
            <a:r>
              <a:rPr lang="ga-IE" sz="2200" dirty="0" smtClean="0"/>
              <a:t>As na ban-mhúinteoirí bunscoile ar fad níl ach 53% ina mbainisteoirí.</a:t>
            </a:r>
          </a:p>
          <a:p>
            <a:pPr marL="0" lvl="0" indent="0" algn="just">
              <a:buNone/>
            </a:pPr>
            <a:endParaRPr lang="ga-IE" sz="2200" dirty="0" smtClean="0"/>
          </a:p>
          <a:p>
            <a:pPr lvl="0" algn="just">
              <a:buFont typeface="Wingdings" pitchFamily="2" charset="2"/>
              <a:buChar char="ü"/>
            </a:pPr>
            <a:r>
              <a:rPr lang="ga-IE" sz="2200" dirty="0" smtClean="0"/>
              <a:t>Níl ach 41% de mhná ina mbainisteoirí san earnáil iarbhunscoile.</a:t>
            </a:r>
            <a:endParaRPr lang="ga-IE" sz="2200" dirty="0" smtClean="0"/>
          </a:p>
        </p:txBody>
      </p:sp>
      <p:sp>
        <p:nvSpPr>
          <p:cNvPr id="11" name="Title 1"/>
          <p:cNvSpPr>
            <a:spLocks noGrp="1"/>
          </p:cNvSpPr>
          <p:nvPr>
            <p:ph type="title"/>
          </p:nvPr>
        </p:nvSpPr>
        <p:spPr>
          <a:xfrm>
            <a:off x="76200" y="381000"/>
            <a:ext cx="6629400" cy="853016"/>
          </a:xfrm>
        </p:spPr>
        <p:txBody>
          <a:bodyPr>
            <a:normAutofit/>
          </a:bodyPr>
          <a:lstStyle/>
          <a:p>
            <a:pPr algn="l"/>
            <a:r>
              <a:rPr lang="en-IE" sz="3300" b="1" dirty="0" smtClean="0"/>
              <a:t>Comhionannas Inscne	</a:t>
            </a:r>
            <a:r>
              <a:rPr lang="en-IE" sz="3300" b="1" dirty="0"/>
              <a:t> </a:t>
            </a:r>
            <a:r>
              <a:rPr lang="en-IE" sz="3300" b="1" dirty="0" smtClean="0"/>
              <a:t>      </a:t>
            </a:r>
            <a:r>
              <a:rPr lang="ga-IE" sz="1600" b="1" dirty="0" smtClean="0"/>
              <a:t>Réamhobair</a:t>
            </a:r>
            <a:r>
              <a:rPr lang="en-IE" sz="1600" b="1" dirty="0" smtClean="0"/>
              <a:t> </a:t>
            </a:r>
            <a:r>
              <a:rPr lang="en-IE" sz="1600" b="1" dirty="0" smtClean="0"/>
              <a:t>3</a:t>
            </a:r>
            <a:endParaRPr lang="ga-IE" sz="16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5791200"/>
            <a:ext cx="4752000" cy="31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6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705600" cy="7042954"/>
          </a:xfrm>
          <a:prstGeom prst="rect">
            <a:avLst/>
          </a:prstGeom>
          <a:noFill/>
        </p:spPr>
        <p:txBody>
          <a:bodyPr wrap="square" rtlCol="0">
            <a:spAutoFit/>
          </a:bodyPr>
          <a:lstStyle/>
          <a:p>
            <a:pPr lvl="0" algn="just" fontAlgn="base">
              <a:spcBef>
                <a:spcPct val="0"/>
              </a:spcBef>
              <a:spcAft>
                <a:spcPts val="1000"/>
              </a:spcAft>
            </a:pPr>
            <a:r>
              <a:rPr lang="ga-IE" sz="2000" dirty="0" smtClean="0">
                <a:cs typeface="Arial" pitchFamily="34" charset="0"/>
              </a:rPr>
              <a:t>Beidh tú ag éisteacht le beirt bhan ag caint faoin oideachas a fuair siad. Tá canúint Uladh acu agus baineann siad úsáid as leaganacha atá breá canúnach. Cén leagan atá agat féin ar na leaganacha seo? Má tá canúint Uladh agat, breac síos aon leagan eile atá ar eolas agat.</a:t>
            </a:r>
          </a:p>
          <a:p>
            <a:pPr lvl="0" algn="just" fontAlgn="base">
              <a:spcBef>
                <a:spcPct val="0"/>
              </a:spcBef>
              <a:spcAft>
                <a:spcPts val="1000"/>
              </a:spcAft>
            </a:pPr>
            <a:endParaRPr lang="ga-IE" sz="2000" dirty="0" smtClean="0">
              <a:cs typeface="Arial" pitchFamily="34" charset="0"/>
            </a:endParaRPr>
          </a:p>
          <a:p>
            <a:pPr lvl="0" algn="just" fontAlgn="base">
              <a:spcBef>
                <a:spcPct val="0"/>
              </a:spcBef>
              <a:spcAft>
                <a:spcPts val="1000"/>
              </a:spcAft>
            </a:pPr>
            <a:r>
              <a:rPr lang="ga-IE" sz="2400" dirty="0" smtClean="0">
                <a:cs typeface="Arial" pitchFamily="34" charset="0"/>
              </a:rPr>
              <a:t>Smaointigh: _______________</a:t>
            </a:r>
          </a:p>
          <a:p>
            <a:pPr algn="just" fontAlgn="base">
              <a:spcBef>
                <a:spcPct val="0"/>
              </a:spcBef>
              <a:spcAft>
                <a:spcPts val="1000"/>
              </a:spcAft>
            </a:pPr>
            <a:r>
              <a:rPr lang="ga-IE" sz="2400" dirty="0" smtClean="0">
                <a:cs typeface="Arial" pitchFamily="34" charset="0"/>
              </a:rPr>
              <a:t>Iomrá: _______________			</a:t>
            </a:r>
          </a:p>
          <a:p>
            <a:pPr lvl="0" algn="just" fontAlgn="base">
              <a:spcBef>
                <a:spcPct val="0"/>
              </a:spcBef>
              <a:spcAft>
                <a:spcPts val="1000"/>
              </a:spcAft>
            </a:pPr>
            <a:r>
              <a:rPr lang="ga-IE" sz="2400" u="sng" dirty="0" smtClean="0">
                <a:cs typeface="Arial" pitchFamily="34" charset="0"/>
              </a:rPr>
              <a:t>Cha</a:t>
            </a:r>
            <a:r>
              <a:rPr lang="ga-IE" sz="2400" dirty="0" smtClean="0">
                <a:cs typeface="Arial" pitchFamily="34" charset="0"/>
              </a:rPr>
              <a:t> mhairfeadh /</a:t>
            </a:r>
            <a:r>
              <a:rPr lang="ga-IE" sz="2400" u="sng" dirty="0" smtClean="0">
                <a:cs typeface="Arial" pitchFamily="34" charset="0"/>
              </a:rPr>
              <a:t> cha </a:t>
            </a:r>
            <a:r>
              <a:rPr lang="ga-IE" sz="2400" dirty="0" smtClean="0">
                <a:cs typeface="Arial" pitchFamily="34" charset="0"/>
              </a:rPr>
              <a:t>raibh: _______________</a:t>
            </a:r>
          </a:p>
          <a:p>
            <a:pPr lvl="0" algn="just" fontAlgn="base">
              <a:spcBef>
                <a:spcPct val="0"/>
              </a:spcBef>
              <a:spcAft>
                <a:spcPts val="1000"/>
              </a:spcAft>
            </a:pPr>
            <a:r>
              <a:rPr lang="ga-IE" sz="2400" dirty="0" smtClean="0">
                <a:cs typeface="Arial" pitchFamily="34" charset="0"/>
              </a:rPr>
              <a:t>Caithfidh mé </a:t>
            </a:r>
            <a:r>
              <a:rPr lang="ga-IE" sz="2400" u="sng" dirty="0" smtClean="0">
                <a:cs typeface="Arial" pitchFamily="34" charset="0"/>
              </a:rPr>
              <a:t>a ráit</a:t>
            </a:r>
            <a:r>
              <a:rPr lang="ga-IE" sz="2400" dirty="0" smtClean="0">
                <a:cs typeface="Arial" pitchFamily="34" charset="0"/>
              </a:rPr>
              <a:t>: </a:t>
            </a:r>
            <a:r>
              <a:rPr lang="ga-IE" sz="2400" u="sng" dirty="0" smtClean="0">
                <a:cs typeface="Arial" pitchFamily="34" charset="0"/>
              </a:rPr>
              <a:t> </a:t>
            </a:r>
            <a:r>
              <a:rPr lang="ga-IE" sz="2400" dirty="0" smtClean="0">
                <a:cs typeface="Arial" pitchFamily="34" charset="0"/>
              </a:rPr>
              <a:t>_______________</a:t>
            </a:r>
            <a:endParaRPr lang="ga-IE" sz="2400" u="sng" dirty="0" smtClean="0">
              <a:cs typeface="Arial" pitchFamily="34" charset="0"/>
            </a:endParaRPr>
          </a:p>
          <a:p>
            <a:pPr lvl="0" algn="just" fontAlgn="base">
              <a:spcBef>
                <a:spcPct val="0"/>
              </a:spcBef>
              <a:spcAft>
                <a:spcPts val="1000"/>
              </a:spcAft>
            </a:pPr>
            <a:r>
              <a:rPr lang="ga-IE" sz="2400" dirty="0" smtClean="0">
                <a:cs typeface="Arial" pitchFamily="34" charset="0"/>
              </a:rPr>
              <a:t>Ní thig liom: _______________</a:t>
            </a:r>
          </a:p>
          <a:p>
            <a:pPr lvl="0" algn="just" fontAlgn="base">
              <a:spcBef>
                <a:spcPct val="0"/>
              </a:spcBef>
              <a:spcAft>
                <a:spcPts val="1000"/>
              </a:spcAft>
            </a:pPr>
            <a:r>
              <a:rPr lang="ga-IE" sz="2400" u="sng" dirty="0" smtClean="0">
                <a:cs typeface="Arial" pitchFamily="34" charset="0"/>
              </a:rPr>
              <a:t>Iontach</a:t>
            </a:r>
            <a:r>
              <a:rPr lang="ga-IE" sz="2400" dirty="0" smtClean="0">
                <a:cs typeface="Arial" pitchFamily="34" charset="0"/>
              </a:rPr>
              <a:t> sásta: _______________</a:t>
            </a:r>
          </a:p>
          <a:p>
            <a:pPr lvl="0" algn="just" fontAlgn="base">
              <a:spcBef>
                <a:spcPct val="0"/>
              </a:spcBef>
              <a:spcAft>
                <a:spcPts val="1000"/>
              </a:spcAft>
            </a:pPr>
            <a:r>
              <a:rPr lang="ga-IE" sz="2400" dirty="0" smtClean="0">
                <a:cs typeface="Arial" pitchFamily="34" charset="0"/>
              </a:rPr>
              <a:t>Uilig: _______________</a:t>
            </a:r>
          </a:p>
          <a:p>
            <a:pPr lvl="0" algn="just" fontAlgn="base">
              <a:spcBef>
                <a:spcPct val="0"/>
              </a:spcBef>
              <a:spcAft>
                <a:spcPts val="1000"/>
              </a:spcAft>
            </a:pPr>
            <a:r>
              <a:rPr lang="ga-IE" sz="2400" dirty="0" smtClean="0">
                <a:cs typeface="Arial" pitchFamily="34" charset="0"/>
              </a:rPr>
              <a:t>Ag amharc: _______________</a:t>
            </a:r>
          </a:p>
          <a:p>
            <a:pPr lvl="0" fontAlgn="base">
              <a:spcBef>
                <a:spcPct val="0"/>
              </a:spcBef>
              <a:spcAft>
                <a:spcPts val="1000"/>
              </a:spcAft>
            </a:pPr>
            <a:r>
              <a:rPr lang="ga-IE" sz="2400" dirty="0" smtClean="0">
                <a:cs typeface="Arial" pitchFamily="34" charset="0"/>
              </a:rPr>
              <a:t>Faillí/neamart a dhéanamh i rud: _______________</a:t>
            </a:r>
          </a:p>
          <a:p>
            <a:pPr lvl="0" algn="just" fontAlgn="base">
              <a:spcBef>
                <a:spcPct val="0"/>
              </a:spcBef>
              <a:spcAft>
                <a:spcPts val="1000"/>
              </a:spcAft>
            </a:pPr>
            <a:r>
              <a:rPr lang="ga-IE" sz="2400" dirty="0" smtClean="0">
                <a:cs typeface="Arial" pitchFamily="34" charset="0"/>
              </a:rPr>
              <a:t>Tá mé ag déanamh go: _______________</a:t>
            </a:r>
            <a:endParaRPr lang="ga-IE" sz="2400" dirty="0" smtClean="0">
              <a:cs typeface="Arial" pitchFamily="34" charset="0"/>
            </a:endParaRPr>
          </a:p>
        </p:txBody>
      </p:sp>
      <p:sp>
        <p:nvSpPr>
          <p:cNvPr id="8" name="Title 1"/>
          <p:cNvSpPr>
            <a:spLocks noGrp="1"/>
          </p:cNvSpPr>
          <p:nvPr>
            <p:ph type="title"/>
          </p:nvPr>
        </p:nvSpPr>
        <p:spPr>
          <a:xfrm>
            <a:off x="76200" y="381000"/>
            <a:ext cx="6629400" cy="853016"/>
          </a:xfrm>
        </p:spPr>
        <p:txBody>
          <a:bodyPr>
            <a:normAutofit/>
          </a:bodyPr>
          <a:lstStyle/>
          <a:p>
            <a:pPr algn="l"/>
            <a:r>
              <a:rPr lang="en-IE" sz="3300" b="1" dirty="0" smtClean="0"/>
              <a:t>Comhionannas Inscne	</a:t>
            </a:r>
            <a:r>
              <a:rPr lang="en-IE" sz="3300" b="1" dirty="0"/>
              <a:t> </a:t>
            </a:r>
            <a:r>
              <a:rPr lang="en-IE" sz="3300" b="1" dirty="0" smtClean="0"/>
              <a:t>      </a:t>
            </a:r>
            <a:r>
              <a:rPr lang="ga-IE" sz="1600" b="1" dirty="0" smtClean="0"/>
              <a:t>Réamhobair</a:t>
            </a:r>
            <a:r>
              <a:rPr lang="en-IE" sz="1600" b="1" dirty="0" smtClean="0"/>
              <a:t> </a:t>
            </a:r>
            <a:r>
              <a:rPr lang="en-IE" sz="1600" b="1" dirty="0" smtClean="0"/>
              <a:t>4</a:t>
            </a:r>
            <a:endParaRPr lang="ga-IE" sz="1600" dirty="0"/>
          </a:p>
        </p:txBody>
      </p:sp>
    </p:spTree>
    <p:extLst>
      <p:ext uri="{BB962C8B-B14F-4D97-AF65-F5344CB8AC3E}">
        <p14:creationId xmlns:p14="http://schemas.microsoft.com/office/powerpoint/2010/main" val="1206966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154737" y="1137429"/>
            <a:ext cx="6476999" cy="338554"/>
          </a:xfrm>
          <a:prstGeom prst="rect">
            <a:avLst/>
          </a:prstGeom>
          <a:noFill/>
        </p:spPr>
        <p:txBody>
          <a:bodyPr wrap="square" rtlCol="0">
            <a:spAutoFit/>
          </a:bodyPr>
          <a:lstStyle/>
          <a:p>
            <a:pPr lvl="0" algn="just" fontAlgn="base">
              <a:spcBef>
                <a:spcPct val="0"/>
              </a:spcBef>
              <a:spcAft>
                <a:spcPts val="1000"/>
              </a:spcAft>
            </a:pPr>
            <a:r>
              <a:rPr lang="en-IE" sz="1600" dirty="0" smtClean="0">
                <a:cs typeface="Arial" pitchFamily="34" charset="0"/>
              </a:rPr>
              <a:t>			</a:t>
            </a:r>
          </a:p>
        </p:txBody>
      </p:sp>
      <p:sp>
        <p:nvSpPr>
          <p:cNvPr id="11" name="Title 1"/>
          <p:cNvSpPr txBox="1">
            <a:spLocks/>
          </p:cNvSpPr>
          <p:nvPr/>
        </p:nvSpPr>
        <p:spPr>
          <a:xfrm>
            <a:off x="76200" y="381000"/>
            <a:ext cx="6629400" cy="8530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pPr algn="l"/>
            <a:r>
              <a:rPr lang="en-IE" sz="3300" b="1" dirty="0" smtClean="0"/>
              <a:t>Comhionannas Inscne	          </a:t>
            </a:r>
            <a:r>
              <a:rPr lang="en-IE" sz="1600" b="1" dirty="0" smtClean="0"/>
              <a:t>Éisteacht 1</a:t>
            </a:r>
            <a:endParaRPr lang="ga-IE" sz="1600" dirty="0"/>
          </a:p>
        </p:txBody>
      </p:sp>
      <p:sp>
        <p:nvSpPr>
          <p:cNvPr id="8" name="TextBox 7"/>
          <p:cNvSpPr txBox="1"/>
          <p:nvPr/>
        </p:nvSpPr>
        <p:spPr>
          <a:xfrm>
            <a:off x="118223" y="1216763"/>
            <a:ext cx="6550025" cy="7201972"/>
          </a:xfrm>
          <a:prstGeom prst="rect">
            <a:avLst/>
          </a:prstGeom>
          <a:solidFill>
            <a:schemeClr val="bg2">
              <a:lumMod val="90000"/>
            </a:schemeClr>
          </a:solidFill>
        </p:spPr>
        <p:txBody>
          <a:bodyPr wrap="square" rtlCol="0">
            <a:spAutoFit/>
          </a:bodyPr>
          <a:lstStyle/>
          <a:p>
            <a:r>
              <a:rPr lang="en-IE" dirty="0" smtClean="0"/>
              <a:t>Éist le Nancy agus Caitlín anois agus freagair na ceisteanna.</a:t>
            </a:r>
          </a:p>
          <a:p>
            <a:endParaRPr lang="en-IE" dirty="0"/>
          </a:p>
          <a:p>
            <a:pPr marL="342900" indent="-342900">
              <a:buFont typeface="+mj-lt"/>
              <a:buAutoNum type="arabicParenR"/>
            </a:pPr>
            <a:r>
              <a:rPr lang="en-IE" sz="2400" dirty="0" smtClean="0"/>
              <a:t>Cén áit a ndeachaigh Nancy ar an meánscoil agus cén fáth a ndeachaigh sí ansin?</a:t>
            </a:r>
          </a:p>
          <a:p>
            <a:pPr marL="342900" indent="-342900">
              <a:buFont typeface="+mj-lt"/>
              <a:buAutoNum type="arabicParenR"/>
            </a:pPr>
            <a:endParaRPr lang="en-IE" sz="2400" dirty="0"/>
          </a:p>
          <a:p>
            <a:pPr marL="342900" indent="-342900">
              <a:buFont typeface="+mj-lt"/>
              <a:buAutoNum type="arabicParenR"/>
            </a:pPr>
            <a:r>
              <a:rPr lang="en-IE" sz="2400" dirty="0" smtClean="0"/>
              <a:t>Ar thaitin an scoil léi?</a:t>
            </a:r>
          </a:p>
          <a:p>
            <a:pPr marL="342900" indent="-342900">
              <a:buFont typeface="+mj-lt"/>
              <a:buAutoNum type="arabicParenR"/>
            </a:pPr>
            <a:endParaRPr lang="en-IE" sz="2400" dirty="0"/>
          </a:p>
          <a:p>
            <a:pPr marL="342900" indent="-342900">
              <a:buFont typeface="+mj-lt"/>
              <a:buAutoNum type="arabicParenR"/>
            </a:pPr>
            <a:r>
              <a:rPr lang="en-IE" sz="2400" dirty="0" smtClean="0"/>
              <a:t>Cad a rinne sí tar éis na meánscoile agus cé chomh fada a raibh an post sin aici?</a:t>
            </a:r>
          </a:p>
          <a:p>
            <a:pPr marL="342900" indent="-342900">
              <a:buFont typeface="+mj-lt"/>
              <a:buAutoNum type="arabicParenR"/>
            </a:pPr>
            <a:endParaRPr lang="en-IE" sz="2400" dirty="0"/>
          </a:p>
          <a:p>
            <a:pPr marL="342900" indent="-342900">
              <a:buFont typeface="+mj-lt"/>
              <a:buAutoNum type="arabicParenR"/>
            </a:pPr>
            <a:r>
              <a:rPr lang="en-IE" sz="2400" dirty="0" smtClean="0"/>
              <a:t>Cén cineál scoile a raibh Caitlín ag freastal uirthi, agus cad a deir sí faoi na hábhair scoile a bhí ar fáil sa scoil sin</a:t>
            </a:r>
            <a:r>
              <a:rPr lang="ga-IE" sz="2400" dirty="0" smtClean="0"/>
              <a:t>?</a:t>
            </a:r>
            <a:endParaRPr lang="en-IE" sz="2400" dirty="0" smtClean="0"/>
          </a:p>
          <a:p>
            <a:pPr marL="342900" indent="-342900">
              <a:buFont typeface="+mj-lt"/>
              <a:buAutoNum type="arabicParenR"/>
            </a:pPr>
            <a:endParaRPr lang="en-IE" sz="2400" dirty="0"/>
          </a:p>
          <a:p>
            <a:pPr marL="342900" indent="-342900">
              <a:buFont typeface="+mj-lt"/>
              <a:buAutoNum type="arabicParenR"/>
            </a:pPr>
            <a:r>
              <a:rPr lang="en-IE" sz="2400" dirty="0" smtClean="0"/>
              <a:t>Cén fáth a gceapann Caitlín nach raibh an t-oideachas lena linn chomh cothromaíoch sin?  </a:t>
            </a:r>
          </a:p>
          <a:p>
            <a:pPr marL="342900" indent="-342900">
              <a:buFont typeface="+mj-lt"/>
              <a:buAutoNum type="arabicParenR"/>
            </a:pPr>
            <a:endParaRPr lang="en-IE" sz="2400" dirty="0"/>
          </a:p>
          <a:p>
            <a:pPr marL="342900" indent="-342900">
              <a:buFont typeface="+mj-lt"/>
              <a:buAutoNum type="arabicParenR"/>
            </a:pPr>
            <a:r>
              <a:rPr lang="en-IE" sz="2400" dirty="0" smtClean="0"/>
              <a:t>Cad a deir Nancy faoi na deiseanna a bhí ag na fir agus ag na mná nuair a bhí sise ar scoil?</a:t>
            </a:r>
          </a:p>
          <a:p>
            <a:endParaRPr lang="en-IE" dirty="0"/>
          </a:p>
        </p:txBody>
      </p:sp>
    </p:spTree>
    <p:extLst>
      <p:ext uri="{BB962C8B-B14F-4D97-AF65-F5344CB8AC3E}">
        <p14:creationId xmlns:p14="http://schemas.microsoft.com/office/powerpoint/2010/main" val="417323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154737" y="1137429"/>
            <a:ext cx="6476999" cy="338554"/>
          </a:xfrm>
          <a:prstGeom prst="rect">
            <a:avLst/>
          </a:prstGeom>
          <a:noFill/>
        </p:spPr>
        <p:txBody>
          <a:bodyPr wrap="square" rtlCol="0">
            <a:spAutoFit/>
          </a:bodyPr>
          <a:lstStyle/>
          <a:p>
            <a:pPr lvl="0" algn="just" fontAlgn="base">
              <a:spcBef>
                <a:spcPct val="0"/>
              </a:spcBef>
              <a:spcAft>
                <a:spcPts val="1000"/>
              </a:spcAft>
            </a:pPr>
            <a:r>
              <a:rPr lang="en-IE" sz="1600" dirty="0" smtClean="0">
                <a:cs typeface="Arial" pitchFamily="34" charset="0"/>
              </a:rPr>
              <a:t>			</a:t>
            </a:r>
          </a:p>
        </p:txBody>
      </p:sp>
      <p:sp>
        <p:nvSpPr>
          <p:cNvPr id="11" name="Title 1"/>
          <p:cNvSpPr txBox="1">
            <a:spLocks/>
          </p:cNvSpPr>
          <p:nvPr/>
        </p:nvSpPr>
        <p:spPr>
          <a:xfrm>
            <a:off x="76200" y="381000"/>
            <a:ext cx="6629400" cy="8530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pPr algn="l"/>
            <a:r>
              <a:rPr lang="en-IE" sz="3300" b="1" dirty="0" smtClean="0"/>
              <a:t>Comhionannas Inscne	          </a:t>
            </a:r>
            <a:r>
              <a:rPr lang="en-IE" sz="1600" b="1" dirty="0" smtClean="0"/>
              <a:t>Éisteacht 2</a:t>
            </a:r>
            <a:endParaRPr lang="ga-IE" sz="1600" dirty="0"/>
          </a:p>
        </p:txBody>
      </p:sp>
      <p:sp>
        <p:nvSpPr>
          <p:cNvPr id="9" name="TextBox 8"/>
          <p:cNvSpPr txBox="1"/>
          <p:nvPr/>
        </p:nvSpPr>
        <p:spPr>
          <a:xfrm>
            <a:off x="155575" y="1266825"/>
            <a:ext cx="6473825" cy="7294305"/>
          </a:xfrm>
          <a:prstGeom prst="rect">
            <a:avLst/>
          </a:prstGeom>
          <a:solidFill>
            <a:schemeClr val="bg2">
              <a:lumMod val="90000"/>
            </a:schemeClr>
          </a:solidFill>
        </p:spPr>
        <p:txBody>
          <a:bodyPr wrap="square" rtlCol="0">
            <a:spAutoFit/>
          </a:bodyPr>
          <a:lstStyle/>
          <a:p>
            <a:pPr algn="just"/>
            <a:r>
              <a:rPr lang="en-IE" dirty="0" smtClean="0"/>
              <a:t>Obair ghrúpa. Éistigí le Caitlín agus Nancy arís agus pléigí na ceisteanna seo le chéile.  </a:t>
            </a:r>
          </a:p>
          <a:p>
            <a:pPr algn="just"/>
            <a:endParaRPr lang="en-IE" sz="2400" dirty="0"/>
          </a:p>
          <a:p>
            <a:pPr marL="342900" indent="-342900" algn="just">
              <a:buAutoNum type="arabicPeriod"/>
            </a:pPr>
            <a:r>
              <a:rPr lang="en-IE" sz="2400" dirty="0" smtClean="0"/>
              <a:t>Cad iad na difríochtaí idir na scoileanna a bhí ann nuair a bhí siadsan ar scoil agus na scoileanna atá in Éirinn sa lá atá inniu ann?</a:t>
            </a:r>
          </a:p>
          <a:p>
            <a:pPr marL="342900" indent="-342900" algn="just">
              <a:buAutoNum type="arabicPeriod"/>
            </a:pPr>
            <a:endParaRPr lang="en-IE" sz="2400" dirty="0"/>
          </a:p>
          <a:p>
            <a:pPr marL="342900" indent="-342900" algn="just">
              <a:buAutoNum type="arabicPeriod"/>
            </a:pPr>
            <a:r>
              <a:rPr lang="en-IE" sz="2400" dirty="0" smtClean="0"/>
              <a:t>Luaigh Caitlín cúpla ábhar scoile. An bhfuil na hábhair sin ar fáil i scoileanna inniu? </a:t>
            </a:r>
          </a:p>
          <a:p>
            <a:pPr marL="342900" indent="-342900" algn="just">
              <a:buAutoNum type="arabicPeriod"/>
            </a:pPr>
            <a:endParaRPr lang="en-IE" sz="2400" dirty="0"/>
          </a:p>
          <a:p>
            <a:pPr marL="342900" indent="-342900" algn="just">
              <a:buAutoNum type="arabicPeriod"/>
            </a:pPr>
            <a:r>
              <a:rPr lang="en-IE" sz="2400" dirty="0" smtClean="0"/>
              <a:t>Cad iad na hábhair, dar libh, atá ar fáil i scoileanna inniu nach raibh ar fáil nuair a bhí Caitlín agus Nancy ar scoil?</a:t>
            </a:r>
          </a:p>
          <a:p>
            <a:pPr marL="342900" indent="-342900" algn="just">
              <a:buAutoNum type="arabicPeriod"/>
            </a:pPr>
            <a:endParaRPr lang="en-IE" sz="2400" dirty="0"/>
          </a:p>
          <a:p>
            <a:pPr marL="342900" indent="-342900" algn="just">
              <a:buAutoNum type="arabicPeriod"/>
            </a:pPr>
            <a:r>
              <a:rPr lang="en-IE" sz="2400" dirty="0" smtClean="0"/>
              <a:t>Cad a cheapann sibh faoi scoileanna cónaithe? Cén fáth?</a:t>
            </a:r>
          </a:p>
          <a:p>
            <a:pPr marL="342900" indent="-342900" algn="just">
              <a:buAutoNum type="arabicPeriod"/>
            </a:pPr>
            <a:endParaRPr lang="en-IE" sz="2400" dirty="0"/>
          </a:p>
          <a:p>
            <a:pPr marL="342900" indent="-342900" algn="just">
              <a:buAutoNum type="arabicPeriod"/>
            </a:pPr>
            <a:r>
              <a:rPr lang="en-IE" sz="2400" dirty="0" smtClean="0"/>
              <a:t>An bhfuil níos mó deiseanna oideachais ag líon níos mó daoine inniu ná mar a bhí caoga bliain ó shin? Mínígí.</a:t>
            </a:r>
          </a:p>
        </p:txBody>
      </p:sp>
    </p:spTree>
    <p:extLst>
      <p:ext uri="{BB962C8B-B14F-4D97-AF65-F5344CB8AC3E}">
        <p14:creationId xmlns:p14="http://schemas.microsoft.com/office/powerpoint/2010/main" val="330791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
        <p:nvSpPr>
          <p:cNvPr id="9" name="Title 1"/>
          <p:cNvSpPr txBox="1">
            <a:spLocks/>
          </p:cNvSpPr>
          <p:nvPr/>
        </p:nvSpPr>
        <p:spPr>
          <a:xfrm>
            <a:off x="76200" y="381000"/>
            <a:ext cx="6629400" cy="8530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pPr algn="l"/>
            <a:r>
              <a:rPr lang="en-IE" sz="3300" b="1" dirty="0" smtClean="0"/>
              <a:t>Comhionannas Inscne	           </a:t>
            </a:r>
            <a:r>
              <a:rPr lang="ga-IE" sz="1600" b="1" dirty="0" smtClean="0"/>
              <a:t>Iarobair</a:t>
            </a:r>
            <a:r>
              <a:rPr lang="en-IE" sz="1600" b="1" dirty="0" smtClean="0"/>
              <a:t> </a:t>
            </a:r>
            <a:r>
              <a:rPr lang="en-IE" sz="1600" b="1" dirty="0" smtClean="0"/>
              <a:t>1</a:t>
            </a:r>
            <a:endParaRPr lang="ga-IE" sz="1600" dirty="0"/>
          </a:p>
        </p:txBody>
      </p:sp>
      <p:sp>
        <p:nvSpPr>
          <p:cNvPr id="12" name="TextBox 11"/>
          <p:cNvSpPr txBox="1"/>
          <p:nvPr/>
        </p:nvSpPr>
        <p:spPr>
          <a:xfrm>
            <a:off x="155575" y="1362974"/>
            <a:ext cx="6397625" cy="7294305"/>
          </a:xfrm>
          <a:prstGeom prst="rect">
            <a:avLst/>
          </a:prstGeom>
          <a:noFill/>
        </p:spPr>
        <p:txBody>
          <a:bodyPr wrap="square" rtlCol="0">
            <a:spAutoFit/>
          </a:bodyPr>
          <a:lstStyle/>
          <a:p>
            <a:r>
              <a:rPr lang="ga-IE" dirty="0" smtClean="0"/>
              <a:t>Féach ar an léarscáil domhanda a léiríonn an bhearna inscne atá i dtíortha ar fud an domhain. Roghnaigh an teideal ceart le cur sna bearnaí cearta san eochair.</a:t>
            </a:r>
            <a:r>
              <a:rPr lang="ga-IE" b="1" dirty="0" smtClean="0"/>
              <a:t>		   									</a:t>
            </a:r>
          </a:p>
          <a:p>
            <a:r>
              <a:rPr lang="ga-IE" b="1" dirty="0" smtClean="0"/>
              <a:t>An bhearna __________		An bhearna_________	</a:t>
            </a:r>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endParaRPr lang="ga-IE" b="1" dirty="0" smtClean="0"/>
          </a:p>
          <a:p>
            <a:pPr algn="just"/>
            <a:r>
              <a:rPr lang="ga-IE" b="1" dirty="0" smtClean="0"/>
              <a:t>Bí ag obair leis an duine in aice leat agus déanaigí liosta de na cúiseanna, dar libh féin, a bhfuil an bhearna níos lú i dtíortha áirithe i gcomparáid le tíortha eile. </a:t>
            </a:r>
          </a:p>
          <a:p>
            <a:endParaRPr lang="ga-IE" b="1" dirty="0"/>
          </a:p>
        </p:txBody>
      </p:sp>
      <p:pic>
        <p:nvPicPr>
          <p:cNvPr id="15" name="2,1,1" descr="http://b.tiles.mapbox.com/v3/world-economic-forum.Wef_gender/2/1/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427" y="3225825"/>
            <a:ext cx="2052000" cy="2052000"/>
          </a:xfrm>
          <a:prstGeom prst="rect">
            <a:avLst/>
          </a:prstGeom>
          <a:noFill/>
          <a:ln>
            <a:noFill/>
          </a:ln>
        </p:spPr>
      </p:pic>
      <p:pic>
        <p:nvPicPr>
          <p:cNvPr id="16" name="2,1,2" descr="http://c.tiles.mapbox.com/v3/world-economic-forum.Wef_gender/2/2/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9175" y="3241709"/>
            <a:ext cx="2052000" cy="2052000"/>
          </a:xfrm>
          <a:prstGeom prst="rect">
            <a:avLst/>
          </a:prstGeom>
          <a:noFill/>
          <a:ln>
            <a:noFill/>
          </a:ln>
        </p:spPr>
      </p:pic>
      <p:pic>
        <p:nvPicPr>
          <p:cNvPr id="17" name="2,1,3" descr="http://d.tiles.mapbox.com/v3/world-economic-forum.Wef_gender/2/3/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8923" y="3241709"/>
            <a:ext cx="2052000" cy="2052000"/>
          </a:xfrm>
          <a:prstGeom prst="rect">
            <a:avLst/>
          </a:prstGeom>
          <a:noFill/>
          <a:ln>
            <a:noFill/>
          </a:ln>
        </p:spPr>
      </p:pic>
      <p:pic>
        <p:nvPicPr>
          <p:cNvPr id="19" name="2,2,1" descr="http://b.tiles.mapbox.com/v3/world-economic-forum.Wef_gender/2/1/2.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427" y="5277825"/>
            <a:ext cx="2052000" cy="2016000"/>
          </a:xfrm>
          <a:prstGeom prst="rect">
            <a:avLst/>
          </a:prstGeom>
          <a:noFill/>
          <a:ln>
            <a:noFill/>
          </a:ln>
        </p:spPr>
      </p:pic>
      <p:pic>
        <p:nvPicPr>
          <p:cNvPr id="20" name="2,2,2" descr="http://c.tiles.mapbox.com/v3/world-economic-forum.Wef_gender/2/2/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76923" y="5255609"/>
            <a:ext cx="2052000" cy="2052000"/>
          </a:xfrm>
          <a:prstGeom prst="rect">
            <a:avLst/>
          </a:prstGeom>
          <a:noFill/>
          <a:ln>
            <a:noFill/>
          </a:ln>
        </p:spPr>
      </p:pic>
      <p:pic>
        <p:nvPicPr>
          <p:cNvPr id="21" name="2,2,3" descr="http://d.tiles.mapbox.com/v3/world-economic-forum.Wef_gender/2/3/2.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28923" y="5267767"/>
            <a:ext cx="2052000" cy="2052000"/>
          </a:xfrm>
          <a:prstGeom prst="rect">
            <a:avLst/>
          </a:prstGeom>
          <a:noFill/>
          <a:ln>
            <a:noFill/>
          </a:ln>
        </p:spPr>
      </p:pic>
      <p:graphicFrame>
        <p:nvGraphicFramePr>
          <p:cNvPr id="22" name="Table 21"/>
          <p:cNvGraphicFramePr>
            <a:graphicFrameLocks noGrp="1"/>
          </p:cNvGraphicFramePr>
          <p:nvPr>
            <p:extLst>
              <p:ext uri="{D42A27DB-BD31-4B8C-83A1-F6EECF244321}">
                <p14:modId xmlns:p14="http://schemas.microsoft.com/office/powerpoint/2010/main" val="2727168424"/>
              </p:ext>
            </p:extLst>
          </p:nvPr>
        </p:nvGraphicFramePr>
        <p:xfrm>
          <a:off x="1752600" y="2514600"/>
          <a:ext cx="3520440" cy="182880"/>
        </p:xfrm>
        <a:graphic>
          <a:graphicData uri="http://schemas.openxmlformats.org/drawingml/2006/table">
            <a:tbl>
              <a:tblPr firstRow="1" firstCol="1" bandRow="1"/>
              <a:tblGrid>
                <a:gridCol w="586740"/>
                <a:gridCol w="586740"/>
                <a:gridCol w="586740"/>
                <a:gridCol w="586740"/>
                <a:gridCol w="586740"/>
                <a:gridCol w="586740"/>
              </a:tblGrid>
              <a:tr h="0">
                <a:tc>
                  <a:txBody>
                    <a:bodyPr/>
                    <a:lstStyle/>
                    <a:p>
                      <a:pPr algn="l">
                        <a:spcAft>
                          <a:spcPts val="0"/>
                        </a:spcAft>
                      </a:pPr>
                      <a:r>
                        <a:rPr lang="en-IE" sz="1200" dirty="0">
                          <a:effectLst/>
                          <a:latin typeface="Calibri"/>
                          <a:ea typeface="Calibri"/>
                          <a:cs typeface="Times New Roman"/>
                        </a:rPr>
                        <a:t> </a:t>
                      </a:r>
                      <a:endParaRPr lang="en-IE"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4600"/>
                    </a:solidFill>
                  </a:tcPr>
                </a:tc>
                <a:tc>
                  <a:txBody>
                    <a:bodyPr/>
                    <a:lstStyle/>
                    <a:p>
                      <a:pPr algn="l">
                        <a:spcAft>
                          <a:spcPts val="0"/>
                        </a:spcAft>
                      </a:pPr>
                      <a:r>
                        <a:rPr lang="en-IE" sz="1200" dirty="0">
                          <a:effectLst/>
                          <a:latin typeface="Calibri"/>
                          <a:ea typeface="Calibri"/>
                          <a:cs typeface="Times New Roman"/>
                        </a:rPr>
                        <a:t> </a:t>
                      </a:r>
                      <a:endParaRPr lang="en-IE"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F0D"/>
                    </a:solidFill>
                  </a:tcPr>
                </a:tc>
                <a:tc>
                  <a:txBody>
                    <a:bodyPr/>
                    <a:lstStyle/>
                    <a:p>
                      <a:pPr algn="l">
                        <a:spcAft>
                          <a:spcPts val="0"/>
                        </a:spcAft>
                      </a:pPr>
                      <a:r>
                        <a:rPr lang="en-IE" sz="1200">
                          <a:effectLst/>
                          <a:latin typeface="Calibri"/>
                          <a:ea typeface="Calibri"/>
                          <a:cs typeface="Times New Roman"/>
                        </a:rPr>
                        <a:t> </a:t>
                      </a:r>
                      <a:endParaRPr lang="en-I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A65"/>
                    </a:solidFill>
                  </a:tcPr>
                </a:tc>
                <a:tc>
                  <a:txBody>
                    <a:bodyPr/>
                    <a:lstStyle/>
                    <a:p>
                      <a:pPr algn="l">
                        <a:spcAft>
                          <a:spcPts val="0"/>
                        </a:spcAft>
                      </a:pPr>
                      <a:r>
                        <a:rPr lang="en-IE" sz="1200" dirty="0">
                          <a:effectLst/>
                          <a:latin typeface="Calibri"/>
                          <a:ea typeface="Calibri"/>
                          <a:cs typeface="Times New Roman"/>
                        </a:rPr>
                        <a:t> </a:t>
                      </a:r>
                      <a:endParaRPr lang="en-IE"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CD0"/>
                    </a:solidFill>
                  </a:tcPr>
                </a:tc>
                <a:tc>
                  <a:txBody>
                    <a:bodyPr/>
                    <a:lstStyle/>
                    <a:p>
                      <a:pPr algn="l">
                        <a:spcAft>
                          <a:spcPts val="0"/>
                        </a:spcAft>
                      </a:pPr>
                      <a:r>
                        <a:rPr lang="en-IE" sz="1200" dirty="0">
                          <a:effectLst/>
                          <a:latin typeface="Calibri"/>
                          <a:ea typeface="Calibri"/>
                          <a:cs typeface="Times New Roman"/>
                        </a:rPr>
                        <a:t> </a:t>
                      </a:r>
                      <a:endParaRPr lang="en-IE"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C00"/>
                    </a:solidFill>
                  </a:tcPr>
                </a:tc>
                <a:tc>
                  <a:txBody>
                    <a:bodyPr/>
                    <a:lstStyle/>
                    <a:p>
                      <a:pPr algn="l">
                        <a:spcAft>
                          <a:spcPts val="0"/>
                        </a:spcAft>
                      </a:pPr>
                      <a:r>
                        <a:rPr lang="en-IE" sz="1200" dirty="0">
                          <a:effectLst/>
                          <a:latin typeface="Calibri"/>
                          <a:ea typeface="Calibri"/>
                          <a:cs typeface="Times New Roman"/>
                        </a:rPr>
                        <a:t> </a:t>
                      </a:r>
                      <a:endParaRPr lang="en-IE"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9400"/>
                    </a:solidFill>
                  </a:tcPr>
                </a:tc>
              </a:tr>
            </a:tbl>
          </a:graphicData>
        </a:graphic>
      </p:graphicFrame>
    </p:spTree>
    <p:extLst>
      <p:ext uri="{BB962C8B-B14F-4D97-AF65-F5344CB8AC3E}">
        <p14:creationId xmlns:p14="http://schemas.microsoft.com/office/powerpoint/2010/main" val="1563003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sp>
        <p:nvSpPr>
          <p:cNvPr id="9" name="Title 1"/>
          <p:cNvSpPr txBox="1">
            <a:spLocks/>
          </p:cNvSpPr>
          <p:nvPr/>
        </p:nvSpPr>
        <p:spPr>
          <a:xfrm>
            <a:off x="76200" y="381000"/>
            <a:ext cx="6629400" cy="8530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pPr algn="l"/>
            <a:r>
              <a:rPr lang="en-IE" sz="3300" b="1" dirty="0" smtClean="0"/>
              <a:t>Comhionannas Inscne	           </a:t>
            </a:r>
            <a:r>
              <a:rPr lang="ga-IE" sz="1600" b="1" dirty="0" smtClean="0"/>
              <a:t>Iarobair</a:t>
            </a:r>
            <a:r>
              <a:rPr lang="en-IE" sz="1600" b="1" dirty="0" smtClean="0"/>
              <a:t> </a:t>
            </a:r>
            <a:r>
              <a:rPr lang="en-IE" sz="1600" b="1" dirty="0" smtClean="0"/>
              <a:t>2</a:t>
            </a:r>
            <a:endParaRPr lang="ga-IE" sz="1600" dirty="0"/>
          </a:p>
        </p:txBody>
      </p:sp>
      <p:sp>
        <p:nvSpPr>
          <p:cNvPr id="3" name="TextBox 2"/>
          <p:cNvSpPr txBox="1"/>
          <p:nvPr/>
        </p:nvSpPr>
        <p:spPr>
          <a:xfrm>
            <a:off x="155575" y="1266825"/>
            <a:ext cx="6477000" cy="7386638"/>
          </a:xfrm>
          <a:prstGeom prst="rect">
            <a:avLst/>
          </a:prstGeom>
          <a:noFill/>
        </p:spPr>
        <p:txBody>
          <a:bodyPr wrap="square" rtlCol="0">
            <a:spAutoFit/>
          </a:bodyPr>
          <a:lstStyle/>
          <a:p>
            <a:pPr algn="ctr"/>
            <a:r>
              <a:rPr lang="ga-IE" b="1" dirty="0" smtClean="0"/>
              <a:t>Díospóireacht ranga</a:t>
            </a:r>
          </a:p>
          <a:p>
            <a:endParaRPr lang="ga-IE" dirty="0" smtClean="0"/>
          </a:p>
          <a:p>
            <a:pPr algn="ctr"/>
            <a:r>
              <a:rPr lang="ga-IE" sz="3200" dirty="0" smtClean="0"/>
              <a:t>“Ba cheart cosc iomlán a chur ar chaitheamh an bhúrca, nó aon chineál caifirín Ioslamach in Éirinn.”</a:t>
            </a:r>
          </a:p>
          <a:p>
            <a:endParaRPr lang="ga-IE" dirty="0" smtClean="0"/>
          </a:p>
          <a:p>
            <a:endParaRPr lang="ga-IE" dirty="0" smtClean="0"/>
          </a:p>
          <a:p>
            <a:endParaRPr lang="ga-IE" dirty="0" smtClean="0"/>
          </a:p>
          <a:p>
            <a:endParaRPr lang="ga-IE" dirty="0" smtClean="0"/>
          </a:p>
          <a:p>
            <a:endParaRPr lang="ga-IE" dirty="0" smtClean="0"/>
          </a:p>
          <a:p>
            <a:endParaRPr lang="ga-IE" dirty="0" smtClean="0"/>
          </a:p>
          <a:p>
            <a:endParaRPr lang="ga-IE" dirty="0" smtClean="0"/>
          </a:p>
          <a:p>
            <a:endParaRPr lang="ga-IE" dirty="0" smtClean="0"/>
          </a:p>
          <a:p>
            <a:pPr algn="ctr"/>
            <a:r>
              <a:rPr lang="ga-IE" dirty="0" smtClean="0"/>
              <a:t>Bíodh an stór focal seo mar chuid den chaint</a:t>
            </a:r>
            <a:r>
              <a:rPr lang="en-IE" dirty="0" smtClean="0"/>
              <a:t>:</a:t>
            </a:r>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3581400"/>
            <a:ext cx="289560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1816612058"/>
              </p:ext>
            </p:extLst>
          </p:nvPr>
        </p:nvGraphicFramePr>
        <p:xfrm>
          <a:off x="990600" y="6172200"/>
          <a:ext cx="4572000" cy="2286000"/>
        </p:xfrm>
        <a:graphic>
          <a:graphicData uri="http://schemas.openxmlformats.org/drawingml/2006/table">
            <a:tbl>
              <a:tblPr bandRow="1">
                <a:tableStyleId>{5C22544A-7EE6-4342-B048-85BDC9FD1C3A}</a:tableStyleId>
              </a:tblPr>
              <a:tblGrid>
                <a:gridCol w="2286000"/>
                <a:gridCol w="2286000"/>
              </a:tblGrid>
              <a:tr h="402116">
                <a:tc>
                  <a:txBody>
                    <a:bodyPr/>
                    <a:lstStyle/>
                    <a:p>
                      <a:r>
                        <a:rPr lang="ga-IE" b="1" noProof="0" dirty="0" smtClean="0"/>
                        <a:t>Ar son an rúin</a:t>
                      </a:r>
                      <a:endParaRPr lang="ga-IE"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ga-IE" b="1" noProof="0" dirty="0" smtClean="0"/>
                        <a:t>In éadan an rúin</a:t>
                      </a:r>
                      <a:endParaRPr lang="ga-IE" b="1"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3884">
                <a:tc>
                  <a:txBody>
                    <a:bodyPr/>
                    <a:lstStyle/>
                    <a:p>
                      <a:pPr algn="just"/>
                      <a:r>
                        <a:rPr lang="ga-IE" noProof="0" dirty="0" smtClean="0"/>
                        <a:t>i ngéibhinn </a:t>
                      </a:r>
                    </a:p>
                    <a:p>
                      <a:pPr algn="just"/>
                      <a:r>
                        <a:rPr lang="ga-IE" noProof="0" dirty="0" smtClean="0"/>
                        <a:t>díothach féiniúlachta </a:t>
                      </a:r>
                    </a:p>
                    <a:p>
                      <a:pPr algn="just"/>
                      <a:r>
                        <a:rPr lang="ga-IE" noProof="0" dirty="0" smtClean="0"/>
                        <a:t>dínit na mban</a:t>
                      </a:r>
                    </a:p>
                    <a:p>
                      <a:pPr algn="just"/>
                      <a:r>
                        <a:rPr lang="ga-IE" noProof="0" dirty="0" smtClean="0"/>
                        <a:t>saoirse shibhialta </a:t>
                      </a:r>
                    </a:p>
                    <a:p>
                      <a:pPr algn="just"/>
                      <a:r>
                        <a:rPr lang="ga-IE" noProof="0" dirty="0" smtClean="0"/>
                        <a:t>ceist</a:t>
                      </a:r>
                      <a:r>
                        <a:rPr lang="ga-IE" baseline="0" noProof="0" dirty="0" smtClean="0"/>
                        <a:t> mhorálta </a:t>
                      </a:r>
                    </a:p>
                    <a:p>
                      <a:pPr algn="just"/>
                      <a:r>
                        <a:rPr lang="ga-IE" noProof="0" dirty="0" smtClean="0"/>
                        <a:t>comhtháthú sóisialta </a:t>
                      </a:r>
                      <a:endParaRPr lang="ga-IE" noProof="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ga-IE" noProof="0" dirty="0" smtClean="0"/>
                        <a:t>féiniúlacht an duine</a:t>
                      </a:r>
                    </a:p>
                    <a:p>
                      <a:pPr algn="just"/>
                      <a:r>
                        <a:rPr lang="ga-IE" noProof="0" dirty="0" smtClean="0"/>
                        <a:t>saoirse</a:t>
                      </a:r>
                      <a:r>
                        <a:rPr lang="ga-IE" baseline="0" noProof="0" dirty="0" smtClean="0"/>
                        <a:t> reiligiúin</a:t>
                      </a:r>
                    </a:p>
                    <a:p>
                      <a:pPr algn="just"/>
                      <a:r>
                        <a:rPr lang="ga-IE" baseline="0" noProof="0" dirty="0" smtClean="0"/>
                        <a:t>saoirse adhartha </a:t>
                      </a:r>
                    </a:p>
                    <a:p>
                      <a:pPr algn="just"/>
                      <a:r>
                        <a:rPr lang="ga-IE" noProof="0" dirty="0" smtClean="0"/>
                        <a:t>adhradh indibhidiúil</a:t>
                      </a:r>
                    </a:p>
                    <a:p>
                      <a:pPr algn="just"/>
                      <a:r>
                        <a:rPr lang="ga-IE" noProof="0" dirty="0" smtClean="0"/>
                        <a:t>Ioslámafóibe</a:t>
                      </a:r>
                    </a:p>
                    <a:p>
                      <a:pPr algn="just"/>
                      <a:r>
                        <a:rPr lang="ga-IE" noProof="0" dirty="0" smtClean="0"/>
                        <a:t>féinléiriú </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810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B6973"/>
      </a:dk2>
      <a:lt2>
        <a:srgbClr val="E7ECED"/>
      </a:lt2>
      <a:accent1>
        <a:srgbClr val="C4E672"/>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50EA9F63998145A95C2315B447BDE8" ma:contentTypeVersion="0" ma:contentTypeDescription="Create a new document." ma:contentTypeScope="" ma:versionID="5c4be647ffc6e3430b20c7869584410b">
  <xsd:schema xmlns:xsd="http://www.w3.org/2001/XMLSchema" xmlns:xs="http://www.w3.org/2001/XMLSchema" xmlns:p="http://schemas.microsoft.com/office/2006/metadata/properties" targetNamespace="http://schemas.microsoft.com/office/2006/metadata/properties" ma:root="true" ma:fieldsID="edcfe7aba00f2d1c7eec7339c8e90d9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D5D0DC-9252-4EC2-883E-CF5ADCD0C86C}">
  <ds:schemaRefs>
    <ds:schemaRef ds:uri="http://schemas.microsoft.com/sharepoint/v3/contenttype/forms"/>
  </ds:schemaRefs>
</ds:datastoreItem>
</file>

<file path=customXml/itemProps2.xml><?xml version="1.0" encoding="utf-8"?>
<ds:datastoreItem xmlns:ds="http://schemas.openxmlformats.org/officeDocument/2006/customXml" ds:itemID="{D93A677A-44CD-43F7-847A-CBB5B5B6C2D8}">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25E6FA7-9926-4B1B-80E0-925C11B0CC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5286</TotalTime>
  <Words>627</Words>
  <Application>Microsoft Office PowerPoint</Application>
  <PresentationFormat>On-screen Show (4:3)</PresentationFormat>
  <Paragraphs>135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Office Theme</vt:lpstr>
      <vt:lpstr>Comhionannas Inscne        Réamhobair 1</vt:lpstr>
      <vt:lpstr>Comhionannas Inscne        Réamhobair 2</vt:lpstr>
      <vt:lpstr>Comhionannas Inscne        Réamhobair 3</vt:lpstr>
      <vt:lpstr>Comhionannas Inscne        Réamhobair 4</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Spriocanna Staidéir</dc:title>
  <dc:creator>Úna Nic Gabhann</dc:creator>
  <cp:lastModifiedBy>Riarachán</cp:lastModifiedBy>
  <cp:revision>232</cp:revision>
  <cp:lastPrinted>2014-01-07T20:23:45Z</cp:lastPrinted>
  <dcterms:created xsi:type="dcterms:W3CDTF">2006-08-16T00:00:00Z</dcterms:created>
  <dcterms:modified xsi:type="dcterms:W3CDTF">2014-02-28T12:47:02Z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0x010100D050EA9F63998145A95C2315B447BDE8</vt:lpwstr>
  </property>
</Properties>
</file>