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6" r:id="rId3"/>
    <p:sldId id="264" r:id="rId4"/>
    <p:sldId id="265" r:id="rId5"/>
    <p:sldId id="262" r:id="rId6"/>
    <p:sldId id="267" r:id="rId7"/>
  </p:sldIdLst>
  <p:sldSz cx="6858000" cy="9144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792" y="133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5/31/2013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1"/>
            <a:ext cx="6248400" cy="584775"/>
          </a:xfrm>
          <a:prstGeom prst="rect">
            <a:avLst/>
          </a:prstGeom>
          <a:noFill/>
        </p:spPr>
        <p:txBody>
          <a:bodyPr wrap="square" rtlCol="0">
            <a:spAutoFit/>
          </a:bodyPr>
          <a:lstStyle/>
          <a:p>
            <a:r>
              <a:rPr lang="en-IE" sz="3200" b="1" dirty="0" smtClean="0">
                <a:latin typeface="+mj-lt"/>
              </a:rPr>
              <a:t>Cailíní agus buachaillí	             </a:t>
            </a:r>
            <a:r>
              <a:rPr lang="ga-IE" sz="1600" b="1" dirty="0" smtClean="0">
                <a:latin typeface="+mj-lt"/>
              </a:rPr>
              <a:t>Réamhobair 1</a:t>
            </a:r>
            <a:r>
              <a:rPr lang="en-IE" sz="1600" b="1" dirty="0" smtClean="0">
                <a:latin typeface="+mj-lt"/>
              </a:rPr>
              <a:t>    </a:t>
            </a:r>
            <a:endParaRPr lang="en-IE" sz="3200" b="1" dirty="0">
              <a:latin typeface="+mj-lt"/>
            </a:endParaRPr>
          </a:p>
        </p:txBody>
      </p:sp>
      <p:sp>
        <p:nvSpPr>
          <p:cNvPr id="6" name="TextBox 5"/>
          <p:cNvSpPr txBox="1"/>
          <p:nvPr/>
        </p:nvSpPr>
        <p:spPr>
          <a:xfrm>
            <a:off x="228600" y="990601"/>
            <a:ext cx="6229350" cy="7879080"/>
          </a:xfrm>
          <a:prstGeom prst="rect">
            <a:avLst/>
          </a:prstGeom>
          <a:noFill/>
          <a:ln>
            <a:noFill/>
          </a:ln>
        </p:spPr>
        <p:txBody>
          <a:bodyPr wrap="square" rtlCol="0">
            <a:spAutoFit/>
          </a:bodyPr>
          <a:lstStyle/>
          <a:p>
            <a:pPr lvl="0" algn="just">
              <a:buNone/>
            </a:pPr>
            <a:r>
              <a:rPr lang="ga-IE" sz="2200" b="1" dirty="0" smtClean="0"/>
              <a:t>A: </a:t>
            </a:r>
            <a:r>
              <a:rPr lang="ga-IE" sz="2200" dirty="0" smtClean="0"/>
              <a:t>An bhfuil deartháireacha agus deirfiúracha agat sa bhaile? An gcaitheann do thuismitheoirí leis na buachaillí agus na cailíní sa chlann ar shlí dhifriúil? Cén tslí? Tabhair samplaí.</a:t>
            </a:r>
          </a:p>
          <a:p>
            <a:pPr lvl="0" algn="just">
              <a:buNone/>
            </a:pPr>
            <a:endParaRPr lang="ga-IE" sz="2200" dirty="0" smtClean="0"/>
          </a:p>
          <a:p>
            <a:pPr lvl="0" algn="just">
              <a:buNone/>
            </a:pPr>
            <a:endParaRPr lang="ga-IE" sz="2200" dirty="0" smtClean="0"/>
          </a:p>
          <a:p>
            <a:pPr lvl="0" algn="just">
              <a:buNone/>
            </a:pPr>
            <a:r>
              <a:rPr lang="ga-IE" sz="2200" b="1" dirty="0" smtClean="0"/>
              <a:t>B: </a:t>
            </a:r>
            <a:r>
              <a:rPr lang="ga-IE" sz="2200" dirty="0" smtClean="0"/>
              <a:t>Tá go leor steiréitíopaí ann faoin nádúr a bhaineann le cailíní agus le buachaillí. Ainmnigh cúpla ceann:</a:t>
            </a:r>
          </a:p>
          <a:p>
            <a:pPr lvl="0" algn="just">
              <a:buNone/>
            </a:pPr>
            <a:endParaRPr lang="ga-IE" sz="2200" dirty="0" smtClean="0"/>
          </a:p>
          <a:p>
            <a:pPr lvl="0" algn="just">
              <a:buNone/>
            </a:pPr>
            <a:r>
              <a:rPr lang="ga-IE" sz="2200" dirty="0" smtClean="0"/>
              <a:t>Mar shampla: </a:t>
            </a:r>
          </a:p>
          <a:p>
            <a:pPr lvl="0" algn="just">
              <a:buNone/>
            </a:pPr>
            <a:r>
              <a:rPr lang="ga-IE" sz="2200" dirty="0" smtClean="0"/>
              <a:t>Deirtear go mbíonn cailíní níos ... ná buachaillí.</a:t>
            </a:r>
          </a:p>
          <a:p>
            <a:pPr lvl="0" algn="just">
              <a:buNone/>
            </a:pPr>
            <a:r>
              <a:rPr lang="ga-IE" sz="2200" dirty="0" smtClean="0"/>
              <a:t>_________________________________________ </a:t>
            </a:r>
          </a:p>
          <a:p>
            <a:pPr lvl="0" algn="just">
              <a:buNone/>
            </a:pPr>
            <a:r>
              <a:rPr lang="ga-IE" sz="2200" dirty="0" smtClean="0"/>
              <a:t>_________________________________________</a:t>
            </a:r>
          </a:p>
          <a:p>
            <a:pPr lvl="0" algn="just">
              <a:buNone/>
            </a:pPr>
            <a:r>
              <a:rPr lang="ga-IE" sz="2200" dirty="0" smtClean="0"/>
              <a:t>_________________________________________</a:t>
            </a:r>
          </a:p>
          <a:p>
            <a:pPr lvl="0" algn="just">
              <a:buNone/>
            </a:pPr>
            <a:r>
              <a:rPr lang="ga-IE" sz="2200" dirty="0" smtClean="0"/>
              <a:t>_________________________________________</a:t>
            </a:r>
          </a:p>
          <a:p>
            <a:pPr lvl="0" algn="just">
              <a:buNone/>
            </a:pPr>
            <a:endParaRPr lang="ga-IE" sz="2200" dirty="0" smtClean="0"/>
          </a:p>
          <a:p>
            <a:pPr lvl="0" algn="just">
              <a:buNone/>
            </a:pPr>
            <a:r>
              <a:rPr lang="ga-IE" sz="2200" dirty="0" smtClean="0"/>
              <a:t>Deirtear go mbíonn buachaillí níos ... ná cailíní.</a:t>
            </a:r>
          </a:p>
          <a:p>
            <a:pPr lvl="0" algn="just">
              <a:buNone/>
            </a:pPr>
            <a:r>
              <a:rPr lang="ga-IE" sz="2200" dirty="0" smtClean="0"/>
              <a:t>_________________________________________ </a:t>
            </a:r>
          </a:p>
          <a:p>
            <a:pPr lvl="0" algn="just">
              <a:buNone/>
            </a:pPr>
            <a:r>
              <a:rPr lang="ga-IE" sz="2200" dirty="0" smtClean="0"/>
              <a:t>_________________________________________</a:t>
            </a:r>
          </a:p>
          <a:p>
            <a:pPr lvl="0" algn="just">
              <a:buNone/>
            </a:pPr>
            <a:r>
              <a:rPr lang="ga-IE" sz="2200" dirty="0" smtClean="0"/>
              <a:t>_________________________________________</a:t>
            </a:r>
          </a:p>
          <a:p>
            <a:pPr lvl="0" algn="just">
              <a:buNone/>
            </a:pPr>
            <a:r>
              <a:rPr lang="ga-IE" sz="2200" dirty="0" smtClean="0"/>
              <a:t>_________________________________________</a:t>
            </a:r>
          </a:p>
          <a:p>
            <a:pPr algn="just" fontAlgn="t"/>
            <a:endParaRPr lang="en-IE" sz="2200" dirty="0" smtClean="0"/>
          </a:p>
        </p:txBody>
      </p:sp>
      <p:sp>
        <p:nvSpPr>
          <p:cNvPr id="8" name="Right Arrow 7"/>
          <p:cNvSpPr/>
          <p:nvPr/>
        </p:nvSpPr>
        <p:spPr>
          <a:xfrm>
            <a:off x="304800" y="838200"/>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Tree>
    <p:extLst>
      <p:ext uri="{BB962C8B-B14F-4D97-AF65-F5344CB8AC3E}">
        <p14:creationId xmlns:p14="http://schemas.microsoft.com/office/powerpoint/2010/main" xmlns="" val="1441355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1"/>
            <a:ext cx="6248400" cy="584775"/>
          </a:xfrm>
          <a:prstGeom prst="rect">
            <a:avLst/>
          </a:prstGeom>
          <a:noFill/>
        </p:spPr>
        <p:txBody>
          <a:bodyPr wrap="square" rtlCol="0">
            <a:spAutoFit/>
          </a:bodyPr>
          <a:lstStyle/>
          <a:p>
            <a:r>
              <a:rPr lang="en-IE" sz="3200" b="1" dirty="0" smtClean="0">
                <a:latin typeface="+mj-lt"/>
              </a:rPr>
              <a:t>Cailíní agus buachaillí	             </a:t>
            </a:r>
            <a:r>
              <a:rPr lang="ga-IE" sz="1600" b="1" dirty="0" smtClean="0">
                <a:latin typeface="+mj-lt"/>
              </a:rPr>
              <a:t>Réamhobair </a:t>
            </a:r>
            <a:r>
              <a:rPr lang="en-IE" sz="1600" b="1" dirty="0" smtClean="0">
                <a:latin typeface="+mj-lt"/>
              </a:rPr>
              <a:t>2    </a:t>
            </a:r>
            <a:endParaRPr lang="en-IE" sz="3200" b="1" dirty="0">
              <a:latin typeface="+mj-lt"/>
            </a:endParaRPr>
          </a:p>
        </p:txBody>
      </p:sp>
      <p:sp>
        <p:nvSpPr>
          <p:cNvPr id="6" name="TextBox 5"/>
          <p:cNvSpPr txBox="1"/>
          <p:nvPr/>
        </p:nvSpPr>
        <p:spPr>
          <a:xfrm>
            <a:off x="228600" y="990601"/>
            <a:ext cx="6229350" cy="7171194"/>
          </a:xfrm>
          <a:prstGeom prst="rect">
            <a:avLst/>
          </a:prstGeom>
          <a:noFill/>
          <a:ln>
            <a:noFill/>
          </a:ln>
        </p:spPr>
        <p:txBody>
          <a:bodyPr wrap="square" rtlCol="0">
            <a:spAutoFit/>
          </a:bodyPr>
          <a:lstStyle/>
          <a:p>
            <a:pPr lvl="0" algn="just">
              <a:buNone/>
            </a:pPr>
            <a:r>
              <a:rPr lang="ga-IE" dirty="0" smtClean="0"/>
              <a:t>I gceann tamaill beidh tú ag éisteacht le cailín ó Scoil Chuimsitheach Chiaráin i gConamara ag caint ar na difríochtaí atá idir an taithí saoil atá ag cailíní i gcomparáid le buachaillí.</a:t>
            </a:r>
          </a:p>
          <a:p>
            <a:pPr lvl="0" algn="just">
              <a:buNone/>
            </a:pPr>
            <a:r>
              <a:rPr lang="ga-IE" dirty="0" smtClean="0"/>
              <a:t>Cad a mheasann tú a déarfaidh sí? Breac síos cúpla nóta sna boscaí thíos.</a:t>
            </a:r>
          </a:p>
          <a:p>
            <a:pPr lvl="0">
              <a:buNone/>
            </a:pPr>
            <a:endParaRPr lang="ga-IE" sz="2200" dirty="0" smtClean="0"/>
          </a:p>
          <a:p>
            <a:pPr lvl="0">
              <a:buNone/>
            </a:pPr>
            <a:endParaRPr lang="ga-IE" sz="2200" dirty="0" smtClean="0"/>
          </a:p>
          <a:p>
            <a:pPr lvl="0">
              <a:buNone/>
            </a:pPr>
            <a:endParaRPr lang="ga-IE" sz="2200" dirty="0" smtClean="0"/>
          </a:p>
          <a:p>
            <a:pPr lvl="0">
              <a:buNone/>
            </a:pPr>
            <a:endParaRPr lang="ga-IE" sz="2200" dirty="0" smtClean="0"/>
          </a:p>
          <a:p>
            <a:pPr lvl="0">
              <a:buNone/>
            </a:pPr>
            <a:endParaRPr lang="ga-IE" sz="2200" dirty="0" smtClean="0"/>
          </a:p>
          <a:p>
            <a:pPr lvl="0">
              <a:buNone/>
            </a:pPr>
            <a:endParaRPr lang="ga-IE" sz="2200" dirty="0" smtClean="0"/>
          </a:p>
          <a:p>
            <a:pPr lvl="0">
              <a:buNone/>
            </a:pPr>
            <a:endParaRPr lang="ga-IE" sz="2200" dirty="0" smtClean="0"/>
          </a:p>
          <a:p>
            <a:pPr lvl="0">
              <a:buNone/>
            </a:pPr>
            <a:endParaRPr lang="ga-IE" sz="2200" dirty="0" smtClean="0"/>
          </a:p>
          <a:p>
            <a:pPr lvl="0">
              <a:buNone/>
            </a:pPr>
            <a:endParaRPr lang="ga-IE" sz="2200" dirty="0" smtClean="0"/>
          </a:p>
          <a:p>
            <a:pPr lvl="0">
              <a:buNone/>
            </a:pPr>
            <a:endParaRPr lang="ga-IE" sz="2200" dirty="0" smtClean="0"/>
          </a:p>
          <a:p>
            <a:pPr lvl="0">
              <a:buNone/>
            </a:pPr>
            <a:endParaRPr lang="ga-IE" sz="2200" dirty="0" smtClean="0"/>
          </a:p>
          <a:p>
            <a:pPr lvl="0">
              <a:buNone/>
            </a:pPr>
            <a:endParaRPr lang="ga-IE" sz="2200" dirty="0" smtClean="0"/>
          </a:p>
          <a:p>
            <a:pPr fontAlgn="t"/>
            <a:r>
              <a:rPr lang="ga-IE" sz="2200" dirty="0" smtClean="0"/>
              <a:t>	</a:t>
            </a:r>
            <a:endParaRPr lang="ga-IE" sz="2400" b="1" dirty="0" smtClean="0"/>
          </a:p>
          <a:p>
            <a:pPr marL="457200" indent="-457200">
              <a:buNone/>
            </a:pPr>
            <a:endParaRPr lang="ga-IE" sz="2200" dirty="0" smtClean="0"/>
          </a:p>
          <a:p>
            <a:pPr marL="457200" indent="-457200">
              <a:buNone/>
            </a:pPr>
            <a:endParaRPr lang="ga-IE" sz="2200" dirty="0" smtClean="0"/>
          </a:p>
          <a:p>
            <a:pPr marL="457200" indent="-457200">
              <a:buNone/>
            </a:pPr>
            <a:endParaRPr lang="en-IE" sz="2200" dirty="0" smtClean="0"/>
          </a:p>
          <a:p>
            <a:pPr lvl="0">
              <a:buNone/>
            </a:pPr>
            <a:endParaRPr lang="en-IE" dirty="0" smtClean="0"/>
          </a:p>
        </p:txBody>
      </p:sp>
      <p:sp>
        <p:nvSpPr>
          <p:cNvPr id="8" name="Right Arrow 7"/>
          <p:cNvSpPr/>
          <p:nvPr/>
        </p:nvSpPr>
        <p:spPr>
          <a:xfrm>
            <a:off x="304800" y="838200"/>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graphicFrame>
        <p:nvGraphicFramePr>
          <p:cNvPr id="7" name="Table 6"/>
          <p:cNvGraphicFramePr>
            <a:graphicFrameLocks noGrp="1"/>
          </p:cNvGraphicFramePr>
          <p:nvPr>
            <p:extLst>
              <p:ext uri="{D42A27DB-BD31-4B8C-83A1-F6EECF244321}">
                <p14:modId xmlns:p14="http://schemas.microsoft.com/office/powerpoint/2010/main" xmlns="" val="3245969670"/>
              </p:ext>
            </p:extLst>
          </p:nvPr>
        </p:nvGraphicFramePr>
        <p:xfrm>
          <a:off x="457200" y="2743200"/>
          <a:ext cx="5410200" cy="5151120"/>
        </p:xfrm>
        <a:graphic>
          <a:graphicData uri="http://schemas.openxmlformats.org/drawingml/2006/table">
            <a:tbl>
              <a:tblPr firstRow="1" bandRow="1">
                <a:tableStyleId>{5940675A-B579-460E-94D1-54222C63F5DA}</a:tableStyleId>
              </a:tblPr>
              <a:tblGrid>
                <a:gridCol w="1066800"/>
                <a:gridCol w="1447800"/>
                <a:gridCol w="1447800"/>
                <a:gridCol w="1447800"/>
              </a:tblGrid>
              <a:tr h="370840">
                <a:tc>
                  <a:txBody>
                    <a:bodyPr/>
                    <a:lstStyle/>
                    <a:p>
                      <a:endParaRPr lang="ga-IE" sz="1600" noProof="0"/>
                    </a:p>
                  </a:txBody>
                  <a:tcPr/>
                </a:tc>
                <a:tc>
                  <a:txBody>
                    <a:bodyPr/>
                    <a:lstStyle/>
                    <a:p>
                      <a:r>
                        <a:rPr lang="ga-IE" sz="1600" b="1" noProof="0" smtClean="0"/>
                        <a:t>Luaigh 3 thréith phearsanta a bhaineann leo</a:t>
                      </a:r>
                      <a:endParaRPr lang="ga-IE" sz="1600" b="1" noProof="0"/>
                    </a:p>
                  </a:txBody>
                  <a:tcPr/>
                </a:tc>
                <a:tc>
                  <a:txBody>
                    <a:bodyPr/>
                    <a:lstStyle/>
                    <a:p>
                      <a:r>
                        <a:rPr lang="ga-IE" sz="1600" b="1" noProof="0" smtClean="0"/>
                        <a:t>Na cineálacha brú a bhraitheann siad ón tsochaí (luaigh 3 réimse</a:t>
                      </a:r>
                      <a:r>
                        <a:rPr lang="ga-IE" sz="1600" b="1" baseline="0" noProof="0" smtClean="0"/>
                        <a:t> saoil)</a:t>
                      </a:r>
                      <a:endParaRPr lang="ga-IE" sz="1600" b="1" noProof="0"/>
                    </a:p>
                  </a:txBody>
                  <a:tcPr/>
                </a:tc>
                <a:tc>
                  <a:txBody>
                    <a:bodyPr/>
                    <a:lstStyle/>
                    <a:p>
                      <a:r>
                        <a:rPr lang="ga-IE" sz="1600" b="1" noProof="0" smtClean="0"/>
                        <a:t>Na cineálacha brú a bhraitheann siad ar scoil</a:t>
                      </a:r>
                    </a:p>
                    <a:p>
                      <a:r>
                        <a:rPr lang="ga-IE" sz="1600" b="1" noProof="0" smtClean="0"/>
                        <a:t>(luaigh 3 rud)</a:t>
                      </a:r>
                      <a:endParaRPr lang="ga-IE" sz="1600" b="1" noProof="0"/>
                    </a:p>
                  </a:txBody>
                  <a:tcPr/>
                </a:tc>
              </a:tr>
              <a:tr h="370840">
                <a:tc>
                  <a:txBody>
                    <a:bodyPr/>
                    <a:lstStyle/>
                    <a:p>
                      <a:r>
                        <a:rPr lang="ga-IE" sz="1600" b="1" noProof="0" smtClean="0"/>
                        <a:t>Cailíní</a:t>
                      </a:r>
                    </a:p>
                    <a:p>
                      <a:endParaRPr lang="ga-IE" sz="1600" b="1" noProof="0" smtClean="0"/>
                    </a:p>
                    <a:p>
                      <a:endParaRPr lang="ga-IE" sz="1600" b="1" noProof="0" smtClean="0"/>
                    </a:p>
                    <a:p>
                      <a:endParaRPr lang="ga-IE" sz="1600" b="1" noProof="0" smtClean="0"/>
                    </a:p>
                    <a:p>
                      <a:endParaRPr lang="ga-IE" sz="1600" b="1" noProof="0" smtClean="0"/>
                    </a:p>
                    <a:p>
                      <a:endParaRPr lang="ga-IE" sz="1600" b="1" noProof="0" smtClean="0"/>
                    </a:p>
                    <a:p>
                      <a:endParaRPr lang="ga-IE" sz="1600" b="1" noProof="0" smtClean="0"/>
                    </a:p>
                  </a:txBody>
                  <a:tcPr/>
                </a:tc>
                <a:tc>
                  <a:txBody>
                    <a:bodyPr/>
                    <a:lstStyle/>
                    <a:p>
                      <a:endParaRPr lang="ga-IE" sz="1600" noProof="0"/>
                    </a:p>
                  </a:txBody>
                  <a:tcPr/>
                </a:tc>
                <a:tc>
                  <a:txBody>
                    <a:bodyPr/>
                    <a:lstStyle/>
                    <a:p>
                      <a:endParaRPr lang="ga-IE" sz="1600" noProof="0">
                        <a:solidFill>
                          <a:srgbClr val="FF0000"/>
                        </a:solidFill>
                      </a:endParaRPr>
                    </a:p>
                  </a:txBody>
                  <a:tcPr/>
                </a:tc>
                <a:tc>
                  <a:txBody>
                    <a:bodyPr/>
                    <a:lstStyle/>
                    <a:p>
                      <a:endParaRPr lang="ga-IE" sz="1600" noProof="0"/>
                    </a:p>
                  </a:txBody>
                  <a:tcPr/>
                </a:tc>
              </a:tr>
              <a:tr h="370840">
                <a:tc>
                  <a:txBody>
                    <a:bodyPr/>
                    <a:lstStyle/>
                    <a:p>
                      <a:r>
                        <a:rPr lang="ga-IE" sz="1600" b="1" noProof="0" smtClean="0"/>
                        <a:t>Buachaillí</a:t>
                      </a:r>
                    </a:p>
                    <a:p>
                      <a:endParaRPr lang="ga-IE" sz="1600" b="1" noProof="0" smtClean="0"/>
                    </a:p>
                    <a:p>
                      <a:endParaRPr lang="ga-IE" sz="1600" b="1" noProof="0" smtClean="0"/>
                    </a:p>
                    <a:p>
                      <a:endParaRPr lang="ga-IE" sz="1600" b="1" noProof="0" smtClean="0"/>
                    </a:p>
                    <a:p>
                      <a:endParaRPr lang="ga-IE" sz="1600" b="1" noProof="0" smtClean="0"/>
                    </a:p>
                    <a:p>
                      <a:endParaRPr lang="ga-IE" sz="1600" b="1" noProof="0" smtClean="0"/>
                    </a:p>
                    <a:p>
                      <a:endParaRPr lang="ga-IE" sz="1600" b="1" noProof="0"/>
                    </a:p>
                  </a:txBody>
                  <a:tcPr/>
                </a:tc>
                <a:tc>
                  <a:txBody>
                    <a:bodyPr/>
                    <a:lstStyle/>
                    <a:p>
                      <a:endParaRPr lang="ga-IE" sz="1600" noProof="0"/>
                    </a:p>
                  </a:txBody>
                  <a:tcPr/>
                </a:tc>
                <a:tc>
                  <a:txBody>
                    <a:bodyPr/>
                    <a:lstStyle/>
                    <a:p>
                      <a:endParaRPr lang="ga-IE" sz="1600" noProof="0"/>
                    </a:p>
                  </a:txBody>
                  <a:tcPr/>
                </a:tc>
                <a:tc>
                  <a:txBody>
                    <a:bodyPr/>
                    <a:lstStyle/>
                    <a:p>
                      <a:endParaRPr lang="ga-IE" sz="1600" noProof="0" dirty="0"/>
                    </a:p>
                  </a:txBody>
                  <a:tcPr/>
                </a:tc>
              </a:tr>
            </a:tbl>
          </a:graphicData>
        </a:graphic>
      </p:graphicFrame>
    </p:spTree>
    <p:extLst>
      <p:ext uri="{BB962C8B-B14F-4D97-AF65-F5344CB8AC3E}">
        <p14:creationId xmlns:p14="http://schemas.microsoft.com/office/powerpoint/2010/main" xmlns="" val="1441355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1"/>
            <a:ext cx="6248400" cy="584775"/>
          </a:xfrm>
          <a:prstGeom prst="rect">
            <a:avLst/>
          </a:prstGeom>
          <a:noFill/>
        </p:spPr>
        <p:txBody>
          <a:bodyPr wrap="square" rtlCol="0">
            <a:spAutoFit/>
          </a:bodyPr>
          <a:lstStyle/>
          <a:p>
            <a:r>
              <a:rPr lang="en-IE" sz="3200" b="1" dirty="0" smtClean="0">
                <a:latin typeface="+mj-lt"/>
              </a:rPr>
              <a:t>Cailíní agus buachaillí	                 </a:t>
            </a:r>
            <a:r>
              <a:rPr lang="en-IE" sz="1600" b="1" dirty="0" smtClean="0">
                <a:latin typeface="+mj-lt"/>
              </a:rPr>
              <a:t>Éisteacht    </a:t>
            </a:r>
            <a:endParaRPr lang="en-IE" sz="3200" b="1" dirty="0">
              <a:latin typeface="+mj-lt"/>
            </a:endParaRPr>
          </a:p>
        </p:txBody>
      </p:sp>
      <p:sp>
        <p:nvSpPr>
          <p:cNvPr id="6" name="TextBox 5"/>
          <p:cNvSpPr txBox="1"/>
          <p:nvPr/>
        </p:nvSpPr>
        <p:spPr>
          <a:xfrm>
            <a:off x="228600" y="1219200"/>
            <a:ext cx="6229350" cy="7201972"/>
          </a:xfrm>
          <a:prstGeom prst="rect">
            <a:avLst/>
          </a:prstGeom>
          <a:noFill/>
          <a:ln>
            <a:noFill/>
          </a:ln>
        </p:spPr>
        <p:txBody>
          <a:bodyPr wrap="square" rtlCol="0">
            <a:spAutoFit/>
          </a:bodyPr>
          <a:lstStyle/>
          <a:p>
            <a:pPr lvl="0">
              <a:buNone/>
            </a:pPr>
            <a:r>
              <a:rPr lang="ga-IE" sz="2200" dirty="0" smtClean="0"/>
              <a:t>Éist le Maria ag caint ar an taithí saoil a bhíonn ag cailíní i gcomparáid le buachaillí agus freagair na ceisteanna seo:</a:t>
            </a:r>
          </a:p>
          <a:p>
            <a:pPr lvl="0">
              <a:buNone/>
            </a:pPr>
            <a:endParaRPr lang="ga-IE" sz="2200" dirty="0" smtClean="0"/>
          </a:p>
          <a:p>
            <a:pPr lvl="0">
              <a:buNone/>
            </a:pPr>
            <a:endParaRPr lang="ga-IE" sz="2200" dirty="0" smtClean="0"/>
          </a:p>
          <a:p>
            <a:pPr lvl="0">
              <a:buNone/>
            </a:pPr>
            <a:endParaRPr lang="ga-IE" sz="2200" dirty="0" smtClean="0"/>
          </a:p>
          <a:p>
            <a:pPr lvl="0">
              <a:buNone/>
            </a:pPr>
            <a:endParaRPr lang="ga-IE" sz="2200" dirty="0" smtClean="0"/>
          </a:p>
          <a:p>
            <a:pPr lvl="0">
              <a:buNone/>
            </a:pPr>
            <a:endParaRPr lang="ga-IE" sz="2200" dirty="0" smtClean="0"/>
          </a:p>
          <a:p>
            <a:pPr lvl="0">
              <a:buNone/>
            </a:pPr>
            <a:endParaRPr lang="ga-IE" sz="2200" dirty="0" smtClean="0"/>
          </a:p>
          <a:p>
            <a:pPr lvl="0">
              <a:buNone/>
            </a:pPr>
            <a:endParaRPr lang="ga-IE" sz="2200" dirty="0" smtClean="0"/>
          </a:p>
          <a:p>
            <a:pPr lvl="0">
              <a:buNone/>
            </a:pPr>
            <a:endParaRPr lang="ga-IE" sz="2200" dirty="0" smtClean="0"/>
          </a:p>
          <a:p>
            <a:pPr marL="457200" lvl="0" indent="-457200">
              <a:buAutoNum type="arabicPeriod"/>
            </a:pPr>
            <a:r>
              <a:rPr lang="ga-IE" sz="2200" dirty="0" smtClean="0"/>
              <a:t>Cad a thugann Maria faoi deara faoi na buachaillí ina clann féin?</a:t>
            </a:r>
          </a:p>
          <a:p>
            <a:pPr marL="457200" lvl="0" indent="-457200">
              <a:buAutoNum type="arabicPeriod"/>
            </a:pPr>
            <a:r>
              <a:rPr lang="ga-IE" sz="2200" dirty="0" smtClean="0"/>
              <a:t>Cén cineál brú a thagann ar chailíní ón tsochaí, dar le Maria (luaigh na trí cinn)?</a:t>
            </a:r>
          </a:p>
          <a:p>
            <a:pPr marL="457200" lvl="0" indent="-457200">
              <a:buAutoNum type="arabicPeriod"/>
            </a:pPr>
            <a:r>
              <a:rPr lang="ga-IE" sz="2200" dirty="0" smtClean="0"/>
              <a:t>Cén saghas dearcaidh ar an saol a bhíonn ag buachaillí de ghnáth, dar le Maria?</a:t>
            </a:r>
          </a:p>
          <a:p>
            <a:pPr marL="457200" lvl="0" indent="-457200">
              <a:buAutoNum type="arabicPeriod"/>
            </a:pPr>
            <a:r>
              <a:rPr lang="ga-IE" sz="2200" dirty="0" smtClean="0"/>
              <a:t>Bíonn brú ar chailíní ar scoil freisin, a deir Maria. Cad as a dtagann an brú sin? </a:t>
            </a:r>
          </a:p>
          <a:p>
            <a:pPr marL="457200" lvl="0" indent="-457200">
              <a:buAutoNum type="arabicPeriod"/>
            </a:pPr>
            <a:r>
              <a:rPr lang="ga-IE" sz="2200" dirty="0" smtClean="0"/>
              <a:t>An síleann Maria go bhfuil difríochtaí idir cailíní agus buachaillí i gcúrsaí spóirt?</a:t>
            </a:r>
            <a:endParaRPr lang="ga-IE" dirty="0" smtClean="0"/>
          </a:p>
        </p:txBody>
      </p:sp>
      <p:sp>
        <p:nvSpPr>
          <p:cNvPr id="8" name="Right Arrow 7"/>
          <p:cNvSpPr/>
          <p:nvPr/>
        </p:nvSpPr>
        <p:spPr>
          <a:xfrm>
            <a:off x="304800" y="838200"/>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pic>
        <p:nvPicPr>
          <p:cNvPr id="1026" name="Picture 2"/>
          <p:cNvPicPr>
            <a:picLocks noChangeAspect="1" noChangeArrowheads="1"/>
          </p:cNvPicPr>
          <p:nvPr/>
        </p:nvPicPr>
        <p:blipFill>
          <a:blip r:embed="rId2" cstate="print"/>
          <a:srcRect/>
          <a:stretch>
            <a:fillRect/>
          </a:stretch>
        </p:blipFill>
        <p:spPr bwMode="auto">
          <a:xfrm>
            <a:off x="1143000" y="2362200"/>
            <a:ext cx="3962400" cy="2270125"/>
          </a:xfrm>
          <a:prstGeom prst="rect">
            <a:avLst/>
          </a:prstGeom>
          <a:noFill/>
          <a:ln w="9525">
            <a:noFill/>
            <a:miter lim="800000"/>
            <a:headEnd/>
            <a:tailEnd/>
          </a:ln>
        </p:spPr>
      </p:pic>
    </p:spTree>
    <p:extLst>
      <p:ext uri="{BB962C8B-B14F-4D97-AF65-F5344CB8AC3E}">
        <p14:creationId xmlns:p14="http://schemas.microsoft.com/office/powerpoint/2010/main" xmlns="" val="1441355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76201"/>
            <a:ext cx="6248400" cy="584775"/>
          </a:xfrm>
          <a:prstGeom prst="rect">
            <a:avLst/>
          </a:prstGeom>
          <a:noFill/>
        </p:spPr>
        <p:txBody>
          <a:bodyPr wrap="square" rtlCol="0">
            <a:spAutoFit/>
          </a:bodyPr>
          <a:lstStyle/>
          <a:p>
            <a:r>
              <a:rPr lang="en-IE" sz="3200" b="1" dirty="0" smtClean="0">
                <a:latin typeface="+mj-lt"/>
              </a:rPr>
              <a:t>Cailíní agus buachaillí	                   </a:t>
            </a:r>
            <a:r>
              <a:rPr lang="en-IE" sz="1600" b="1" dirty="0" smtClean="0">
                <a:latin typeface="+mj-lt"/>
              </a:rPr>
              <a:t>Scríobh   </a:t>
            </a:r>
            <a:endParaRPr lang="en-IE" sz="3200" b="1" dirty="0">
              <a:latin typeface="+mj-lt"/>
            </a:endParaRPr>
          </a:p>
        </p:txBody>
      </p:sp>
      <p:sp>
        <p:nvSpPr>
          <p:cNvPr id="6" name="TextBox 5"/>
          <p:cNvSpPr txBox="1"/>
          <p:nvPr/>
        </p:nvSpPr>
        <p:spPr>
          <a:xfrm>
            <a:off x="228600" y="762000"/>
            <a:ext cx="6229350" cy="8248412"/>
          </a:xfrm>
          <a:prstGeom prst="rect">
            <a:avLst/>
          </a:prstGeom>
          <a:noFill/>
          <a:ln>
            <a:noFill/>
          </a:ln>
        </p:spPr>
        <p:txBody>
          <a:bodyPr wrap="square" rtlCol="0">
            <a:spAutoFit/>
          </a:bodyPr>
          <a:lstStyle/>
          <a:p>
            <a:pPr lvl="0" algn="just">
              <a:buNone/>
            </a:pPr>
            <a:r>
              <a:rPr lang="ga-IE" sz="2200" dirty="0" smtClean="0"/>
              <a:t>Tá cuid de na fadhbanna a bhíonn ag cailíní óga dar le Maria, i gcló dorcha thíos. Roghnaigh dhá cheann acu agus déan na cleachtaí a ghabhann leo.</a:t>
            </a:r>
          </a:p>
          <a:p>
            <a:pPr lvl="0" algn="just">
              <a:buNone/>
            </a:pPr>
            <a:endParaRPr lang="ga-IE" sz="2200" dirty="0" smtClean="0"/>
          </a:p>
          <a:p>
            <a:pPr marL="457200" lvl="0" indent="-457200" algn="just">
              <a:buFont typeface="+mj-lt"/>
              <a:buAutoNum type="arabicPeriod"/>
            </a:pPr>
            <a:r>
              <a:rPr lang="ga-IE" sz="2000" b="1" dirty="0" smtClean="0"/>
              <a:t>Bíonn cailíní róbhuartha faoi cad a cheapann daoine díobh. </a:t>
            </a:r>
          </a:p>
          <a:p>
            <a:pPr marL="457200" lvl="0" indent="-457200" algn="just"/>
            <a:r>
              <a:rPr lang="ga-IE" sz="2000" dirty="0" smtClean="0"/>
              <a:t>	An dóigh leat go mbíonn buachaillí buartha faoi cad a cheapann daoine díobh. Cá bhfios duit? Scríobh do fhreagra.</a:t>
            </a:r>
          </a:p>
          <a:p>
            <a:pPr marL="457200" lvl="0" indent="-457200" algn="just">
              <a:buAutoNum type="arabicPeriod" startAt="2"/>
            </a:pPr>
            <a:r>
              <a:rPr lang="ga-IE" sz="2000" b="1" dirty="0" smtClean="0"/>
              <a:t>Bíonn cailíní an-ghoilliúnach.</a:t>
            </a:r>
          </a:p>
          <a:p>
            <a:pPr marL="457200" lvl="0" indent="-457200" algn="just"/>
            <a:r>
              <a:rPr lang="ga-IE" sz="2000" dirty="0" smtClean="0"/>
              <a:t>	A:	Scríobh síos má cheapann tú go</a:t>
            </a:r>
            <a:r>
              <a:rPr lang="ga-IE" sz="1200" dirty="0" smtClean="0">
                <a:solidFill>
                  <a:srgbClr val="FF0000"/>
                </a:solidFill>
              </a:rPr>
              <a:t> </a:t>
            </a:r>
            <a:r>
              <a:rPr lang="ga-IE" sz="2000" dirty="0" smtClean="0"/>
              <a:t>mbíonn buachaillí an-ghoilliúnach chomh maith agus má bhíonn, cén fáth nach mbíonn sé sin soiléir i gcónaí?</a:t>
            </a:r>
          </a:p>
          <a:p>
            <a:pPr marL="457200" lvl="0" indent="-457200" algn="just"/>
            <a:r>
              <a:rPr lang="ga-IE" sz="2000" dirty="0" smtClean="0"/>
              <a:t>	B:	Smaoinigh ar chúpla slí a bhféadfadh cailíní agus 	buachaillí féinmhuinín níos fearr a bheith acu.</a:t>
            </a:r>
          </a:p>
          <a:p>
            <a:pPr marL="457200" lvl="0" indent="-457200" algn="just">
              <a:buAutoNum type="arabicPeriod" startAt="3"/>
            </a:pPr>
            <a:r>
              <a:rPr lang="ga-IE" sz="2000" b="1" dirty="0" smtClean="0"/>
              <a:t>Bíonn eagla ar chailíní go bhfaighidís drochainm.</a:t>
            </a:r>
          </a:p>
          <a:p>
            <a:pPr marL="457200" lvl="0" indent="-457200" algn="just"/>
            <a:r>
              <a:rPr lang="ga-IE" sz="2000" dirty="0" smtClean="0"/>
              <a:t>	Pléigh na fáthanna a bhfuil sé seo fós amhlaidh sa lá atá inniu ann nuair a shílimid go bhfuil na cearta céanna sa tsochaí ag mná is atá ag fir. Scríobh do fhreagra.</a:t>
            </a:r>
          </a:p>
          <a:p>
            <a:pPr marL="457200" lvl="0" indent="-457200" algn="just">
              <a:buAutoNum type="arabicPeriod" startAt="4"/>
            </a:pPr>
            <a:r>
              <a:rPr lang="ga-IE" sz="2000" b="1" dirty="0" smtClean="0"/>
              <a:t>Braitheann cailíní go gcaitheann siad chuile shórt a dhéanamh i gceart.</a:t>
            </a:r>
          </a:p>
          <a:p>
            <a:pPr marL="457200" lvl="0" indent="-457200" algn="just"/>
            <a:r>
              <a:rPr lang="ga-IE" sz="2000" dirty="0" smtClean="0"/>
              <a:t>	An gceapann tú go milleann na tuismitheoirí na buachaillí níos mó ná na cailíní agus gurb é sin an fáth atá leis seo? Scríobh do fhreagra.</a:t>
            </a:r>
          </a:p>
          <a:p>
            <a:pPr lvl="0" algn="just">
              <a:buNone/>
            </a:pPr>
            <a:endParaRPr lang="en-IE" sz="2200" dirty="0" smtClean="0"/>
          </a:p>
        </p:txBody>
      </p:sp>
      <p:sp>
        <p:nvSpPr>
          <p:cNvPr id="8" name="Right Arrow 7"/>
          <p:cNvSpPr/>
          <p:nvPr/>
        </p:nvSpPr>
        <p:spPr>
          <a:xfrm>
            <a:off x="381000" y="609600"/>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Tree>
    <p:extLst>
      <p:ext uri="{BB962C8B-B14F-4D97-AF65-F5344CB8AC3E}">
        <p14:creationId xmlns:p14="http://schemas.microsoft.com/office/powerpoint/2010/main" xmlns="" val="1441355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1"/>
            <a:ext cx="6248400" cy="584775"/>
          </a:xfrm>
          <a:prstGeom prst="rect">
            <a:avLst/>
          </a:prstGeom>
          <a:noFill/>
        </p:spPr>
        <p:txBody>
          <a:bodyPr wrap="square" rtlCol="0">
            <a:spAutoFit/>
          </a:bodyPr>
          <a:lstStyle/>
          <a:p>
            <a:r>
              <a:rPr lang="en-IE" sz="3200" b="1" dirty="0" smtClean="0">
                <a:latin typeface="+mj-lt"/>
              </a:rPr>
              <a:t>Cailíní agus buachaillí	                  </a:t>
            </a:r>
            <a:r>
              <a:rPr lang="ga-IE" sz="1600" b="1" dirty="0" smtClean="0">
                <a:latin typeface="+mj-lt"/>
              </a:rPr>
              <a:t>Iarphlé 2</a:t>
            </a:r>
            <a:endParaRPr lang="ga-IE" sz="3200" b="1" dirty="0">
              <a:latin typeface="+mj-lt"/>
            </a:endParaRPr>
          </a:p>
        </p:txBody>
      </p:sp>
      <p:sp>
        <p:nvSpPr>
          <p:cNvPr id="3" name="TextBox 2"/>
          <p:cNvSpPr txBox="1"/>
          <p:nvPr/>
        </p:nvSpPr>
        <p:spPr>
          <a:xfrm>
            <a:off x="228600" y="1066799"/>
            <a:ext cx="6067425" cy="8125301"/>
          </a:xfrm>
          <a:prstGeom prst="rect">
            <a:avLst/>
          </a:prstGeom>
          <a:noFill/>
        </p:spPr>
        <p:txBody>
          <a:bodyPr wrap="square" rtlCol="0">
            <a:spAutoFit/>
          </a:bodyPr>
          <a:lstStyle/>
          <a:p>
            <a:pPr algn="just"/>
            <a:r>
              <a:rPr lang="ga-IE" dirty="0" smtClean="0"/>
              <a:t>A: Léigh an méid seo thíos a dúirt bean atá 37 bliain d’aois:</a:t>
            </a:r>
          </a:p>
          <a:p>
            <a:pPr algn="just"/>
            <a:endParaRPr lang="ga-IE" dirty="0" smtClean="0"/>
          </a:p>
          <a:p>
            <a:pPr algn="just"/>
            <a:r>
              <a:rPr lang="ga-IE" dirty="0" smtClean="0"/>
              <a:t>“Nuair a bhí mise sa bhunscoil ní raibh cead againn spórt a imirt ag am lóin – scoil sheanfhaiseanta a bhí ann! Bhí páirc mhór caide ag na buachaillí agus bhí ar na cailíní imirt istigh i gclós beag. Anuas air sin, chaitheadh na cailíní foghlaim conas cniotáil agus nuair a bhímis á dhéanamh sin, bhíodh na buachaillí amuigh sa pháirc ag imirt caide! Cheap mé agus mé i mo leanbh go raibh sé sin an-mhíchothrom ar fad! Is dócha gur chreid daoine an uair sin nach raibh cailíní chomh spórtúil le buachaillí ach tuigimid anois nach mar sin atá agus tá athrú tagtha ar an saol, buíochas le Dia.”</a:t>
            </a:r>
          </a:p>
          <a:p>
            <a:pPr algn="just"/>
            <a:endParaRPr lang="ga-IE" dirty="0" smtClean="0"/>
          </a:p>
          <a:p>
            <a:pPr algn="just"/>
            <a:r>
              <a:rPr lang="ga-IE" dirty="0" smtClean="0"/>
              <a:t>B: An bhfuil aon rud a thugann tusa faoi deara a shíleann tú atá míchothrom maidir leis na rudaí a bhfuil ‘cead’ ag </a:t>
            </a:r>
            <a:r>
              <a:rPr lang="ga-IE" u="sng" dirty="0" smtClean="0"/>
              <a:t>buachaillí</a:t>
            </a:r>
            <a:r>
              <a:rPr lang="ga-IE" dirty="0" smtClean="0"/>
              <a:t> nó </a:t>
            </a:r>
            <a:r>
              <a:rPr lang="ga-IE" u="sng" dirty="0" smtClean="0"/>
              <a:t>cailíní</a:t>
            </a:r>
            <a:r>
              <a:rPr lang="ga-IE" dirty="0" smtClean="0"/>
              <a:t> spéis a chur iontu? Pléigh leis an duine in aice leat.</a:t>
            </a:r>
          </a:p>
          <a:p>
            <a:pPr algn="just"/>
            <a:endParaRPr lang="ga-IE" dirty="0" smtClean="0"/>
          </a:p>
          <a:p>
            <a:pPr algn="just"/>
            <a:r>
              <a:rPr lang="ga-IE" dirty="0" smtClean="0"/>
              <a:t>Bíodh na rudaí seo in aigne agat:</a:t>
            </a:r>
          </a:p>
          <a:p>
            <a:pPr algn="just"/>
            <a:endParaRPr lang="ga-IE" dirty="0" smtClean="0"/>
          </a:p>
          <a:p>
            <a:pPr lvl="2">
              <a:lnSpc>
                <a:spcPct val="200000"/>
              </a:lnSpc>
              <a:buFont typeface="Arial" pitchFamily="34" charset="0"/>
              <a:buChar char="•"/>
            </a:pPr>
            <a:r>
              <a:rPr lang="ga-IE" dirty="0" smtClean="0"/>
              <a:t>Ábhair scoile</a:t>
            </a:r>
          </a:p>
          <a:p>
            <a:pPr lvl="2">
              <a:lnSpc>
                <a:spcPct val="200000"/>
              </a:lnSpc>
              <a:buFont typeface="Arial" pitchFamily="34" charset="0"/>
              <a:buChar char="•"/>
            </a:pPr>
            <a:r>
              <a:rPr lang="ga-IE" dirty="0" smtClean="0"/>
              <a:t>Poist nó gairmeacha</a:t>
            </a:r>
          </a:p>
          <a:p>
            <a:pPr lvl="2">
              <a:lnSpc>
                <a:spcPct val="200000"/>
              </a:lnSpc>
              <a:buFont typeface="Arial" pitchFamily="34" charset="0"/>
              <a:buChar char="•"/>
            </a:pPr>
            <a:r>
              <a:rPr lang="ga-IE" dirty="0" smtClean="0"/>
              <a:t>Caitheamh aimsire</a:t>
            </a:r>
          </a:p>
          <a:p>
            <a:endParaRPr lang="en-IE" dirty="0" smtClean="0"/>
          </a:p>
          <a:p>
            <a:endParaRPr lang="en-IE" dirty="0" smtClean="0"/>
          </a:p>
          <a:p>
            <a:endParaRPr lang="en-IE" dirty="0" smtClean="0"/>
          </a:p>
          <a:p>
            <a:endParaRPr lang="en-IE" dirty="0"/>
          </a:p>
        </p:txBody>
      </p:sp>
      <p:sp>
        <p:nvSpPr>
          <p:cNvPr id="6" name="Right Arrow 5"/>
          <p:cNvSpPr/>
          <p:nvPr/>
        </p:nvSpPr>
        <p:spPr>
          <a:xfrm>
            <a:off x="228600" y="838200"/>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Tree>
    <p:extLst>
      <p:ext uri="{BB962C8B-B14F-4D97-AF65-F5344CB8AC3E}">
        <p14:creationId xmlns:p14="http://schemas.microsoft.com/office/powerpoint/2010/main" xmlns="" val="1937982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1"/>
            <a:ext cx="6248400" cy="584775"/>
          </a:xfrm>
          <a:prstGeom prst="rect">
            <a:avLst/>
          </a:prstGeom>
          <a:noFill/>
        </p:spPr>
        <p:txBody>
          <a:bodyPr wrap="square" rtlCol="0">
            <a:spAutoFit/>
          </a:bodyPr>
          <a:lstStyle/>
          <a:p>
            <a:r>
              <a:rPr lang="en-IE" sz="3200" b="1" dirty="0" smtClean="0">
                <a:latin typeface="+mj-lt"/>
              </a:rPr>
              <a:t>Cailíní agus buachaillí	             </a:t>
            </a:r>
            <a:r>
              <a:rPr lang="en-IE" sz="1600" b="1" dirty="0" smtClean="0">
                <a:latin typeface="+mj-lt"/>
              </a:rPr>
              <a:t>Díospóireacht</a:t>
            </a:r>
            <a:endParaRPr lang="en-IE" sz="3200" b="1" dirty="0">
              <a:latin typeface="+mj-lt"/>
            </a:endParaRPr>
          </a:p>
        </p:txBody>
      </p:sp>
      <p:sp>
        <p:nvSpPr>
          <p:cNvPr id="3" name="TextBox 2"/>
          <p:cNvSpPr txBox="1"/>
          <p:nvPr/>
        </p:nvSpPr>
        <p:spPr>
          <a:xfrm>
            <a:off x="228600" y="1066799"/>
            <a:ext cx="6067425" cy="7109639"/>
          </a:xfrm>
          <a:prstGeom prst="rect">
            <a:avLst/>
          </a:prstGeom>
          <a:noFill/>
        </p:spPr>
        <p:txBody>
          <a:bodyPr wrap="square" rtlCol="0">
            <a:spAutoFit/>
          </a:bodyPr>
          <a:lstStyle/>
          <a:p>
            <a:r>
              <a:rPr lang="ga-IE" sz="2400" dirty="0" smtClean="0"/>
              <a:t>Cabhróidh an múinteoirí libh díospóireacht ranga a eagrú. </a:t>
            </a:r>
          </a:p>
          <a:p>
            <a:endParaRPr lang="ga-IE" sz="2400" dirty="0" smtClean="0"/>
          </a:p>
          <a:p>
            <a:endParaRPr lang="ga-IE" sz="2400" dirty="0" smtClean="0"/>
          </a:p>
          <a:p>
            <a:endParaRPr lang="ga-IE" sz="2400" dirty="0" smtClean="0"/>
          </a:p>
          <a:p>
            <a:endParaRPr lang="ga-IE" sz="2400" dirty="0" smtClean="0"/>
          </a:p>
          <a:p>
            <a:endParaRPr lang="ga-IE" sz="2400" dirty="0" smtClean="0"/>
          </a:p>
          <a:p>
            <a:endParaRPr lang="ga-IE" sz="2400" dirty="0" smtClean="0"/>
          </a:p>
          <a:p>
            <a:endParaRPr lang="ga-IE" sz="2400" dirty="0" smtClean="0"/>
          </a:p>
          <a:p>
            <a:endParaRPr lang="ga-IE" sz="2400" dirty="0" smtClean="0"/>
          </a:p>
          <a:p>
            <a:r>
              <a:rPr lang="ga-IE" sz="2400" dirty="0" smtClean="0"/>
              <a:t>Is é seo an rún:</a:t>
            </a:r>
          </a:p>
          <a:p>
            <a:endParaRPr lang="ga-IE" sz="2400" dirty="0" smtClean="0"/>
          </a:p>
          <a:p>
            <a:r>
              <a:rPr lang="ga-IE" sz="2400" dirty="0" smtClean="0"/>
              <a:t>“Is de thoradh ar chúrsaí cultúrtha agus sóisialta atá difríochtaí ann idir fir agus mná agus ní de bharr go bhfuil na difríochtaí sin sa dúchas ionainn.”</a:t>
            </a:r>
          </a:p>
          <a:p>
            <a:endParaRPr lang="en-IE" dirty="0" smtClean="0"/>
          </a:p>
          <a:p>
            <a:endParaRPr lang="en-IE" dirty="0" smtClean="0"/>
          </a:p>
          <a:p>
            <a:endParaRPr lang="en-IE" dirty="0" smtClean="0"/>
          </a:p>
          <a:p>
            <a:endParaRPr lang="en-IE" dirty="0"/>
          </a:p>
        </p:txBody>
      </p:sp>
      <p:sp>
        <p:nvSpPr>
          <p:cNvPr id="6" name="Right Arrow 5"/>
          <p:cNvSpPr/>
          <p:nvPr/>
        </p:nvSpPr>
        <p:spPr>
          <a:xfrm>
            <a:off x="228600" y="838200"/>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pic>
        <p:nvPicPr>
          <p:cNvPr id="2050" name="Picture 2"/>
          <p:cNvPicPr>
            <a:picLocks noChangeAspect="1" noChangeArrowheads="1"/>
          </p:cNvPicPr>
          <p:nvPr/>
        </p:nvPicPr>
        <p:blipFill>
          <a:blip r:embed="rId2" cstate="print"/>
          <a:srcRect/>
          <a:stretch>
            <a:fillRect/>
          </a:stretch>
        </p:blipFill>
        <p:spPr bwMode="auto">
          <a:xfrm>
            <a:off x="1905000" y="1981200"/>
            <a:ext cx="2741613" cy="2361380"/>
          </a:xfrm>
          <a:prstGeom prst="rect">
            <a:avLst/>
          </a:prstGeom>
          <a:noFill/>
          <a:ln w="9525">
            <a:noFill/>
            <a:miter lim="800000"/>
            <a:headEnd/>
            <a:tailEnd/>
          </a:ln>
        </p:spPr>
      </p:pic>
    </p:spTree>
    <p:extLst>
      <p:ext uri="{BB962C8B-B14F-4D97-AF65-F5344CB8AC3E}">
        <p14:creationId xmlns:p14="http://schemas.microsoft.com/office/powerpoint/2010/main" xmlns="" val="1937982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TotalTime>
  <Words>568</Words>
  <Application>Microsoft Office PowerPoint</Application>
  <PresentationFormat>On-screen Show (4:3)</PresentationFormat>
  <Paragraphs>106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Una</dc:creator>
  <cp:lastModifiedBy>riarachan</cp:lastModifiedBy>
  <cp:revision>58</cp:revision>
  <cp:lastPrinted>2012-12-30T16:31:15Z</cp:lastPrinted>
  <dcterms:created xsi:type="dcterms:W3CDTF">2006-08-16T00:00:00Z</dcterms:created>
  <dcterms:modified xsi:type="dcterms:W3CDTF">2013-05-31T09:46:51Z</dcterms:modified>
</cp:coreProperties>
</file>