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8" r:id="rId2"/>
    <p:sldId id="283" r:id="rId3"/>
    <p:sldId id="276" r:id="rId4"/>
    <p:sldId id="275" r:id="rId5"/>
    <p:sldId id="282" r:id="rId6"/>
  </p:sldIdLst>
  <p:sldSz cx="6858000" cy="9144000" type="screen4x3"/>
  <p:notesSz cx="67611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irdre" initials="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110" d="100"/>
          <a:sy n="110" d="100"/>
        </p:scale>
        <p:origin x="-792" y="176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3132"/>
        <p:guide pos="213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ga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06521C-613D-4CD2-A859-6E74FBAE77F0}" type="datetimeFigureOut">
              <a:rPr lang="ga-IE" smtClean="0"/>
              <a:pPr/>
              <a:t>15/02/2013</a:t>
            </a:fld>
            <a:endParaRPr lang="ga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ga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5E88A-299C-4828-BDC8-329C14C180AE}" type="slidenum">
              <a:rPr lang="ga-IE" smtClean="0"/>
              <a:pPr/>
              <a:t>‹#›</a:t>
            </a:fld>
            <a:endParaRPr lang="ga-IE"/>
          </a:p>
        </p:txBody>
      </p:sp>
    </p:spTree>
    <p:extLst>
      <p:ext uri="{BB962C8B-B14F-4D97-AF65-F5344CB8AC3E}">
        <p14:creationId xmlns="" xmlns:p14="http://schemas.microsoft.com/office/powerpoint/2010/main" val="33265234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ga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60FEF6-2390-442A-951E-00635FF7FC08}" type="datetimeFigureOut">
              <a:rPr lang="ga-IE" smtClean="0"/>
              <a:pPr/>
              <a:t>15/02/2013</a:t>
            </a:fld>
            <a:endParaRPr lang="ga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982788" y="746125"/>
            <a:ext cx="27955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ga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ga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ga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747997-6BB7-4738-9F22-9FB6B06EB51D}" type="slidenum">
              <a:rPr lang="ga-IE" smtClean="0"/>
              <a:pPr/>
              <a:t>‹#›</a:t>
            </a:fld>
            <a:endParaRPr lang="ga-IE"/>
          </a:p>
        </p:txBody>
      </p:sp>
    </p:spTree>
    <p:extLst>
      <p:ext uri="{BB962C8B-B14F-4D97-AF65-F5344CB8AC3E}">
        <p14:creationId xmlns="" xmlns:p14="http://schemas.microsoft.com/office/powerpoint/2010/main" val="545009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2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9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9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2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3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0" y="364071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3" y="1913471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 </a:t>
            </a:r>
            <a:r>
              <a:rPr lang="en-US" dirty="0" err="1" smtClean="0"/>
              <a:t>cinnte</a:t>
            </a:r>
            <a:r>
              <a:rPr lang="en-US" dirty="0" smtClean="0"/>
              <a:t> </a:t>
            </a:r>
            <a:r>
              <a:rPr lang="en-US" dirty="0" err="1" smtClean="0"/>
              <a:t>dearfach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5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</a:t>
            </a:r>
            <a:r>
              <a:rPr lang="en-IE" noProof="0" dirty="0" smtClean="0"/>
              <a:t>Master</a:t>
            </a:r>
            <a:r>
              <a:rPr lang="en-US" dirty="0" smtClean="0"/>
              <a:t>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8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focal.i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6324600" cy="7467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sz="2000" b="1" dirty="0" smtClean="0"/>
              <a:t>Pléigh an cheist seo leis an duine in aice leat</a:t>
            </a:r>
            <a:r>
              <a:rPr lang="en-IE" sz="2400" dirty="0" smtClean="0"/>
              <a:t>:</a:t>
            </a:r>
          </a:p>
          <a:p>
            <a:pPr marL="0" indent="0">
              <a:buNone/>
            </a:pPr>
            <a:endParaRPr lang="en-IE" sz="2400" dirty="0" smtClean="0"/>
          </a:p>
          <a:p>
            <a:pPr marL="0" indent="0">
              <a:buNone/>
            </a:pPr>
            <a:r>
              <a:rPr lang="en-IE" sz="3000" dirty="0" smtClean="0"/>
              <a:t>Cad iad na buntáistí a bhaineann le bheith dátheangach?</a:t>
            </a:r>
          </a:p>
          <a:p>
            <a:pPr marL="0" indent="0">
              <a:buNone/>
            </a:pPr>
            <a:endParaRPr lang="en-IE" sz="3000" dirty="0" smtClean="0"/>
          </a:p>
          <a:p>
            <a:pPr marL="0" indent="0">
              <a:buNone/>
            </a:pPr>
            <a:r>
              <a:rPr lang="en-IE" sz="3000" dirty="0" smtClean="0"/>
              <a:t>Smaoinigh ar:</a:t>
            </a:r>
          </a:p>
          <a:p>
            <a:pPr marL="0" indent="0">
              <a:buNone/>
            </a:pPr>
            <a:endParaRPr lang="en-IE" sz="1500" dirty="0" smtClean="0"/>
          </a:p>
          <a:p>
            <a:pPr marL="457200" indent="-457200">
              <a:buAutoNum type="arabicParenBoth"/>
            </a:pPr>
            <a:r>
              <a:rPr lang="en-IE" sz="3000" dirty="0" smtClean="0"/>
              <a:t>buntáistí do shaol pearsanta an duine </a:t>
            </a:r>
          </a:p>
          <a:p>
            <a:pPr marL="457200" indent="-457200">
              <a:buAutoNum type="arabicParenBoth"/>
            </a:pPr>
            <a:endParaRPr lang="en-IE" sz="3000" dirty="0" smtClean="0"/>
          </a:p>
          <a:p>
            <a:pPr marL="457200" indent="-457200">
              <a:buAutoNum type="arabicParenBoth"/>
            </a:pPr>
            <a:r>
              <a:rPr lang="en-IE" sz="3000" dirty="0" smtClean="0"/>
              <a:t>buntáistí d’inchinn an duine.</a:t>
            </a:r>
            <a:endParaRPr lang="en-IE" sz="3000" dirty="0"/>
          </a:p>
          <a:p>
            <a:pPr marL="0" indent="0">
              <a:buNone/>
            </a:pPr>
            <a:endParaRPr lang="en-IE" sz="1800" dirty="0" smtClean="0"/>
          </a:p>
          <a:p>
            <a:pPr lvl="0">
              <a:buNone/>
            </a:pPr>
            <a:endParaRPr lang="en-IE" sz="2000" dirty="0"/>
          </a:p>
          <a:p>
            <a:pPr>
              <a:buNone/>
            </a:pPr>
            <a:endParaRPr lang="en-IE" sz="2000" dirty="0"/>
          </a:p>
          <a:p>
            <a:pPr lvl="0">
              <a:buNone/>
            </a:pPr>
            <a:endParaRPr lang="en-IE" sz="2000" dirty="0" smtClean="0"/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190924"/>
            <a:ext cx="6172200" cy="853016"/>
          </a:xfrm>
        </p:spPr>
        <p:txBody>
          <a:bodyPr>
            <a:normAutofit fontScale="90000"/>
          </a:bodyPr>
          <a:lstStyle/>
          <a:p>
            <a:pPr algn="l"/>
            <a:r>
              <a:rPr lang="ga-IE" sz="3600" b="1" dirty="0" smtClean="0"/>
              <a:t>Buntáiste an dátheangachais</a:t>
            </a:r>
            <a:r>
              <a:rPr lang="ga-IE" sz="1800" b="1" dirty="0" smtClean="0"/>
              <a:t> Réamhphlé 1</a:t>
            </a:r>
            <a:endParaRPr lang="ga-IE" sz="1800" dirty="0"/>
          </a:p>
        </p:txBody>
      </p:sp>
      <p:sp>
        <p:nvSpPr>
          <p:cNvPr id="6" name="Right Arrow 5"/>
          <p:cNvSpPr/>
          <p:nvPr/>
        </p:nvSpPr>
        <p:spPr>
          <a:xfrm>
            <a:off x="530525" y="784859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pic>
        <p:nvPicPr>
          <p:cNvPr id="1029" name="Picture 5" descr="http://www.multilingualliving.com/wordpress/wp-content/uploads/2010/05/thinking_1-e12753530443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599" y="6553200"/>
            <a:ext cx="2079539" cy="219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6248400" cy="74676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IE" sz="1800" b="1" dirty="0" smtClean="0"/>
              <a:t>Beidh tú ag éisteacht le fear ag déanamh cur síos ar chuid de</a:t>
            </a:r>
          </a:p>
          <a:p>
            <a:pPr lvl="0">
              <a:buNone/>
            </a:pPr>
            <a:r>
              <a:rPr lang="en-IE" sz="1800" b="1" dirty="0" smtClean="0"/>
              <a:t>na buntáistí a bhaineann le bheith dátheangach ar ball. Tá an</a:t>
            </a:r>
          </a:p>
          <a:p>
            <a:pPr lvl="0">
              <a:buNone/>
            </a:pPr>
            <a:r>
              <a:rPr lang="en-IE" sz="1800" b="1" dirty="0" smtClean="0"/>
              <a:t>mhír i mBéarla. Sula bhféachfaidh sibh uirthi, aimsigh féin agus</a:t>
            </a:r>
          </a:p>
          <a:p>
            <a:pPr lvl="0">
              <a:buNone/>
            </a:pPr>
            <a:r>
              <a:rPr lang="en-IE" sz="1800" b="1" dirty="0" smtClean="0"/>
              <a:t>an duine in aice leat an leagan Gaeilge de na focail thíos. Bainigí</a:t>
            </a:r>
          </a:p>
          <a:p>
            <a:pPr lvl="0">
              <a:buNone/>
            </a:pPr>
            <a:r>
              <a:rPr lang="en-IE" sz="1800" b="1" dirty="0" smtClean="0"/>
              <a:t>úsáid as foclóir nó </a:t>
            </a:r>
            <a:r>
              <a:rPr lang="en-IE" sz="1800" b="1" dirty="0" smtClean="0">
                <a:hlinkClick r:id="rId2"/>
              </a:rPr>
              <a:t>www.focal.ie</a:t>
            </a:r>
            <a:r>
              <a:rPr lang="en-IE" sz="1800" b="1" dirty="0" smtClean="0"/>
              <a:t>. </a:t>
            </a:r>
          </a:p>
          <a:p>
            <a:pPr lvl="0">
              <a:buNone/>
            </a:pPr>
            <a:endParaRPr lang="en-IE" sz="1600" dirty="0" smtClean="0"/>
          </a:p>
          <a:p>
            <a:pPr lvl="0">
              <a:buNone/>
            </a:pPr>
            <a:endParaRPr lang="en-IE" sz="2000" dirty="0" smtClean="0"/>
          </a:p>
          <a:p>
            <a:pPr marL="457200" lvl="0" indent="-457200">
              <a:buNone/>
            </a:pPr>
            <a:r>
              <a:rPr lang="en-IE" sz="2000" dirty="0" smtClean="0"/>
              <a:t>unanticipated advantages:		__________________</a:t>
            </a:r>
          </a:p>
          <a:p>
            <a:pPr marL="457200" indent="-457200">
              <a:buNone/>
            </a:pPr>
            <a:r>
              <a:rPr lang="en-IE" sz="2000" dirty="0" smtClean="0"/>
              <a:t>laboratories</a:t>
            </a:r>
            <a:r>
              <a:rPr lang="en-IE" sz="2000" dirty="0"/>
              <a:t>:			__________________</a:t>
            </a:r>
          </a:p>
          <a:p>
            <a:pPr marL="457200" indent="-457200">
              <a:buNone/>
            </a:pPr>
            <a:r>
              <a:rPr lang="en-IE" sz="2000" dirty="0" smtClean="0"/>
              <a:t>to be </a:t>
            </a:r>
            <a:r>
              <a:rPr lang="en-IE" sz="2000" dirty="0"/>
              <a:t>better able to:		__________________</a:t>
            </a:r>
          </a:p>
          <a:p>
            <a:pPr marL="457200" indent="-457200">
              <a:buNone/>
            </a:pPr>
            <a:r>
              <a:rPr lang="en-IE" sz="2000" dirty="0" smtClean="0"/>
              <a:t>unlearn </a:t>
            </a:r>
            <a:r>
              <a:rPr lang="en-IE" sz="2000" dirty="0"/>
              <a:t>a rule:			__________________</a:t>
            </a:r>
          </a:p>
          <a:p>
            <a:pPr marL="457200" indent="-457200">
              <a:buNone/>
            </a:pPr>
            <a:r>
              <a:rPr lang="en-IE" sz="2000" dirty="0" smtClean="0"/>
              <a:t>ancillary </a:t>
            </a:r>
            <a:r>
              <a:rPr lang="en-IE" sz="2000" dirty="0"/>
              <a:t>benefits:		__________________</a:t>
            </a:r>
          </a:p>
          <a:p>
            <a:pPr marL="457200" lvl="0" indent="-457200">
              <a:buNone/>
            </a:pPr>
            <a:r>
              <a:rPr lang="en-IE" sz="2000" dirty="0" smtClean="0"/>
              <a:t>theory of mind:			</a:t>
            </a:r>
            <a:r>
              <a:rPr lang="en-IE" sz="2000" dirty="0"/>
              <a:t>__________________</a:t>
            </a:r>
          </a:p>
          <a:p>
            <a:pPr marL="457200" lvl="0" indent="-457200">
              <a:buNone/>
            </a:pPr>
            <a:r>
              <a:rPr lang="en-IE" sz="2000" dirty="0" smtClean="0"/>
              <a:t>general capacity:			</a:t>
            </a:r>
            <a:r>
              <a:rPr lang="en-IE" sz="2000" dirty="0"/>
              <a:t>__________________</a:t>
            </a:r>
          </a:p>
          <a:p>
            <a:pPr marL="457200" lvl="0" indent="-457200">
              <a:buNone/>
            </a:pPr>
            <a:r>
              <a:rPr lang="en-IE" sz="2000" dirty="0" smtClean="0"/>
              <a:t>empathy:			</a:t>
            </a:r>
            <a:r>
              <a:rPr lang="en-IE" sz="2000" dirty="0"/>
              <a:t>__________________</a:t>
            </a:r>
          </a:p>
          <a:p>
            <a:pPr marL="457200" lvl="0" indent="-457200">
              <a:buNone/>
            </a:pPr>
            <a:r>
              <a:rPr lang="en-IE" sz="2000" dirty="0" smtClean="0"/>
              <a:t>demonstrated:			</a:t>
            </a:r>
            <a:r>
              <a:rPr lang="en-IE" sz="2000" dirty="0"/>
              <a:t>__________________</a:t>
            </a:r>
          </a:p>
          <a:p>
            <a:pPr marL="457200" lvl="0" indent="-457200">
              <a:buNone/>
            </a:pPr>
            <a:r>
              <a:rPr lang="en-IE" sz="2000" dirty="0" smtClean="0"/>
              <a:t>dementia:			</a:t>
            </a:r>
            <a:r>
              <a:rPr lang="en-IE" sz="2000" dirty="0"/>
              <a:t>__________________</a:t>
            </a:r>
          </a:p>
          <a:p>
            <a:pPr marL="457200" lvl="0" indent="-457200">
              <a:buNone/>
            </a:pPr>
            <a:r>
              <a:rPr lang="en-IE" sz="2000" dirty="0" smtClean="0"/>
              <a:t>delayed:				</a:t>
            </a:r>
            <a:r>
              <a:rPr lang="en-IE" sz="2000" dirty="0"/>
              <a:t>__________________</a:t>
            </a:r>
          </a:p>
          <a:p>
            <a:pPr>
              <a:buNone/>
            </a:pPr>
            <a:endParaRPr lang="en-IE" sz="2000" dirty="0"/>
          </a:p>
          <a:p>
            <a:pPr lvl="0">
              <a:buNone/>
            </a:pPr>
            <a:endParaRPr lang="en-IE" sz="2000" dirty="0" smtClean="0"/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223848"/>
            <a:ext cx="6172200" cy="853016"/>
          </a:xfrm>
        </p:spPr>
        <p:txBody>
          <a:bodyPr>
            <a:normAutofit fontScale="90000"/>
          </a:bodyPr>
          <a:lstStyle/>
          <a:p>
            <a:pPr algn="l"/>
            <a:r>
              <a:rPr lang="ga-IE" sz="3600" b="1" dirty="0" smtClean="0"/>
              <a:t>Buntáiste an dátheangachais</a:t>
            </a:r>
            <a:r>
              <a:rPr lang="ga-IE" sz="1800" b="1" dirty="0" smtClean="0"/>
              <a:t> Réamhphlé 2</a:t>
            </a:r>
            <a:endParaRPr lang="ga-IE" sz="1800" dirty="0"/>
          </a:p>
        </p:txBody>
      </p:sp>
      <p:sp>
        <p:nvSpPr>
          <p:cNvPr id="6" name="Right Arrow 5"/>
          <p:cNvSpPr/>
          <p:nvPr/>
        </p:nvSpPr>
        <p:spPr>
          <a:xfrm>
            <a:off x="533400" y="838200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pic>
        <p:nvPicPr>
          <p:cNvPr id="1029" name="Picture 5" descr="http://www.multilingualliving.com/wordpress/wp-content/uploads/2010/05/thinking_1-e127535304438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743200"/>
            <a:ext cx="818172" cy="864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6096000" cy="7162800"/>
          </a:xfrm>
        </p:spPr>
        <p:txBody>
          <a:bodyPr>
            <a:normAutofit fontScale="77500" lnSpcReduction="20000"/>
          </a:bodyPr>
          <a:lstStyle/>
          <a:p>
            <a:pPr marL="457200" lvl="0" indent="-457200">
              <a:buNone/>
            </a:pPr>
            <a:r>
              <a:rPr lang="ga-IE" sz="2300" dirty="0" smtClean="0"/>
              <a:t>Éist leis an mír:</a:t>
            </a:r>
          </a:p>
          <a:p>
            <a:pPr marL="457200" lvl="0" indent="-457200">
              <a:buNone/>
            </a:pPr>
            <a:endParaRPr lang="ga-IE" sz="2300" dirty="0" smtClean="0"/>
          </a:p>
          <a:p>
            <a:pPr marL="457200" lvl="0" indent="-457200" algn="ctr">
              <a:buNone/>
            </a:pPr>
            <a:r>
              <a:rPr lang="ga-IE" dirty="0" smtClean="0"/>
              <a:t>Bilingualism Will Supercharge Your Baby's Brain</a:t>
            </a:r>
          </a:p>
          <a:p>
            <a:pPr marL="457200" lvl="0" indent="-457200" algn="ctr">
              <a:buNone/>
            </a:pPr>
            <a:endParaRPr lang="ga-IE" dirty="0" smtClean="0"/>
          </a:p>
          <a:p>
            <a:pPr marL="457200" lvl="0" indent="-457200" algn="ctr">
              <a:buNone/>
            </a:pPr>
            <a:endParaRPr lang="ga-IE" dirty="0" smtClean="0"/>
          </a:p>
          <a:p>
            <a:pPr marL="457200" lvl="0" indent="-457200" algn="ctr">
              <a:buNone/>
            </a:pPr>
            <a:endParaRPr lang="ga-IE" dirty="0" smtClean="0"/>
          </a:p>
          <a:p>
            <a:pPr marL="457200" lvl="0" indent="-457200" algn="ctr">
              <a:buNone/>
            </a:pPr>
            <a:endParaRPr lang="ga-IE" dirty="0" smtClean="0"/>
          </a:p>
          <a:p>
            <a:pPr marL="457200" lvl="0" indent="-457200" algn="ctr">
              <a:buNone/>
            </a:pPr>
            <a:endParaRPr lang="ga-IE" sz="1800" dirty="0" smtClean="0"/>
          </a:p>
          <a:p>
            <a:pPr marL="457200" lvl="0" indent="-457200" algn="ctr">
              <a:buNone/>
            </a:pPr>
            <a:endParaRPr lang="ga-IE" sz="1800" dirty="0" smtClean="0"/>
          </a:p>
          <a:p>
            <a:pPr marL="457200" lvl="0" indent="-457200" algn="ctr">
              <a:buNone/>
            </a:pPr>
            <a:endParaRPr lang="ga-IE" sz="1800" dirty="0" smtClean="0"/>
          </a:p>
          <a:p>
            <a:pPr marL="457200" lvl="0" indent="-457200" algn="ctr">
              <a:buNone/>
            </a:pPr>
            <a:endParaRPr lang="ga-IE" sz="1800" dirty="0" smtClean="0"/>
          </a:p>
          <a:p>
            <a:pPr marL="457200" lvl="0" indent="-457200" algn="ctr">
              <a:buNone/>
            </a:pPr>
            <a:endParaRPr lang="ga-IE" sz="1800" dirty="0" smtClean="0"/>
          </a:p>
          <a:p>
            <a:pPr marL="457200" lvl="0" indent="-457200" algn="ctr">
              <a:buNone/>
            </a:pPr>
            <a:endParaRPr lang="ga-IE" sz="1800" dirty="0" smtClean="0"/>
          </a:p>
          <a:p>
            <a:pPr marL="457200" lvl="0" indent="-457200" algn="ctr">
              <a:buNone/>
            </a:pPr>
            <a:endParaRPr lang="ga-IE" sz="1800" dirty="0" smtClean="0"/>
          </a:p>
          <a:p>
            <a:pPr marL="457200" lvl="0" indent="-457200" algn="ctr">
              <a:buNone/>
            </a:pPr>
            <a:endParaRPr lang="ga-IE" sz="1800" dirty="0" smtClean="0"/>
          </a:p>
          <a:p>
            <a:pPr marL="457200" lvl="0" indent="-457200" algn="ctr">
              <a:buNone/>
            </a:pPr>
            <a:endParaRPr lang="ga-IE" sz="2300" dirty="0" smtClean="0"/>
          </a:p>
          <a:p>
            <a:pPr marL="457200" lvl="0" indent="-457200" algn="ctr">
              <a:buNone/>
            </a:pPr>
            <a:r>
              <a:rPr lang="ga-IE" sz="2300" dirty="0" smtClean="0"/>
              <a:t>Seo an Ghaeilge ar ‘supercharge’: </a:t>
            </a:r>
          </a:p>
          <a:p>
            <a:pPr marL="457200" lvl="0" indent="-457200" algn="ctr">
              <a:buNone/>
            </a:pPr>
            <a:r>
              <a:rPr lang="ga-IE" sz="2300" dirty="0" smtClean="0"/>
              <a:t>An briathar – sárluchtaigh</a:t>
            </a:r>
          </a:p>
          <a:p>
            <a:pPr marL="457200" lvl="0" indent="-457200" algn="ctr">
              <a:buNone/>
            </a:pPr>
            <a:r>
              <a:rPr lang="ga-IE" sz="2300" dirty="0" smtClean="0"/>
              <a:t>An aidiacht bhriathartha – sárluchtaithe </a:t>
            </a:r>
          </a:p>
          <a:p>
            <a:pPr fontAlgn="t"/>
            <a:endParaRPr lang="ga-IE" sz="2400" dirty="0" smtClean="0"/>
          </a:p>
          <a:p>
            <a:pPr fontAlgn="t">
              <a:buNone/>
            </a:pPr>
            <a:endParaRPr lang="ga-IE" sz="2400" dirty="0" smtClean="0"/>
          </a:p>
          <a:p>
            <a:pPr fontAlgn="t">
              <a:buNone/>
            </a:pPr>
            <a:r>
              <a:rPr lang="ga-IE" sz="2800" dirty="0" smtClean="0"/>
              <a:t>Cén Ghaeilge a chuirfeá féin ar an teideal?</a:t>
            </a:r>
          </a:p>
          <a:p>
            <a:pPr fontAlgn="t">
              <a:buNone/>
            </a:pPr>
            <a:r>
              <a:rPr lang="ga-IE" sz="2800" dirty="0" smtClean="0"/>
              <a:t>Cad atá ag an duine in aice leat?</a:t>
            </a:r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</p:txBody>
      </p:sp>
      <p:sp>
        <p:nvSpPr>
          <p:cNvPr id="6" name="Right Arrow 5"/>
          <p:cNvSpPr/>
          <p:nvPr/>
        </p:nvSpPr>
        <p:spPr>
          <a:xfrm>
            <a:off x="533400" y="838200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07888"/>
            <a:ext cx="6172200" cy="853016"/>
          </a:xfrm>
        </p:spPr>
        <p:txBody>
          <a:bodyPr>
            <a:normAutofit fontScale="90000"/>
          </a:bodyPr>
          <a:lstStyle/>
          <a:p>
            <a:pPr algn="l"/>
            <a:r>
              <a:rPr lang="en-IE" sz="3600" b="1" dirty="0" smtClean="0"/>
              <a:t>Buntáiste an dátheangachais</a:t>
            </a:r>
            <a:r>
              <a:rPr lang="en-IE" sz="3600" b="1" dirty="0"/>
              <a:t> </a:t>
            </a:r>
            <a:r>
              <a:rPr lang="en-IE" sz="3600" b="1" dirty="0" smtClean="0"/>
              <a:t> </a:t>
            </a:r>
            <a:r>
              <a:rPr lang="en-IE" sz="1800" b="1" dirty="0" smtClean="0"/>
              <a:t>Éisteacht 1</a:t>
            </a:r>
            <a:endParaRPr lang="ga-IE" sz="1800" dirty="0"/>
          </a:p>
        </p:txBody>
      </p:sp>
      <p:pic>
        <p:nvPicPr>
          <p:cNvPr id="2050" name="Picture 2" descr="http://i.ytimg.com/vi/4IiGqGoflsk/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895600"/>
            <a:ext cx="3551999" cy="2664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6172200" cy="6781796"/>
          </a:xfrm>
        </p:spPr>
        <p:txBody>
          <a:bodyPr>
            <a:normAutofit fontScale="92500" lnSpcReduction="10000"/>
          </a:bodyPr>
          <a:lstStyle/>
          <a:p>
            <a:pPr marL="457200" lvl="0" indent="-457200">
              <a:buNone/>
            </a:pPr>
            <a:r>
              <a:rPr lang="en-IE" sz="2300" dirty="0" smtClean="0"/>
              <a:t>Déan féin agus an duine in aice leat Gaeilge a chur</a:t>
            </a:r>
          </a:p>
          <a:p>
            <a:pPr marL="457200" lvl="0" indent="-457200">
              <a:buNone/>
            </a:pPr>
            <a:r>
              <a:rPr lang="en-IE" sz="2300" dirty="0" smtClean="0"/>
              <a:t>ar na habairtí seo:</a:t>
            </a:r>
          </a:p>
          <a:p>
            <a:pPr marL="457200" lvl="0" indent="-457200">
              <a:buNone/>
            </a:pPr>
            <a:endParaRPr lang="en-IE" sz="1000" dirty="0" smtClean="0"/>
          </a:p>
          <a:p>
            <a:pPr lvl="0">
              <a:buFont typeface="Wingdings" pitchFamily="2" charset="2"/>
              <a:buChar char="Ø"/>
            </a:pPr>
            <a:r>
              <a:rPr lang="en-IE" sz="2000" dirty="0" smtClean="0"/>
              <a:t>If children are exposed to 2 languages before their 1</a:t>
            </a:r>
            <a:r>
              <a:rPr lang="en-IE" sz="2000" baseline="30000" dirty="0" smtClean="0"/>
              <a:t>st</a:t>
            </a:r>
            <a:r>
              <a:rPr lang="en-IE" sz="2000" dirty="0" smtClean="0"/>
              <a:t> birthday, this has unanticipated benefits.</a:t>
            </a:r>
          </a:p>
          <a:p>
            <a:pPr lvl="0">
              <a:buNone/>
            </a:pPr>
            <a:endParaRPr lang="en-IE" sz="2000" dirty="0" smtClean="0"/>
          </a:p>
          <a:p>
            <a:pPr lvl="0">
              <a:buFont typeface="Wingdings" pitchFamily="2" charset="2"/>
              <a:buChar char="Ø"/>
            </a:pPr>
            <a:r>
              <a:rPr lang="en-IE" sz="2000" dirty="0" smtClean="0"/>
              <a:t>They are better able to unlearn a rule they have learned.</a:t>
            </a:r>
          </a:p>
          <a:p>
            <a:pPr lvl="0">
              <a:buNone/>
            </a:pPr>
            <a:endParaRPr lang="en-IE" sz="2000" dirty="0" smtClean="0"/>
          </a:p>
          <a:p>
            <a:pPr>
              <a:buFont typeface="Wingdings" pitchFamily="2" charset="2"/>
              <a:buChar char="Ø"/>
            </a:pPr>
            <a:r>
              <a:rPr lang="en-IE" sz="2000" dirty="0" smtClean="0"/>
              <a:t>If I show you the word ‘red’, except it’s written in green ink, you have to resist the impulse to say red and say it’s in green ink.</a:t>
            </a:r>
          </a:p>
          <a:p>
            <a:pPr>
              <a:buNone/>
            </a:pPr>
            <a:endParaRPr lang="en-IE" sz="2000" dirty="0" smtClean="0"/>
          </a:p>
          <a:p>
            <a:pPr>
              <a:buFont typeface="Wingdings" pitchFamily="2" charset="2"/>
              <a:buChar char="Ø"/>
            </a:pPr>
            <a:r>
              <a:rPr lang="en-IE" sz="2000" dirty="0" smtClean="0"/>
              <a:t>Children who know two languages are better at what is known as ‘Theory of Mind’.</a:t>
            </a:r>
          </a:p>
          <a:p>
            <a:pPr>
              <a:buNone/>
            </a:pPr>
            <a:endParaRPr lang="en-IE" sz="2000" dirty="0" smtClean="0"/>
          </a:p>
          <a:p>
            <a:pPr>
              <a:buFont typeface="Wingdings" pitchFamily="2" charset="2"/>
              <a:buChar char="Ø"/>
            </a:pPr>
            <a:r>
              <a:rPr lang="en-IE" sz="2000" dirty="0" smtClean="0"/>
              <a:t>Being able to understand what’s on another person’s mind.</a:t>
            </a:r>
          </a:p>
          <a:p>
            <a:pPr>
              <a:buNone/>
            </a:pPr>
            <a:endParaRPr lang="en-IE" sz="2000" dirty="0" smtClean="0"/>
          </a:p>
          <a:p>
            <a:pPr>
              <a:buFont typeface="Wingdings" pitchFamily="2" charset="2"/>
              <a:buChar char="Ø"/>
            </a:pPr>
            <a:r>
              <a:rPr lang="en-IE" sz="2100" dirty="0" smtClean="0"/>
              <a:t>Dementia is delayed by an average of about 4 years in people who are bilingual compared with people who do not speak a second language. </a:t>
            </a:r>
          </a:p>
          <a:p>
            <a:pPr lvl="0">
              <a:buFont typeface="Wingdings" pitchFamily="2" charset="2"/>
              <a:buChar char="Ø"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300" dirty="0" smtClean="0"/>
          </a:p>
          <a:p>
            <a:pPr fontAlgn="t"/>
            <a:endParaRPr lang="en-IE" sz="2400" dirty="0" smtClean="0"/>
          </a:p>
          <a:p>
            <a:pPr fontAlgn="t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</p:txBody>
      </p:sp>
      <p:sp>
        <p:nvSpPr>
          <p:cNvPr id="6" name="Right Arrow 5"/>
          <p:cNvSpPr/>
          <p:nvPr/>
        </p:nvSpPr>
        <p:spPr>
          <a:xfrm>
            <a:off x="533400" y="990600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1000" y="381000"/>
            <a:ext cx="6172200" cy="853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IE" sz="3300" b="1" dirty="0" smtClean="0"/>
              <a:t>Buntáiste an dátheangachais</a:t>
            </a:r>
            <a:r>
              <a:rPr lang="en-IE" sz="1600" b="1" dirty="0" smtClean="0"/>
              <a:t>   </a:t>
            </a:r>
            <a:r>
              <a:rPr lang="en-IE" sz="1800" b="1" dirty="0" smtClean="0"/>
              <a:t>Éisteacht 2</a:t>
            </a:r>
            <a:endParaRPr lang="ga-IE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42642"/>
            <a:ext cx="6172200" cy="744415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ga-IE" sz="2200" dirty="0" smtClean="0"/>
              <a:t>An féidir leat féin agus an duine in aice leat cur síos simplí a thabhairt as Gaeilge ar an méid a dúirt an fear san fhíseán? </a:t>
            </a:r>
          </a:p>
          <a:p>
            <a:pPr marL="0" lvl="0" indent="0">
              <a:buNone/>
            </a:pPr>
            <a:endParaRPr lang="ga-IE" sz="2200" dirty="0" smtClean="0"/>
          </a:p>
          <a:p>
            <a:pPr marL="0" lvl="0" indent="0">
              <a:buNone/>
            </a:pPr>
            <a:r>
              <a:rPr lang="ga-IE" sz="2200" dirty="0" smtClean="0"/>
              <a:t>Scríobh amach na príomhphointí ón mír in abairtí simplí, soiléire.</a:t>
            </a:r>
          </a:p>
          <a:p>
            <a:pPr marL="457200" lvl="0" indent="-457200">
              <a:buNone/>
            </a:pPr>
            <a:endParaRPr lang="ga-IE" sz="2000" dirty="0" smtClean="0"/>
          </a:p>
          <a:p>
            <a:pPr marL="457200" lvl="0" indent="-457200">
              <a:buNone/>
            </a:pPr>
            <a:r>
              <a:rPr lang="ga-IE" sz="2000" dirty="0" smtClean="0"/>
              <a:t>Pléigh na ceisteanna seo leis an duine in aice leat.</a:t>
            </a:r>
          </a:p>
          <a:p>
            <a:pPr marL="457200" lvl="0" indent="-457200">
              <a:buNone/>
            </a:pPr>
            <a:endParaRPr lang="ga-IE" sz="2000" dirty="0" smtClean="0"/>
          </a:p>
          <a:p>
            <a:pPr marL="457200" lvl="0" indent="-457200">
              <a:buAutoNum type="arabicPeriod"/>
            </a:pPr>
            <a:r>
              <a:rPr lang="ga-IE" sz="2000" dirty="0" smtClean="0"/>
              <a:t>An bhfuil tú féin dátheangach? Nó ilteangach?</a:t>
            </a:r>
          </a:p>
          <a:p>
            <a:pPr marL="457200" lvl="0" indent="-457200">
              <a:buAutoNum type="arabicPeriod"/>
            </a:pPr>
            <a:endParaRPr lang="ga-IE" sz="2000" dirty="0" smtClean="0"/>
          </a:p>
          <a:p>
            <a:pPr marL="457200" lvl="0" indent="-457200">
              <a:buAutoNum type="arabicPeriod"/>
            </a:pPr>
            <a:r>
              <a:rPr lang="ga-IE" sz="2000" dirty="0" smtClean="0"/>
              <a:t>An bhfuil tú ag foghlaim teanga eile ar an scoil? Cad í an teanga sin?</a:t>
            </a:r>
          </a:p>
          <a:p>
            <a:pPr marL="457200" lvl="0" indent="-457200">
              <a:buAutoNum type="arabicPeriod"/>
            </a:pPr>
            <a:endParaRPr lang="ga-IE" sz="2000" dirty="0" smtClean="0"/>
          </a:p>
          <a:p>
            <a:pPr marL="457200" lvl="0" indent="-457200">
              <a:buAutoNum type="arabicPeriod"/>
            </a:pPr>
            <a:r>
              <a:rPr lang="ga-IE" sz="2000" dirty="0" smtClean="0"/>
              <a:t>An gceapann tú go mbeifeá féin go maith ag an tasc Stroop? Agus, cad faoi ‘Teoiric na hintinne’?</a:t>
            </a:r>
          </a:p>
          <a:p>
            <a:pPr marL="457200" lvl="0" indent="-457200">
              <a:buAutoNum type="arabicPeriod"/>
            </a:pPr>
            <a:endParaRPr lang="ga-IE" sz="2000" dirty="0" smtClean="0"/>
          </a:p>
          <a:p>
            <a:pPr marL="457200" lvl="0" indent="-457200">
              <a:buAutoNum type="arabicPeriod"/>
            </a:pPr>
            <a:r>
              <a:rPr lang="ga-IE" sz="2000" dirty="0" smtClean="0"/>
              <a:t>Cad iad na buntáistí a bhaineann le bheith dátheangach i do shaol féin?</a:t>
            </a:r>
            <a:endParaRPr lang="ga-IE" sz="2000" smtClean="0"/>
          </a:p>
          <a:p>
            <a:pPr marL="0" lvl="0" indent="0">
              <a:buNone/>
            </a:pPr>
            <a:endParaRPr lang="en-IE" sz="2200" dirty="0" smtClean="0"/>
          </a:p>
          <a:p>
            <a:pPr marL="0" lvl="0" indent="0">
              <a:buNone/>
            </a:pPr>
            <a:endParaRPr lang="en-IE" sz="2200" dirty="0" smtClean="0"/>
          </a:p>
          <a:p>
            <a:pPr marL="0" lvl="0" indent="0">
              <a:buNone/>
            </a:pPr>
            <a:endParaRPr lang="en-IE" sz="2300" dirty="0" smtClean="0"/>
          </a:p>
          <a:p>
            <a:pPr marL="0" indent="0" fontAlgn="t">
              <a:buNone/>
            </a:pPr>
            <a:endParaRPr lang="en-IE" sz="2400" dirty="0" smtClean="0"/>
          </a:p>
          <a:p>
            <a:pPr fontAlgn="t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lvl="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  <a:p>
            <a:pPr marL="457200" lvl="0" indent="-457200">
              <a:buNone/>
            </a:pPr>
            <a:endParaRPr lang="en-IE" sz="2400" dirty="0" smtClean="0"/>
          </a:p>
        </p:txBody>
      </p:sp>
      <p:sp>
        <p:nvSpPr>
          <p:cNvPr id="6" name="Right Arrow 5"/>
          <p:cNvSpPr/>
          <p:nvPr/>
        </p:nvSpPr>
        <p:spPr>
          <a:xfrm>
            <a:off x="533400" y="762000"/>
            <a:ext cx="472440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152400"/>
            <a:ext cx="6172200" cy="853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ga-IE" sz="3300" b="1" dirty="0" smtClean="0"/>
              <a:t>Buntáiste an dátheangachais</a:t>
            </a:r>
            <a:r>
              <a:rPr lang="ga-IE" sz="1600" b="1" dirty="0" smtClean="0"/>
              <a:t>          </a:t>
            </a:r>
            <a:r>
              <a:rPr lang="ga-IE" sz="1800" b="1" dirty="0" smtClean="0"/>
              <a:t>Iarphlé</a:t>
            </a:r>
            <a:endParaRPr lang="ga-IE" sz="1800" dirty="0"/>
          </a:p>
        </p:txBody>
      </p:sp>
    </p:spTree>
    <p:extLst>
      <p:ext uri="{BB962C8B-B14F-4D97-AF65-F5344CB8AC3E}">
        <p14:creationId xmlns="" xmlns:p14="http://schemas.microsoft.com/office/powerpoint/2010/main" val="194235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3159</TotalTime>
  <Words>406</Words>
  <Application>Microsoft Office PowerPoint</Application>
  <PresentationFormat>On-screen Show (4:3)</PresentationFormat>
  <Paragraphs>103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Buntáiste an dátheangachais Réamhphlé 1</vt:lpstr>
      <vt:lpstr>Buntáiste an dátheangachais Réamhphlé 2</vt:lpstr>
      <vt:lpstr>Buntáiste an dátheangachais  Éisteacht 1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Spriocanna Staidéir </dc:title>
  <dc:creator>Úna Nic Gabhann</dc:creator>
  <cp:lastModifiedBy>riarachan</cp:lastModifiedBy>
  <cp:revision>125</cp:revision>
  <cp:lastPrinted>2012-11-01T13:45:10Z</cp:lastPrinted>
  <dcterms:created xsi:type="dcterms:W3CDTF">2006-08-16T00:00:00Z</dcterms:created>
  <dcterms:modified xsi:type="dcterms:W3CDTF">2013-02-15T10:47:21Z</dcterms:modified>
</cp:coreProperties>
</file>