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0" r:id="rId3"/>
    <p:sldId id="258" r:id="rId4"/>
    <p:sldId id="271" r:id="rId5"/>
    <p:sldId id="265" r:id="rId6"/>
    <p:sldId id="261" r:id="rId7"/>
    <p:sldId id="272" r:id="rId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irdre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110" d="100"/>
          <a:sy n="110" d="100"/>
        </p:scale>
        <p:origin x="-792" y="30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6521C-613D-4CD2-A859-6E74FBAE77F0}" type="datetimeFigureOut">
              <a:rPr lang="ga-IE" smtClean="0"/>
              <a:pPr/>
              <a:t>26/09/2012</a:t>
            </a:fld>
            <a:endParaRPr lang="ga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5E88A-299C-4828-BDC8-329C14C180AE}" type="slidenum">
              <a:rPr lang="ga-IE" smtClean="0"/>
              <a:pPr/>
              <a:t>‹#›</a:t>
            </a:fld>
            <a:endParaRPr lang="ga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0FEF6-2390-442A-951E-00635FF7FC08}" type="datetimeFigureOut">
              <a:rPr lang="ga-IE" smtClean="0"/>
              <a:pPr/>
              <a:t>26/09/2012</a:t>
            </a:fld>
            <a:endParaRPr lang="ga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ga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47997-6BB7-4738-9F22-9FB6B06EB51D}" type="slidenum">
              <a:rPr lang="ga-IE" smtClean="0"/>
              <a:pPr/>
              <a:t>‹#›</a:t>
            </a:fld>
            <a:endParaRPr lang="ga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a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7997-6BB7-4738-9F22-9FB6B06EB51D}" type="slidenum">
              <a:rPr lang="ga-IE" smtClean="0"/>
              <a:pPr/>
              <a:t>1</a:t>
            </a:fld>
            <a:endParaRPr lang="ga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a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7997-6BB7-4738-9F22-9FB6B06EB51D}" type="slidenum">
              <a:rPr lang="ga-IE" smtClean="0"/>
              <a:pPr/>
              <a:t>2</a:t>
            </a:fld>
            <a:endParaRPr lang="ga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a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7997-6BB7-4738-9F22-9FB6B06EB51D}" type="slidenum">
              <a:rPr lang="ga-IE" smtClean="0"/>
              <a:pPr/>
              <a:t>3</a:t>
            </a:fld>
            <a:endParaRPr lang="ga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a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7997-6BB7-4738-9F22-9FB6B06EB51D}" type="slidenum">
              <a:rPr lang="ga-IE" smtClean="0"/>
              <a:pPr/>
              <a:t>4</a:t>
            </a:fld>
            <a:endParaRPr lang="ga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 </a:t>
            </a:r>
            <a:r>
              <a:rPr lang="en-US" dirty="0" err="1" smtClean="0"/>
              <a:t>cinnte</a:t>
            </a:r>
            <a:r>
              <a:rPr lang="en-US" dirty="0" smtClean="0"/>
              <a:t> </a:t>
            </a:r>
            <a:r>
              <a:rPr lang="en-US" dirty="0" err="1" smtClean="0"/>
              <a:t>dearfach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</a:t>
            </a:r>
            <a:r>
              <a:rPr lang="en-IE" noProof="0" dirty="0" smtClean="0"/>
              <a:t>Master</a:t>
            </a:r>
            <a:r>
              <a:rPr lang="en-US" dirty="0" smtClean="0"/>
              <a:t>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304801"/>
            <a:ext cx="5829300" cy="761999"/>
          </a:xfrm>
        </p:spPr>
        <p:txBody>
          <a:bodyPr>
            <a:normAutofit fontScale="90000"/>
          </a:bodyPr>
          <a:lstStyle/>
          <a:p>
            <a:pPr algn="l"/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3600" b="1" dirty="0" smtClean="0"/>
              <a:t>Bunscoil vs. Meánscoil      </a:t>
            </a:r>
            <a:r>
              <a:rPr lang="en-IE" sz="2800" b="1" dirty="0" smtClean="0"/>
              <a:t>	</a:t>
            </a:r>
            <a:r>
              <a:rPr lang="en-IE" sz="1800" b="1" dirty="0" smtClean="0"/>
              <a:t> 	</a:t>
            </a:r>
            <a:br>
              <a:rPr lang="en-IE" sz="1800" b="1" dirty="0" smtClean="0"/>
            </a:br>
            <a:r>
              <a:rPr lang="ga-IE" dirty="0" smtClean="0"/>
              <a:t/>
            </a:r>
            <a:br>
              <a:rPr lang="ga-IE" dirty="0" smtClean="0"/>
            </a:br>
            <a:endParaRPr lang="ga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143000"/>
            <a:ext cx="5181600" cy="4953000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ga-IE" sz="8000" dirty="0" smtClean="0">
                <a:solidFill>
                  <a:schemeClr val="tx1"/>
                </a:solidFill>
                <a:latin typeface="+mj-lt"/>
              </a:rPr>
              <a:t>Ar ball, beidh tú ag éisteacht le Pádraig, dalta ó Phobalscoil Chorca Dhuibhne, ag labhairt faoi na difríochtaí atá idir an saol sa bhunscoil agus an saol sa chéad bhliain sa mheánscoil. Sula n-éisteann tú leis, tabhair faoin gcleachtadh seo a leanas... </a:t>
            </a:r>
          </a:p>
          <a:p>
            <a:pPr algn="l"/>
            <a:endParaRPr lang="en-IE" sz="9600" dirty="0" smtClean="0">
              <a:solidFill>
                <a:schemeClr val="tx1"/>
              </a:solidFill>
              <a:latin typeface="+mj-lt"/>
            </a:endParaRPr>
          </a:p>
          <a:p>
            <a:pPr algn="l"/>
            <a:endParaRPr lang="en-IE" sz="5200" dirty="0" smtClean="0">
              <a:solidFill>
                <a:schemeClr val="tx1"/>
              </a:solidFill>
              <a:latin typeface="+mj-lt"/>
            </a:endParaRPr>
          </a:p>
          <a:p>
            <a:pPr marL="514350" indent="-514350" algn="l"/>
            <a:endParaRPr lang="en-IE" sz="5200" dirty="0" smtClean="0">
              <a:solidFill>
                <a:schemeClr val="tx1"/>
              </a:solidFill>
              <a:latin typeface="+mj-lt"/>
            </a:endParaRPr>
          </a:p>
          <a:p>
            <a:pPr marL="514350" indent="-514350" algn="l"/>
            <a:endParaRPr lang="en-IE" sz="5200" dirty="0" smtClean="0">
              <a:solidFill>
                <a:schemeClr val="tx1"/>
              </a:solidFill>
              <a:latin typeface="+mj-lt"/>
            </a:endParaRPr>
          </a:p>
          <a:p>
            <a:pPr algn="l"/>
            <a:endParaRPr lang="en-IE" sz="1600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ga-IE" sz="1300" dirty="0" smtClean="0">
                <a:solidFill>
                  <a:schemeClr val="tx1"/>
                </a:solidFill>
              </a:rPr>
              <a:t/>
            </a:r>
            <a:br>
              <a:rPr lang="ga-IE" sz="1300" dirty="0" smtClean="0">
                <a:solidFill>
                  <a:schemeClr val="tx1"/>
                </a:solidFill>
              </a:rPr>
            </a:br>
            <a:endParaRPr lang="ga-IE" sz="1300" dirty="0" smtClean="0">
              <a:solidFill>
                <a:schemeClr val="tx1"/>
              </a:solidFill>
            </a:endParaRPr>
          </a:p>
          <a:p>
            <a:pPr algn="l"/>
            <a:endParaRPr lang="en-IE" sz="3300" dirty="0" smtClean="0">
              <a:solidFill>
                <a:schemeClr val="tx1"/>
              </a:solidFill>
            </a:endParaRPr>
          </a:p>
          <a:p>
            <a:pPr algn="l"/>
            <a:endParaRPr lang="ga-IE" sz="1200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flipV="1">
            <a:off x="685800" y="8382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886200"/>
            <a:ext cx="41338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304801"/>
            <a:ext cx="5829300" cy="761999"/>
          </a:xfrm>
        </p:spPr>
        <p:txBody>
          <a:bodyPr>
            <a:normAutofit fontScale="90000"/>
          </a:bodyPr>
          <a:lstStyle/>
          <a:p>
            <a:pPr algn="l"/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3600" b="1" dirty="0" smtClean="0"/>
              <a:t>Bunscoil vs. Meánscoil      </a:t>
            </a:r>
            <a:r>
              <a:rPr lang="en-IE" sz="2800" b="1" dirty="0" smtClean="0"/>
              <a:t>	</a:t>
            </a:r>
            <a:r>
              <a:rPr lang="ga-IE" sz="1800" b="1" dirty="0" smtClean="0"/>
              <a:t> réamhobair </a:t>
            </a:r>
            <a:r>
              <a:rPr lang="en-IE" sz="1800" b="1" dirty="0" smtClean="0"/>
              <a:t/>
            </a:r>
            <a:br>
              <a:rPr lang="en-IE" sz="1800" b="1" dirty="0" smtClean="0"/>
            </a:br>
            <a:r>
              <a:rPr lang="ga-IE" dirty="0" smtClean="0"/>
              <a:t/>
            </a:r>
            <a:br>
              <a:rPr lang="ga-IE" dirty="0" smtClean="0"/>
            </a:br>
            <a:endParaRPr lang="ga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143000"/>
            <a:ext cx="5181600" cy="4953000"/>
          </a:xfrm>
        </p:spPr>
        <p:txBody>
          <a:bodyPr>
            <a:normAutofit fontScale="47500" lnSpcReduction="20000"/>
          </a:bodyPr>
          <a:lstStyle/>
          <a:p>
            <a:pPr marL="514350" indent="-514350" algn="l"/>
            <a:r>
              <a:rPr lang="ga-IE" sz="5200" dirty="0" smtClean="0">
                <a:solidFill>
                  <a:schemeClr val="tx1"/>
                </a:solidFill>
                <a:latin typeface="+mj-lt"/>
              </a:rPr>
              <a:t>Cuir ar fáil a mhalairt de rud thíos...</a:t>
            </a:r>
          </a:p>
          <a:p>
            <a:pPr marL="514350" indent="-514350" algn="l"/>
            <a:endParaRPr lang="ga-IE" sz="5200" dirty="0" smtClean="0">
              <a:solidFill>
                <a:schemeClr val="tx1"/>
              </a:solidFill>
              <a:latin typeface="+mj-lt"/>
            </a:endParaRPr>
          </a:p>
          <a:p>
            <a:pPr marL="514350" indent="-514350" algn="l"/>
            <a:r>
              <a:rPr lang="ga-IE" sz="5200" dirty="0" smtClean="0">
                <a:solidFill>
                  <a:schemeClr val="tx1"/>
                </a:solidFill>
                <a:latin typeface="+mj-lt"/>
              </a:rPr>
              <a:t>Sampla: níos mó / níos lú</a:t>
            </a:r>
          </a:p>
          <a:p>
            <a:pPr marL="514350" indent="-514350" algn="l"/>
            <a:endParaRPr lang="ga-IE" sz="5200" dirty="0" smtClean="0">
              <a:solidFill>
                <a:schemeClr val="tx1"/>
              </a:solidFill>
              <a:latin typeface="+mj-lt"/>
            </a:endParaRPr>
          </a:p>
          <a:p>
            <a:pPr marL="514350" indent="-514350" algn="l"/>
            <a:r>
              <a:rPr lang="ga-IE" sz="5200" dirty="0" smtClean="0">
                <a:solidFill>
                  <a:schemeClr val="tx1"/>
                </a:solidFill>
                <a:latin typeface="+mj-lt"/>
              </a:rPr>
              <a:t>1. níos fearr/ níos ...?</a:t>
            </a:r>
          </a:p>
          <a:p>
            <a:pPr marL="514350" indent="-514350" algn="l"/>
            <a:r>
              <a:rPr lang="ga-IE" sz="5200" dirty="0" smtClean="0">
                <a:solidFill>
                  <a:schemeClr val="tx1"/>
                </a:solidFill>
                <a:latin typeface="+mj-lt"/>
              </a:rPr>
              <a:t>2. níos deacra/ níos ...?</a:t>
            </a:r>
          </a:p>
          <a:p>
            <a:pPr marL="514350" indent="-514350" algn="l"/>
            <a:r>
              <a:rPr lang="ga-IE" sz="5200" dirty="0" smtClean="0">
                <a:solidFill>
                  <a:schemeClr val="tx1"/>
                </a:solidFill>
              </a:rPr>
              <a:t>3. níos faide / níos ...?</a:t>
            </a:r>
          </a:p>
          <a:p>
            <a:pPr marL="514350" indent="-514350" algn="l"/>
            <a:r>
              <a:rPr lang="ga-IE" sz="5200" dirty="0" smtClean="0">
                <a:solidFill>
                  <a:schemeClr val="tx1"/>
                </a:solidFill>
              </a:rPr>
              <a:t>4. níos suimiúla / níos ...?</a:t>
            </a:r>
          </a:p>
          <a:p>
            <a:pPr marL="514350" indent="-514350" algn="l"/>
            <a:endParaRPr lang="en-IE" sz="5200" dirty="0" smtClean="0">
              <a:solidFill>
                <a:schemeClr val="tx1"/>
              </a:solidFill>
              <a:latin typeface="+mj-lt"/>
            </a:endParaRPr>
          </a:p>
          <a:p>
            <a:pPr marL="514350" indent="-514350" algn="l"/>
            <a:endParaRPr lang="en-IE" sz="5200" dirty="0" smtClean="0">
              <a:solidFill>
                <a:schemeClr val="tx1"/>
              </a:solidFill>
              <a:latin typeface="+mj-lt"/>
            </a:endParaRPr>
          </a:p>
          <a:p>
            <a:pPr algn="l"/>
            <a:endParaRPr lang="en-IE" sz="1600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ga-IE" sz="1300" dirty="0" smtClean="0">
                <a:solidFill>
                  <a:schemeClr val="tx1"/>
                </a:solidFill>
              </a:rPr>
              <a:t/>
            </a:r>
            <a:br>
              <a:rPr lang="ga-IE" sz="1300" dirty="0" smtClean="0">
                <a:solidFill>
                  <a:schemeClr val="tx1"/>
                </a:solidFill>
              </a:rPr>
            </a:br>
            <a:endParaRPr lang="ga-IE" sz="1300" dirty="0" smtClean="0">
              <a:solidFill>
                <a:schemeClr val="tx1"/>
              </a:solidFill>
            </a:endParaRPr>
          </a:p>
          <a:p>
            <a:pPr algn="l"/>
            <a:endParaRPr lang="en-IE" sz="3300" dirty="0" smtClean="0">
              <a:solidFill>
                <a:schemeClr val="tx1"/>
              </a:solidFill>
            </a:endParaRPr>
          </a:p>
          <a:p>
            <a:pPr algn="l"/>
            <a:endParaRPr lang="ga-IE" sz="1200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flipV="1">
            <a:off x="685800" y="8382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1" name="Picture 3" descr="C:\Documents and Settings\anic\Local Settings\Temporary Internet Files\Content.IE5\3K0FR9MS\MC90008905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191000"/>
            <a:ext cx="1591056" cy="18041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IE" sz="3600" b="1" dirty="0" smtClean="0"/>
              <a:t/>
            </a:r>
            <a:br>
              <a:rPr lang="en-IE" sz="3600" b="1" dirty="0" smtClean="0"/>
            </a:br>
            <a:r>
              <a:rPr lang="ga-IE" sz="3200" dirty="0" smtClean="0"/>
              <a:t/>
            </a:r>
            <a:br>
              <a:rPr lang="ga-IE" sz="3200" dirty="0" smtClean="0"/>
            </a:br>
            <a:r>
              <a:rPr lang="en-IE" sz="3600" b="1" dirty="0" smtClean="0"/>
              <a:t/>
            </a:r>
            <a:br>
              <a:rPr lang="en-IE" sz="3600" b="1" dirty="0" smtClean="0"/>
            </a:br>
            <a:r>
              <a:rPr lang="ga-IE" sz="3200" dirty="0" smtClean="0"/>
              <a:t/>
            </a:r>
            <a:br>
              <a:rPr lang="ga-IE" sz="3200" dirty="0" smtClean="0"/>
            </a:br>
            <a:endParaRPr lang="ga-IE" sz="1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6172200" cy="6705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ga-IE" sz="1800" dirty="0" smtClean="0"/>
              <a:t>Éist </a:t>
            </a:r>
            <a:r>
              <a:rPr lang="ga-IE" sz="1800" dirty="0" smtClean="0"/>
              <a:t>le Pádraig, dalta ó Phobalscoil Chorca Dhuibhne, agus aimsigh freagraí na gceisteanna seo a leanas:</a:t>
            </a:r>
          </a:p>
          <a:p>
            <a:pPr>
              <a:buNone/>
            </a:pPr>
            <a:endParaRPr lang="ga-IE" sz="2400" i="1" dirty="0" smtClean="0"/>
          </a:p>
          <a:p>
            <a:pPr marL="457200" indent="-457200">
              <a:buFont typeface="+mj-lt"/>
              <a:buAutoNum type="arabicPeriod"/>
            </a:pPr>
            <a:r>
              <a:rPr lang="ga-IE" sz="2400" dirty="0" smtClean="0"/>
              <a:t>Cé mhéad duine a bhí i mbunscoil Phádraig, ar an iomlán?</a:t>
            </a:r>
          </a:p>
          <a:p>
            <a:pPr marL="457200" indent="-457200">
              <a:buFont typeface="+mj-lt"/>
              <a:buAutoNum type="arabicPeriod"/>
            </a:pPr>
            <a:r>
              <a:rPr lang="ga-IE" sz="2400" dirty="0" smtClean="0"/>
              <a:t>Cé mhéad duine a bhí sa rang in éineacht leis sa bhunscoil? </a:t>
            </a:r>
          </a:p>
          <a:p>
            <a:pPr marL="457200" indent="-457200">
              <a:buFont typeface="+mj-lt"/>
              <a:buAutoNum type="arabicPeriod"/>
            </a:pPr>
            <a:r>
              <a:rPr lang="ga-IE" sz="2400" dirty="0" smtClean="0"/>
              <a:t>Cé mhéad duine atá sa rang in éineacht leis sa mheánscoil anois?</a:t>
            </a:r>
          </a:p>
          <a:p>
            <a:pPr marL="457200" indent="-457200">
              <a:buFont typeface="+mj-lt"/>
              <a:buAutoNum type="arabicPeriod"/>
            </a:pPr>
            <a:r>
              <a:rPr lang="ga-IE" sz="2400" dirty="0" smtClean="0"/>
              <a:t>Cad iad na rudaí a bhraitheann Pádraig uaidh ón mbunscoil?</a:t>
            </a:r>
          </a:p>
          <a:p>
            <a:pPr marL="457200" indent="-457200">
              <a:buFont typeface="+mj-lt"/>
              <a:buAutoNum type="arabicPeriod"/>
            </a:pPr>
            <a:r>
              <a:rPr lang="ga-IE" sz="2400" dirty="0" smtClean="0"/>
              <a:t>Cad nach bhfuil cead ag an gcéad bhliain a dhéanamh fós? Cad a dhéanann Pádraig agus a chairde ina ionad?</a:t>
            </a:r>
          </a:p>
          <a:p>
            <a:pPr marL="457200" indent="-457200">
              <a:buAutoNum type="arabicPeriod"/>
            </a:pPr>
            <a:endParaRPr lang="ga-IE" sz="2400" dirty="0" smtClean="0"/>
          </a:p>
          <a:p>
            <a:pPr>
              <a:buNone/>
            </a:pPr>
            <a:endParaRPr lang="ga-IE" sz="5500" dirty="0" smtClean="0"/>
          </a:p>
          <a:p>
            <a:pPr>
              <a:buNone/>
            </a:pPr>
            <a:endParaRPr lang="ga-IE" dirty="0"/>
          </a:p>
        </p:txBody>
      </p:sp>
      <p:sp>
        <p:nvSpPr>
          <p:cNvPr id="5" name="Right Arrow 4"/>
          <p:cNvSpPr/>
          <p:nvPr/>
        </p:nvSpPr>
        <p:spPr>
          <a:xfrm flipV="1">
            <a:off x="685800" y="6858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71500" y="304801"/>
            <a:ext cx="58293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I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Bunscoil</a:t>
            </a:r>
            <a:r>
              <a:rPr kumimoji="0" lang="en-IE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vs</a:t>
            </a:r>
            <a:r>
              <a:rPr lang="en-IE" sz="3200" b="1" dirty="0" smtClean="0">
                <a:latin typeface="+mj-lt"/>
                <a:ea typeface="+mj-ea"/>
                <a:cs typeface="+mj-cs"/>
              </a:rPr>
              <a:t>. Meánscoil</a:t>
            </a:r>
            <a:r>
              <a:rPr kumimoji="0" lang="en-I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</a:t>
            </a:r>
            <a: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lang="en-IE" sz="2800" b="1" dirty="0" smtClean="0">
                <a:latin typeface="+mj-lt"/>
                <a:ea typeface="+mj-ea"/>
                <a:cs typeface="+mj-cs"/>
              </a:rPr>
              <a:t>   </a:t>
            </a: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Éisteacht</a:t>
            </a:r>
            <a: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	 </a:t>
            </a:r>
            <a:b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ga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304801"/>
            <a:ext cx="5829300" cy="761999"/>
          </a:xfrm>
        </p:spPr>
        <p:txBody>
          <a:bodyPr>
            <a:normAutofit fontScale="90000"/>
          </a:bodyPr>
          <a:lstStyle/>
          <a:p>
            <a:pPr algn="l"/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2800" b="1" dirty="0" smtClean="0"/>
              <a:t>Bunscoil vs. Meánscoil      		    </a:t>
            </a:r>
            <a:r>
              <a:rPr lang="ga-IE" sz="1800" b="1" dirty="0" smtClean="0"/>
              <a:t>Iarphlé </a:t>
            </a:r>
            <a:r>
              <a:rPr lang="en-IE" sz="1800" b="1" dirty="0" smtClean="0"/>
              <a:t>1</a:t>
            </a:r>
            <a:r>
              <a:rPr lang="en-IE" sz="1800" b="1" dirty="0" smtClean="0"/>
              <a:t/>
            </a:r>
            <a:br>
              <a:rPr lang="en-IE" sz="1800" b="1" dirty="0" smtClean="0"/>
            </a:br>
            <a:r>
              <a:rPr lang="ga-IE" dirty="0" smtClean="0"/>
              <a:t/>
            </a:r>
            <a:br>
              <a:rPr lang="ga-IE" dirty="0" smtClean="0"/>
            </a:br>
            <a:endParaRPr lang="ga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5334000" cy="49530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ga-IE" sz="9600" b="1" dirty="0" smtClean="0">
                <a:solidFill>
                  <a:schemeClr val="tx1"/>
                </a:solidFill>
              </a:rPr>
              <a:t>I do chás féin, an bhfuil na rudaí seo a leanas níos fearr nó níos measa sa mheánscoil ná mar a bhí sa bhunscoil?</a:t>
            </a:r>
          </a:p>
          <a:p>
            <a:pPr algn="l"/>
            <a:endParaRPr lang="ga-IE" sz="9600" dirty="0" smtClean="0">
              <a:solidFill>
                <a:schemeClr val="tx1"/>
              </a:solidFill>
            </a:endParaRPr>
          </a:p>
          <a:p>
            <a:pPr marL="1143000" indent="-1143000" algn="l"/>
            <a:r>
              <a:rPr lang="ga-IE" sz="9600" dirty="0" smtClean="0">
                <a:solidFill>
                  <a:schemeClr val="tx1"/>
                </a:solidFill>
                <a:latin typeface="+mj-lt"/>
              </a:rPr>
              <a:t>1. cairde			</a:t>
            </a:r>
          </a:p>
          <a:p>
            <a:pPr marL="1143000" indent="-1143000" algn="l"/>
            <a:r>
              <a:rPr lang="ga-IE" sz="9600" dirty="0" smtClean="0">
                <a:solidFill>
                  <a:schemeClr val="tx1"/>
                </a:solidFill>
                <a:latin typeface="+mj-lt"/>
              </a:rPr>
              <a:t>2. múinteoirí		</a:t>
            </a:r>
          </a:p>
          <a:p>
            <a:pPr marL="1143000" indent="-1143000" algn="l"/>
            <a:r>
              <a:rPr lang="ga-IE" sz="9600" dirty="0" smtClean="0">
                <a:solidFill>
                  <a:schemeClr val="tx1"/>
                </a:solidFill>
                <a:latin typeface="+mj-lt"/>
              </a:rPr>
              <a:t>3. an t-atmaisféar sa scoil</a:t>
            </a:r>
          </a:p>
          <a:p>
            <a:pPr marL="1143000" indent="-1143000" algn="l"/>
            <a:r>
              <a:rPr lang="ga-IE" sz="9600" dirty="0" smtClean="0">
                <a:solidFill>
                  <a:schemeClr val="tx1"/>
                </a:solidFill>
                <a:latin typeface="+mj-lt"/>
              </a:rPr>
              <a:t>4. na háiseanna atá sa scoil</a:t>
            </a:r>
          </a:p>
          <a:p>
            <a:pPr marL="1143000" indent="-1143000" algn="l"/>
            <a:r>
              <a:rPr lang="ga-IE" sz="9600" dirty="0" smtClean="0">
                <a:solidFill>
                  <a:schemeClr val="tx1"/>
                </a:solidFill>
                <a:latin typeface="+mj-lt"/>
              </a:rPr>
              <a:t>5. an cleachtadh agus an spraoi </a:t>
            </a:r>
          </a:p>
          <a:p>
            <a:pPr marL="1143000" indent="-1143000" algn="l"/>
            <a:endParaRPr lang="ga-IE" sz="9600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ga-IE" sz="9600" b="1" dirty="0" smtClean="0">
                <a:solidFill>
                  <a:schemeClr val="tx1"/>
                </a:solidFill>
              </a:rPr>
              <a:t>An mbraitheann tú aon rud uait ón mbunscoil? Cad é?</a:t>
            </a:r>
          </a:p>
          <a:p>
            <a:pPr algn="l"/>
            <a:endParaRPr lang="ga-IE" sz="9600" b="1" dirty="0" smtClean="0">
              <a:solidFill>
                <a:schemeClr val="tx1"/>
              </a:solidFill>
            </a:endParaRPr>
          </a:p>
          <a:p>
            <a:pPr algn="l"/>
            <a:r>
              <a:rPr lang="ga-IE" sz="9600" b="1" dirty="0" smtClean="0">
                <a:solidFill>
                  <a:schemeClr val="tx1"/>
                </a:solidFill>
              </a:rPr>
              <a:t>	</a:t>
            </a:r>
            <a:r>
              <a:rPr lang="ga-IE" sz="9600" b="1" i="1" dirty="0" smtClean="0">
                <a:solidFill>
                  <a:schemeClr val="tx1"/>
                </a:solidFill>
              </a:rPr>
              <a:t>Braithim uaim...</a:t>
            </a:r>
          </a:p>
          <a:p>
            <a:pPr algn="l"/>
            <a:endParaRPr lang="en-IE" sz="9600" b="1" i="1" dirty="0" smtClean="0">
              <a:solidFill>
                <a:schemeClr val="tx1"/>
              </a:solidFill>
            </a:endParaRPr>
          </a:p>
          <a:p>
            <a:pPr algn="l"/>
            <a:r>
              <a:rPr lang="en-IE" sz="9600" b="1" i="1" dirty="0" smtClean="0">
                <a:solidFill>
                  <a:schemeClr val="tx1"/>
                </a:solidFill>
              </a:rPr>
              <a:t>	Ní bhraithim uaim...</a:t>
            </a:r>
            <a:endParaRPr lang="en-IE" sz="9600" b="1" dirty="0" smtClean="0">
              <a:solidFill>
                <a:schemeClr val="tx1"/>
              </a:solidFill>
            </a:endParaRPr>
          </a:p>
          <a:p>
            <a:pPr marL="1143000" indent="-1143000" algn="l"/>
            <a:endParaRPr lang="en-IE" sz="9600" dirty="0" smtClean="0">
              <a:solidFill>
                <a:schemeClr val="tx1"/>
              </a:solidFill>
              <a:latin typeface="+mj-lt"/>
            </a:endParaRPr>
          </a:p>
          <a:p>
            <a:pPr marL="514350" indent="-514350" algn="l"/>
            <a:endParaRPr lang="en-IE" sz="9600" dirty="0" smtClean="0">
              <a:solidFill>
                <a:schemeClr val="tx1"/>
              </a:solidFill>
              <a:latin typeface="+mj-lt"/>
            </a:endParaRPr>
          </a:p>
          <a:p>
            <a:pPr marL="514350" indent="-514350" algn="l"/>
            <a:endParaRPr lang="en-IE" sz="5200" dirty="0" smtClean="0">
              <a:solidFill>
                <a:schemeClr val="tx1"/>
              </a:solidFill>
              <a:latin typeface="+mj-lt"/>
            </a:endParaRPr>
          </a:p>
          <a:p>
            <a:pPr algn="l"/>
            <a:endParaRPr lang="en-IE" sz="1600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ga-IE" sz="1300" dirty="0" smtClean="0">
                <a:solidFill>
                  <a:schemeClr val="tx1"/>
                </a:solidFill>
              </a:rPr>
              <a:t/>
            </a:r>
            <a:br>
              <a:rPr lang="ga-IE" sz="1300" dirty="0" smtClean="0">
                <a:solidFill>
                  <a:schemeClr val="tx1"/>
                </a:solidFill>
              </a:rPr>
            </a:br>
            <a:endParaRPr lang="ga-IE" sz="1300" dirty="0" smtClean="0">
              <a:solidFill>
                <a:schemeClr val="tx1"/>
              </a:solidFill>
            </a:endParaRPr>
          </a:p>
          <a:p>
            <a:pPr algn="l"/>
            <a:endParaRPr lang="en-IE" sz="3300" dirty="0" smtClean="0">
              <a:solidFill>
                <a:schemeClr val="tx1"/>
              </a:solidFill>
            </a:endParaRPr>
          </a:p>
          <a:p>
            <a:pPr algn="l"/>
            <a:endParaRPr lang="ga-IE" sz="1200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flipV="1">
            <a:off x="685800" y="8382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6172200" cy="77110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ga-IE" sz="2900" b="1" dirty="0" smtClean="0"/>
              <a:t>Conas a deir tusa é?</a:t>
            </a:r>
          </a:p>
          <a:p>
            <a:pPr marL="0" indent="0">
              <a:buNone/>
            </a:pPr>
            <a:r>
              <a:rPr lang="ga-IE" sz="2400" dirty="0" smtClean="0"/>
              <a:t>Bíonn difríochtaí sna canúintí go minic sa Ghaeilge. An bhfuil slite eile agatsa chun na rudaí seo a rá?</a:t>
            </a:r>
          </a:p>
          <a:p>
            <a:pPr marL="0" indent="0">
              <a:buNone/>
            </a:pPr>
            <a:endParaRPr lang="ga-IE" sz="2900" dirty="0" smtClean="0"/>
          </a:p>
          <a:p>
            <a:pPr marL="0" indent="0">
              <a:buNone/>
            </a:pPr>
            <a:r>
              <a:rPr lang="ga-IE" sz="2900" dirty="0" smtClean="0"/>
              <a:t>“An babhta deireanach...”</a:t>
            </a:r>
          </a:p>
          <a:p>
            <a:pPr marL="0" indent="0">
              <a:buNone/>
            </a:pPr>
            <a:r>
              <a:rPr lang="ga-IE" sz="2900" dirty="0" smtClean="0"/>
              <a:t>“Sin difríocht millteach ar fad..”</a:t>
            </a:r>
          </a:p>
          <a:p>
            <a:pPr marL="0" indent="0">
              <a:buNone/>
            </a:pPr>
            <a:r>
              <a:rPr lang="ga-IE" sz="2900" dirty="0" smtClean="0"/>
              <a:t>“Sinne na leanaí óga atá sa scoil.”</a:t>
            </a:r>
          </a:p>
          <a:p>
            <a:pPr marL="0" indent="0">
              <a:buNone/>
            </a:pPr>
            <a:r>
              <a:rPr lang="ga-IE" sz="2900" dirty="0" smtClean="0"/>
              <a:t>“Bíonn siad thíos faoin mbaile.”</a:t>
            </a:r>
          </a:p>
          <a:p>
            <a:pPr marL="0" indent="0">
              <a:buNone/>
            </a:pPr>
            <a:r>
              <a:rPr lang="ga-IE" sz="2900" dirty="0" smtClean="0"/>
              <a:t>“Cluiche caide”</a:t>
            </a:r>
          </a:p>
          <a:p>
            <a:pPr marL="0" indent="0">
              <a:buNone/>
            </a:pPr>
            <a:r>
              <a:rPr lang="ga-IE" sz="3800" dirty="0" smtClean="0"/>
              <a:t> </a:t>
            </a:r>
          </a:p>
          <a:p>
            <a:pPr marL="0" indent="0">
              <a:buNone/>
            </a:pPr>
            <a:r>
              <a:rPr lang="ga-IE" i="1" dirty="0" smtClean="0"/>
              <a:t>		</a:t>
            </a:r>
            <a:endParaRPr lang="ga-IE" dirty="0" smtClean="0"/>
          </a:p>
          <a:p>
            <a:pPr marL="0" indent="0">
              <a:buNone/>
            </a:pPr>
            <a:endParaRPr lang="ga-IE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1500" y="304801"/>
            <a:ext cx="58293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Bunscoil vs. Meánscoil      </a:t>
            </a:r>
            <a: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    </a:t>
            </a:r>
            <a:r>
              <a:rPr lang="ga-IE" sz="1600" b="1" dirty="0" smtClean="0">
                <a:latin typeface="+mj-lt"/>
                <a:ea typeface="+mj-ea"/>
                <a:cs typeface="+mj-cs"/>
              </a:rPr>
              <a:t>Iarph</a:t>
            </a:r>
            <a:r>
              <a:rPr kumimoji="0" lang="ga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lé</a:t>
            </a: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	 </a:t>
            </a:r>
            <a:b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ga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ight Arrow 5"/>
          <p:cNvSpPr/>
          <p:nvPr/>
        </p:nvSpPr>
        <p:spPr>
          <a:xfrm flipV="1">
            <a:off x="685800" y="6858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6172200" cy="73913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ga-IE" dirty="0" smtClean="0"/>
              <a:t>Úsáideann Pádraig an focal</a:t>
            </a:r>
          </a:p>
          <a:p>
            <a:pPr>
              <a:buNone/>
            </a:pPr>
            <a:r>
              <a:rPr lang="ga-IE" dirty="0" smtClean="0"/>
              <a:t>‘dheara’... agus é ag caint (mar a</a:t>
            </a:r>
          </a:p>
          <a:p>
            <a:pPr>
              <a:buNone/>
            </a:pPr>
            <a:r>
              <a:rPr lang="ga-IE" dirty="0" smtClean="0"/>
              <a:t>úsáideann gach cainteoir i gCorca</a:t>
            </a:r>
          </a:p>
          <a:p>
            <a:pPr>
              <a:buNone/>
            </a:pPr>
            <a:r>
              <a:rPr lang="ga-IE" dirty="0" smtClean="0"/>
              <a:t>Dhuibhne).</a:t>
            </a:r>
          </a:p>
          <a:p>
            <a:pPr>
              <a:buNone/>
            </a:pPr>
            <a:endParaRPr lang="ga-IE" dirty="0" smtClean="0"/>
          </a:p>
          <a:p>
            <a:pPr>
              <a:buNone/>
            </a:pPr>
            <a:r>
              <a:rPr lang="ga-IE" dirty="0" smtClean="0"/>
              <a:t>Cén ról atá ag an bhfocal ‘dheara’</a:t>
            </a:r>
          </a:p>
          <a:p>
            <a:pPr>
              <a:buNone/>
            </a:pPr>
            <a:r>
              <a:rPr lang="ga-IE" dirty="0" smtClean="0"/>
              <a:t>sa chaint?</a:t>
            </a:r>
          </a:p>
          <a:p>
            <a:pPr>
              <a:buNone/>
            </a:pPr>
            <a:endParaRPr lang="ga-IE" dirty="0" smtClean="0"/>
          </a:p>
          <a:p>
            <a:pPr>
              <a:buNone/>
            </a:pPr>
            <a:r>
              <a:rPr lang="ga-IE" dirty="0" smtClean="0"/>
              <a:t>Do mhuintir na nGaeltachtaí eile</a:t>
            </a:r>
          </a:p>
          <a:p>
            <a:pPr>
              <a:buNone/>
            </a:pPr>
            <a:r>
              <a:rPr lang="ga-IE" dirty="0" smtClean="0"/>
              <a:t>agus na nGaelscoileanna:</a:t>
            </a:r>
          </a:p>
          <a:p>
            <a:pPr>
              <a:buNone/>
            </a:pPr>
            <a:r>
              <a:rPr lang="ga-IE" dirty="0" smtClean="0"/>
              <a:t>An bhfuil leagan eile den bhfocal</a:t>
            </a:r>
          </a:p>
          <a:p>
            <a:pPr>
              <a:buNone/>
            </a:pPr>
            <a:r>
              <a:rPr lang="ga-IE" dirty="0" smtClean="0"/>
              <a:t>‘dheara’ i do chanúint áitiúil féin?</a:t>
            </a:r>
          </a:p>
          <a:p>
            <a:pPr>
              <a:buNone/>
            </a:pPr>
            <a:r>
              <a:rPr lang="ga-IE" dirty="0" smtClean="0"/>
              <a:t>Cad é?</a:t>
            </a:r>
          </a:p>
          <a:p>
            <a:pPr>
              <a:buNone/>
            </a:pPr>
            <a:endParaRPr lang="en-IE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1500" y="304801"/>
            <a:ext cx="58293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Bunscoil vs. </a:t>
            </a:r>
            <a:r>
              <a:rPr kumimoji="0" lang="en-IE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Meánscoil</a:t>
            </a:r>
            <a:r>
              <a:rPr kumimoji="0" lang="en-I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</a:t>
            </a:r>
            <a:r>
              <a:rPr lang="ga-IE" sz="1600" b="1" dirty="0" smtClean="0">
                <a:latin typeface="+mj-lt"/>
                <a:ea typeface="+mj-ea"/>
                <a:cs typeface="+mj-cs"/>
              </a:rPr>
              <a:t>Iarph</a:t>
            </a:r>
            <a:r>
              <a:rPr kumimoji="0" lang="ga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lé</a:t>
            </a: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	 </a:t>
            </a:r>
            <a:b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ga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ight Arrow 5"/>
          <p:cNvSpPr/>
          <p:nvPr/>
        </p:nvSpPr>
        <p:spPr>
          <a:xfrm flipV="1">
            <a:off x="685800" y="6858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6172200" cy="739139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ga-IE" dirty="0" smtClean="0"/>
              <a:t>Earráid chomónta!</a:t>
            </a:r>
          </a:p>
          <a:p>
            <a:pPr>
              <a:buNone/>
            </a:pPr>
            <a:r>
              <a:rPr lang="ga-IE" sz="2600" dirty="0" smtClean="0"/>
              <a:t>Is minic a chloisfeá foghlaimeoirí Gaeilge ag</a:t>
            </a:r>
          </a:p>
          <a:p>
            <a:pPr>
              <a:buNone/>
            </a:pPr>
            <a:r>
              <a:rPr lang="ga-IE" sz="2600" dirty="0" smtClean="0"/>
              <a:t>rá ‘an dara bhliain’. Ta sé sin mícheart!</a:t>
            </a:r>
          </a:p>
          <a:p>
            <a:pPr>
              <a:buNone/>
            </a:pPr>
            <a:r>
              <a:rPr lang="ga-IE" sz="2600" dirty="0" smtClean="0"/>
              <a:t>Ceapann siad toisc go ndeirtear ‘an chéad</a:t>
            </a:r>
          </a:p>
          <a:p>
            <a:pPr>
              <a:buNone/>
            </a:pPr>
            <a:r>
              <a:rPr lang="ga-IE" sz="2600" dirty="0" smtClean="0"/>
              <a:t>bhliain’ gur cheart dóibh séimhiú a chur ann.</a:t>
            </a:r>
          </a:p>
          <a:p>
            <a:pPr>
              <a:buNone/>
            </a:pPr>
            <a:r>
              <a:rPr lang="ga-IE" sz="2600" dirty="0" smtClean="0"/>
              <a:t>Ní mar sin atá. Cad é an rud ceart, mar sin?</a:t>
            </a:r>
          </a:p>
          <a:p>
            <a:pPr>
              <a:buNone/>
            </a:pPr>
            <a:r>
              <a:rPr lang="ga-IE" sz="2600" dirty="0" smtClean="0"/>
              <a:t>Pléigh leis an duine in aice leat conas na</a:t>
            </a:r>
          </a:p>
          <a:p>
            <a:pPr>
              <a:buNone/>
            </a:pPr>
            <a:r>
              <a:rPr lang="ga-IE" sz="2600" dirty="0" smtClean="0"/>
              <a:t>rudaí seo a rá i gceart:</a:t>
            </a:r>
          </a:p>
          <a:p>
            <a:pPr>
              <a:buNone/>
            </a:pPr>
            <a:endParaRPr lang="ga-IE" sz="2600" dirty="0" smtClean="0"/>
          </a:p>
          <a:p>
            <a:pPr lvl="4">
              <a:buNone/>
            </a:pPr>
            <a:r>
              <a:rPr lang="ga-IE" sz="3200" dirty="0" smtClean="0"/>
              <a:t>First year</a:t>
            </a:r>
          </a:p>
          <a:p>
            <a:pPr lvl="4">
              <a:buNone/>
            </a:pPr>
            <a:r>
              <a:rPr lang="ga-IE" sz="3200" dirty="0" smtClean="0"/>
              <a:t>Second year</a:t>
            </a:r>
          </a:p>
          <a:p>
            <a:pPr lvl="4">
              <a:buNone/>
            </a:pPr>
            <a:r>
              <a:rPr lang="ga-IE" sz="3200" dirty="0" smtClean="0"/>
              <a:t>Third year</a:t>
            </a:r>
          </a:p>
          <a:p>
            <a:pPr lvl="4">
              <a:buNone/>
            </a:pPr>
            <a:r>
              <a:rPr lang="ga-IE" sz="3200" smtClean="0"/>
              <a:t>Fourth </a:t>
            </a:r>
            <a:r>
              <a:rPr lang="ga-IE" sz="3200" smtClean="0"/>
              <a:t>year</a:t>
            </a:r>
            <a:endParaRPr lang="ga-IE" sz="3200" smtClean="0"/>
          </a:p>
          <a:p>
            <a:pPr lvl="4">
              <a:buNone/>
            </a:pPr>
            <a:r>
              <a:rPr lang="ga-IE" sz="3200" dirty="0" smtClean="0"/>
              <a:t>Fifth year</a:t>
            </a:r>
          </a:p>
          <a:p>
            <a:pPr lvl="4">
              <a:buNone/>
            </a:pPr>
            <a:r>
              <a:rPr lang="ga-IE" sz="3200" dirty="0" smtClean="0"/>
              <a:t>Sixth year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1500" y="304801"/>
            <a:ext cx="58293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Bunscoil vs. </a:t>
            </a:r>
            <a:r>
              <a:rPr kumimoji="0" lang="en-IE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Meánscoil</a:t>
            </a:r>
            <a:r>
              <a:rPr kumimoji="0" lang="en-I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</a:t>
            </a:r>
            <a:r>
              <a:rPr lang="ga-IE" sz="1600" b="1" dirty="0" smtClean="0">
                <a:latin typeface="+mj-lt"/>
                <a:ea typeface="+mj-ea"/>
                <a:cs typeface="+mj-cs"/>
              </a:rPr>
              <a:t>Iarph</a:t>
            </a:r>
            <a:r>
              <a:rPr kumimoji="0" lang="ga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lé</a:t>
            </a: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IE" sz="1600" b="1" dirty="0" smtClean="0">
                <a:latin typeface="+mj-lt"/>
                <a:ea typeface="+mj-ea"/>
                <a:cs typeface="+mj-cs"/>
              </a:rPr>
              <a:t>4</a:t>
            </a:r>
            <a:endParaRPr kumimoji="0" lang="en-IE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	 </a:t>
            </a:r>
            <a:b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ga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ight Arrow 5"/>
          <p:cNvSpPr/>
          <p:nvPr/>
        </p:nvSpPr>
        <p:spPr>
          <a:xfrm flipV="1">
            <a:off x="685800" y="6858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1669</TotalTime>
  <Words>416</Words>
  <Application>Microsoft Office PowerPoint</Application>
  <PresentationFormat>On-screen Show (4:3)</PresentationFormat>
  <Paragraphs>98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Bunscoil vs. Meánscoil           </vt:lpstr>
      <vt:lpstr>   Bunscoil vs. Meánscoil        réamhobair   </vt:lpstr>
      <vt:lpstr>    </vt:lpstr>
      <vt:lpstr>   Bunscoil vs. Meánscoil            Iarphlé 1  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Spriocanna Staidéir </dc:title>
  <dc:creator>Úna Nic Gabhann</dc:creator>
  <cp:lastModifiedBy>Aisling Pink iPod</cp:lastModifiedBy>
  <cp:revision>71</cp:revision>
  <dcterms:created xsi:type="dcterms:W3CDTF">2006-08-16T00:00:00Z</dcterms:created>
  <dcterms:modified xsi:type="dcterms:W3CDTF">2012-09-26T09:08:16Z</dcterms:modified>
</cp:coreProperties>
</file>