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3" r:id="rId3"/>
    <p:sldId id="258" r:id="rId4"/>
    <p:sldId id="259" r:id="rId5"/>
    <p:sldId id="262" r:id="rId6"/>
    <p:sldId id="264" r:id="rId7"/>
    <p:sldId id="265" r:id="rId8"/>
    <p:sldId id="261" r:id="rId9"/>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irdre" initials="d" lastIdx="2"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p:cViewPr>
        <p:scale>
          <a:sx n="100" d="100"/>
          <a:sy n="100" d="100"/>
        </p:scale>
        <p:origin x="-1032" y="152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F3E8B9-617A-4765-A78D-9CBBA106C9B5}" type="datetimeFigureOut">
              <a:rPr lang="en-IE" smtClean="0"/>
              <a:pPr/>
              <a:t>27/09/2012</a:t>
            </a:fld>
            <a:endParaRPr lang="en-IE"/>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2B2764-0668-49EB-B25D-5498843D62FA}"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7</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E2B2764-0668-49EB-B25D-5498843D62FA}" type="slidenum">
              <a:rPr lang="en-IE" smtClean="0"/>
              <a:pPr/>
              <a:t>8</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9/27/2012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990600"/>
            <a:ext cx="5943600" cy="7315200"/>
          </a:xfrm>
        </p:spPr>
        <p:txBody>
          <a:bodyPr>
            <a:normAutofit/>
          </a:bodyPr>
          <a:lstStyle/>
          <a:p>
            <a:pPr marL="342900" lvl="0" indent="-342900" algn="just"/>
            <a:r>
              <a:rPr lang="en-IE" sz="2800" dirty="0" smtClean="0">
                <a:solidFill>
                  <a:schemeClr val="tx1"/>
                </a:solidFill>
              </a:rPr>
              <a:t>Beidh tú ag léamh ailt ar ball ina bhfuil </a:t>
            </a:r>
          </a:p>
          <a:p>
            <a:pPr marL="342900" lvl="0" indent="-342900" algn="l"/>
            <a:r>
              <a:rPr lang="en-IE" sz="2800" dirty="0" smtClean="0">
                <a:solidFill>
                  <a:schemeClr val="tx1"/>
                </a:solidFill>
              </a:rPr>
              <a:t>comhairle faoi conas staidéar a</a:t>
            </a:r>
          </a:p>
          <a:p>
            <a:pPr marL="342900" lvl="0" indent="-342900" algn="l"/>
            <a:r>
              <a:rPr lang="en-IE" sz="2800" dirty="0" smtClean="0">
                <a:solidFill>
                  <a:schemeClr val="tx1"/>
                </a:solidFill>
              </a:rPr>
              <a:t>dhéanamh go héifeachtach.</a:t>
            </a:r>
          </a:p>
          <a:p>
            <a:pPr marL="342900" lvl="0" indent="-342900" algn="l"/>
            <a:endParaRPr lang="en-IE" sz="2800" dirty="0" smtClean="0">
              <a:solidFill>
                <a:schemeClr val="tx1"/>
              </a:solidFill>
            </a:endParaRPr>
          </a:p>
          <a:p>
            <a:pPr marL="342900" lvl="0" indent="-342900" algn="l"/>
            <a:r>
              <a:rPr lang="en-IE" sz="2800" dirty="0" smtClean="0">
                <a:solidFill>
                  <a:schemeClr val="tx1"/>
                </a:solidFill>
              </a:rPr>
              <a:t>I do chóipleabhar, scríobh síos 3 phíosa</a:t>
            </a:r>
          </a:p>
          <a:p>
            <a:pPr marL="342900" lvl="0" indent="-342900" algn="l"/>
            <a:r>
              <a:rPr lang="en-IE" sz="2800" dirty="0" smtClean="0">
                <a:solidFill>
                  <a:schemeClr val="tx1"/>
                </a:solidFill>
              </a:rPr>
              <a:t>comhairle a cheapann tú a bheidh ann. </a:t>
            </a:r>
          </a:p>
          <a:p>
            <a:pPr marL="342900" lvl="0" indent="-342900" algn="just">
              <a:buFont typeface="Wingdings" pitchFamily="2" charset="2"/>
              <a:buChar char="q"/>
            </a:pPr>
            <a:endParaRPr lang="en-IE" sz="1800" dirty="0" smtClean="0">
              <a:solidFill>
                <a:schemeClr val="tx1"/>
              </a:solidFill>
            </a:endParaRPr>
          </a:p>
          <a:p>
            <a:pPr marL="342900" lvl="0" indent="-342900" algn="l"/>
            <a:endParaRPr lang="en-IE" sz="1800" dirty="0" smtClean="0">
              <a:solidFill>
                <a:schemeClr val="tx1"/>
              </a:solidFill>
            </a:endParaRPr>
          </a:p>
          <a:p>
            <a:endParaRPr lang="en-GB" dirty="0">
              <a:solidFill>
                <a:schemeClr val="tx1"/>
              </a:solidFill>
            </a:endParaRPr>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latin typeface="+mj-lt"/>
                <a:ea typeface="+mj-ea"/>
                <a:cs typeface="+mj-cs"/>
              </a:rPr>
              <a:t>Scileanna staidéir</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ga-IE" sz="7200" b="1" dirty="0" smtClean="0">
                <a:latin typeface="+mj-lt"/>
                <a:ea typeface="+mj-ea"/>
                <a:cs typeface="+mj-cs"/>
              </a:rPr>
              <a:t>Réamhobair</a:t>
            </a:r>
            <a:r>
              <a:rPr lang="en-IE" sz="7200" b="1" dirty="0" smtClean="0">
                <a:latin typeface="+mj-lt"/>
                <a:ea typeface="+mj-ea"/>
                <a:cs typeface="+mj-cs"/>
              </a:rPr>
              <a:t> </a:t>
            </a:r>
            <a:r>
              <a:rPr lang="en-IE" sz="7200" b="1" dirty="0" smtClean="0">
                <a:latin typeface="+mj-lt"/>
                <a:ea typeface="+mj-ea"/>
                <a:cs typeface="+mj-cs"/>
              </a:rPr>
              <a:t>1</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descr="C:\Users\Aoife\AppData\Local\Microsoft\Windows\Temporary Internet Files\Content.IE5\HS4PEF7W\MP900439399[1].jpg"/>
          <p:cNvPicPr>
            <a:picLocks noChangeAspect="1" noChangeArrowheads="1"/>
          </p:cNvPicPr>
          <p:nvPr/>
        </p:nvPicPr>
        <p:blipFill>
          <a:blip r:embed="rId3" cstate="print"/>
          <a:srcRect/>
          <a:stretch>
            <a:fillRect/>
          </a:stretch>
        </p:blipFill>
        <p:spPr bwMode="auto">
          <a:xfrm>
            <a:off x="685800" y="4267200"/>
            <a:ext cx="2136648" cy="3200400"/>
          </a:xfrm>
          <a:prstGeom prst="rect">
            <a:avLst/>
          </a:prstGeom>
          <a:noFill/>
        </p:spPr>
      </p:pic>
      <p:sp>
        <p:nvSpPr>
          <p:cNvPr id="7" name="Right Arrow 6"/>
          <p:cNvSpPr/>
          <p:nvPr/>
        </p:nvSpPr>
        <p:spPr>
          <a:xfrm>
            <a:off x="6096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066800"/>
            <a:ext cx="5943600" cy="7315200"/>
          </a:xfrm>
        </p:spPr>
        <p:txBody>
          <a:bodyPr>
            <a:normAutofit lnSpcReduction="10000"/>
          </a:bodyPr>
          <a:lstStyle/>
          <a:p>
            <a:pPr marL="342900" lvl="0" indent="-342900" algn="just"/>
            <a:r>
              <a:rPr lang="en-IE" sz="1600" b="1" dirty="0" smtClean="0">
                <a:solidFill>
                  <a:schemeClr val="tx1"/>
                </a:solidFill>
              </a:rPr>
              <a:t>Sula léifidh tú an t-alt, pléigh na briathra seo leis an duine in aice</a:t>
            </a:r>
          </a:p>
          <a:p>
            <a:pPr marL="342900" lvl="0" indent="-342900" algn="just"/>
            <a:r>
              <a:rPr lang="en-IE" sz="1600" b="1" dirty="0" smtClean="0">
                <a:solidFill>
                  <a:schemeClr val="tx1"/>
                </a:solidFill>
              </a:rPr>
              <a:t>leat agus cuir Gaeilge ar an méid agus is féidir libh (tá an chéad dá</a:t>
            </a:r>
          </a:p>
          <a:p>
            <a:pPr marL="342900" lvl="0" indent="-342900" algn="just"/>
            <a:r>
              <a:rPr lang="en-IE" sz="1600" b="1" dirty="0" smtClean="0">
                <a:solidFill>
                  <a:schemeClr val="tx1"/>
                </a:solidFill>
              </a:rPr>
              <a:t>cheann déanta daoibh). Is féidir libh na leaganacha Gaeilge a fháil</a:t>
            </a:r>
          </a:p>
          <a:p>
            <a:pPr marL="342900" lvl="0" indent="-342900" algn="just"/>
            <a:r>
              <a:rPr lang="en-IE" sz="1600" b="1" dirty="0" smtClean="0">
                <a:solidFill>
                  <a:schemeClr val="tx1"/>
                </a:solidFill>
              </a:rPr>
              <a:t>san alt ansin agus sibh á léamh.</a:t>
            </a:r>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buAutoNum type="arabicPeriod"/>
            </a:pPr>
            <a:r>
              <a:rPr lang="en-IE" sz="1800" dirty="0" smtClean="0">
                <a:solidFill>
                  <a:schemeClr val="tx1"/>
                </a:solidFill>
              </a:rPr>
              <a:t>revise:		</a:t>
            </a:r>
            <a:r>
              <a:rPr lang="en-IE" sz="1800" i="1" dirty="0" smtClean="0">
                <a:solidFill>
                  <a:schemeClr val="tx1"/>
                </a:solidFill>
              </a:rPr>
              <a:t>téigh siar ar rud</a:t>
            </a:r>
          </a:p>
          <a:p>
            <a:pPr marL="342900" lvl="0" indent="-342900" algn="just">
              <a:buAutoNum type="arabicPeriod"/>
            </a:pPr>
            <a:r>
              <a:rPr lang="en-IE" sz="1800" dirty="0" smtClean="0">
                <a:solidFill>
                  <a:schemeClr val="tx1"/>
                </a:solidFill>
              </a:rPr>
              <a:t>review:		 </a:t>
            </a:r>
            <a:r>
              <a:rPr lang="en-IE" sz="1800" i="1" dirty="0" smtClean="0">
                <a:solidFill>
                  <a:schemeClr val="tx1"/>
                </a:solidFill>
              </a:rPr>
              <a:t>athbhreithnigh</a:t>
            </a:r>
          </a:p>
          <a:p>
            <a:pPr marL="342900" lvl="0" indent="-342900" algn="just">
              <a:buAutoNum type="arabicPeriod"/>
            </a:pPr>
            <a:r>
              <a:rPr lang="en-IE" sz="1800" dirty="0" smtClean="0">
                <a:solidFill>
                  <a:schemeClr val="tx1"/>
                </a:solidFill>
              </a:rPr>
              <a:t>organise:		 _____________________</a:t>
            </a:r>
          </a:p>
          <a:p>
            <a:pPr marL="342900" lvl="0" indent="-342900" algn="just">
              <a:buAutoNum type="arabicPeriod"/>
            </a:pPr>
            <a:r>
              <a:rPr lang="en-IE" sz="1800" dirty="0" smtClean="0">
                <a:solidFill>
                  <a:schemeClr val="tx1"/>
                </a:solidFill>
              </a:rPr>
              <a:t>improve:		 _____________________</a:t>
            </a:r>
          </a:p>
          <a:p>
            <a:pPr marL="342900" lvl="0" indent="-342900" algn="just">
              <a:buAutoNum type="arabicPeriod"/>
            </a:pPr>
            <a:r>
              <a:rPr lang="en-IE" sz="1800" dirty="0" smtClean="0">
                <a:solidFill>
                  <a:schemeClr val="tx1"/>
                </a:solidFill>
              </a:rPr>
              <a:t>set aside time:		 _____________________</a:t>
            </a:r>
          </a:p>
          <a:p>
            <a:pPr marL="342900" lvl="0" indent="-342900" algn="just">
              <a:buAutoNum type="arabicPeriod"/>
            </a:pPr>
            <a:r>
              <a:rPr lang="en-IE" sz="1800" dirty="0" smtClean="0">
                <a:solidFill>
                  <a:schemeClr val="tx1"/>
                </a:solidFill>
              </a:rPr>
              <a:t>concentrate:		 _____________________</a:t>
            </a:r>
          </a:p>
          <a:p>
            <a:pPr marL="342900" lvl="0" indent="-342900" algn="just">
              <a:buAutoNum type="arabicPeriod"/>
            </a:pPr>
            <a:r>
              <a:rPr lang="en-IE" sz="1800" dirty="0" smtClean="0">
                <a:solidFill>
                  <a:schemeClr val="tx1"/>
                </a:solidFill>
              </a:rPr>
              <a:t>tailor:			 _____________________</a:t>
            </a:r>
          </a:p>
          <a:p>
            <a:pPr marL="342900" lvl="0" indent="-342900" algn="just">
              <a:buAutoNum type="arabicPeriod"/>
            </a:pPr>
            <a:r>
              <a:rPr lang="en-IE" sz="1800" dirty="0" smtClean="0">
                <a:solidFill>
                  <a:schemeClr val="tx1"/>
                </a:solidFill>
              </a:rPr>
              <a:t>figure out:		 _____________________</a:t>
            </a:r>
          </a:p>
          <a:p>
            <a:pPr marL="342900" lvl="0" indent="-342900" algn="just">
              <a:buAutoNum type="arabicPeriod"/>
            </a:pPr>
            <a:r>
              <a:rPr lang="en-IE" sz="1800" dirty="0" smtClean="0">
                <a:solidFill>
                  <a:schemeClr val="tx1"/>
                </a:solidFill>
              </a:rPr>
              <a:t>reread:		 _____________________</a:t>
            </a:r>
          </a:p>
          <a:p>
            <a:pPr marL="342900" lvl="0" indent="-342900" algn="just">
              <a:buAutoNum type="arabicPeriod"/>
            </a:pPr>
            <a:r>
              <a:rPr lang="en-IE" sz="1800" dirty="0" smtClean="0">
                <a:solidFill>
                  <a:schemeClr val="tx1"/>
                </a:solidFill>
              </a:rPr>
              <a:t>write down:		 _____________________</a:t>
            </a:r>
          </a:p>
          <a:p>
            <a:pPr marL="342900" lvl="0" indent="-342900" algn="just">
              <a:buAutoNum type="arabicPeriod"/>
            </a:pPr>
            <a:r>
              <a:rPr lang="en-IE" sz="1800" dirty="0" smtClean="0">
                <a:solidFill>
                  <a:schemeClr val="tx1"/>
                </a:solidFill>
              </a:rPr>
              <a:t>remember:		 _____________________</a:t>
            </a:r>
          </a:p>
          <a:p>
            <a:pPr marL="342900" lvl="0" indent="-342900" algn="just">
              <a:buAutoNum type="arabicPeriod"/>
            </a:pPr>
            <a:r>
              <a:rPr lang="en-IE" sz="1800" dirty="0" smtClean="0">
                <a:solidFill>
                  <a:schemeClr val="tx1"/>
                </a:solidFill>
              </a:rPr>
              <a:t>learn off by heart:	 _____________________</a:t>
            </a:r>
          </a:p>
          <a:p>
            <a:pPr marL="342900" lvl="0" indent="-342900" algn="just">
              <a:buAutoNum type="arabicPeriod"/>
            </a:pPr>
            <a:r>
              <a:rPr lang="en-IE" sz="1800" dirty="0" smtClean="0">
                <a:solidFill>
                  <a:schemeClr val="tx1"/>
                </a:solidFill>
              </a:rPr>
              <a:t>take turns:		 _____________________</a:t>
            </a:r>
          </a:p>
          <a:p>
            <a:pPr marL="342900" lvl="0" indent="-342900" algn="just">
              <a:buAutoNum type="arabicPeriod"/>
            </a:pPr>
            <a:r>
              <a:rPr lang="en-IE" sz="1800" dirty="0" smtClean="0">
                <a:solidFill>
                  <a:schemeClr val="tx1"/>
                </a:solidFill>
              </a:rPr>
              <a:t>ignore:		 _____________________</a:t>
            </a:r>
          </a:p>
          <a:p>
            <a:pPr marL="342900" lvl="0" indent="-342900" algn="just">
              <a:buAutoNum type="arabicPeriod"/>
            </a:pPr>
            <a:r>
              <a:rPr lang="en-IE" sz="1800" dirty="0" smtClean="0">
                <a:solidFill>
                  <a:schemeClr val="tx1"/>
                </a:solidFill>
              </a:rPr>
              <a:t>get something done:	_____________________</a:t>
            </a:r>
          </a:p>
          <a:p>
            <a:pPr marL="342900" lvl="0" indent="-342900" algn="just">
              <a:buAutoNum type="arabicPeriod"/>
            </a:pPr>
            <a:r>
              <a:rPr lang="en-IE" sz="1800" dirty="0" smtClean="0">
                <a:solidFill>
                  <a:schemeClr val="tx1"/>
                </a:solidFill>
              </a:rPr>
              <a:t>get out of control:	 _____________________</a:t>
            </a:r>
          </a:p>
          <a:p>
            <a:pPr marL="342900" lvl="0" indent="-342900" algn="just">
              <a:buAutoNum type="arabicPeriod"/>
            </a:pPr>
            <a:r>
              <a:rPr lang="en-IE" sz="1800" dirty="0" smtClean="0">
                <a:solidFill>
                  <a:schemeClr val="tx1"/>
                </a:solidFill>
              </a:rPr>
              <a:t>find a solution:	 	_____________________</a:t>
            </a:r>
          </a:p>
          <a:p>
            <a:pPr marL="342900" lvl="0" indent="-342900" algn="just">
              <a:buAutoNum type="arabicPeriod"/>
            </a:pPr>
            <a:r>
              <a:rPr lang="en-IE" sz="1800" dirty="0" smtClean="0">
                <a:solidFill>
                  <a:schemeClr val="tx1"/>
                </a:solidFill>
              </a:rPr>
              <a:t>ask for help:		 _____________________</a:t>
            </a:r>
          </a:p>
          <a:p>
            <a:pPr marL="342900" lvl="0" indent="-342900" algn="just"/>
            <a:endParaRPr lang="en-IE" sz="1800" dirty="0" smtClean="0">
              <a:solidFill>
                <a:schemeClr val="tx1"/>
              </a:solidFill>
            </a:endParaRPr>
          </a:p>
          <a:p>
            <a:pPr marL="342900" lvl="0" indent="-342900" algn="just">
              <a:buFont typeface="Wingdings" pitchFamily="2" charset="2"/>
              <a:buChar char="q"/>
            </a:pPr>
            <a:endParaRPr lang="en-IE" sz="1800" dirty="0" smtClean="0">
              <a:solidFill>
                <a:schemeClr val="tx1"/>
              </a:solidFill>
            </a:endParaRPr>
          </a:p>
          <a:p>
            <a:pPr marL="342900" lvl="0" indent="-342900" algn="just">
              <a:buFont typeface="Wingdings" pitchFamily="2" charset="2"/>
              <a:buChar char="q"/>
            </a:pPr>
            <a:endParaRPr lang="en-IE" sz="1800" dirty="0" smtClean="0">
              <a:solidFill>
                <a:schemeClr val="tx1"/>
              </a:solidFill>
            </a:endParaRPr>
          </a:p>
          <a:p>
            <a:pPr marL="342900" lvl="0" indent="-342900" algn="l"/>
            <a:endParaRPr lang="en-IE" sz="1800" dirty="0" smtClean="0">
              <a:solidFill>
                <a:schemeClr val="tx1"/>
              </a:solidFill>
            </a:endParaRPr>
          </a:p>
          <a:p>
            <a:endParaRPr lang="en-GB" dirty="0">
              <a:solidFill>
                <a:schemeClr val="tx1"/>
              </a:solidFill>
            </a:endParaRPr>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latin typeface="+mj-lt"/>
                <a:ea typeface="+mj-ea"/>
                <a:cs typeface="+mj-cs"/>
              </a:rPr>
              <a:t>Scileanna staidéir</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ga-IE" sz="7200" b="1" dirty="0" smtClean="0">
                <a:latin typeface="+mj-lt"/>
                <a:ea typeface="+mj-ea"/>
                <a:cs typeface="+mj-cs"/>
              </a:rPr>
              <a:t>Réamhobair</a:t>
            </a:r>
            <a:r>
              <a:rPr lang="en-IE" sz="7200" b="1" dirty="0" smtClean="0">
                <a:latin typeface="+mj-lt"/>
                <a:ea typeface="+mj-ea"/>
                <a:cs typeface="+mj-cs"/>
              </a:rPr>
              <a:t> </a:t>
            </a:r>
            <a:r>
              <a:rPr lang="en-IE" sz="7200" b="1" dirty="0" smtClean="0">
                <a:latin typeface="+mj-lt"/>
                <a:ea typeface="+mj-ea"/>
                <a:cs typeface="+mj-cs"/>
              </a:rPr>
              <a:t>2</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Right Arrow 6"/>
          <p:cNvSpPr/>
          <p:nvPr/>
        </p:nvSpPr>
        <p:spPr>
          <a:xfrm>
            <a:off x="5334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Scileanna staidéir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7200" b="1" dirty="0" smtClean="0">
                <a:latin typeface="+mj-lt"/>
                <a:ea typeface="+mj-ea"/>
                <a:cs typeface="+mj-cs"/>
              </a:rPr>
              <a:t>Léamh</a:t>
            </a:r>
            <a:r>
              <a:rPr lang="en-IE" sz="7200" b="1" dirty="0" smtClean="0">
                <a:latin typeface="+mj-lt"/>
                <a:ea typeface="+mj-ea"/>
                <a:cs typeface="+mj-cs"/>
              </a:rPr>
              <a:t> (</a:t>
            </a:r>
            <a:r>
              <a:rPr lang="ga-IE" sz="7200" b="1" dirty="0" smtClean="0">
                <a:latin typeface="+mj-lt"/>
                <a:ea typeface="+mj-ea"/>
                <a:cs typeface="+mj-cs"/>
              </a:rPr>
              <a:t>lch</a:t>
            </a:r>
            <a:r>
              <a:rPr lang="en-IE" sz="7200" b="1" dirty="0" smtClean="0">
                <a:latin typeface="+mj-lt"/>
                <a:ea typeface="+mj-ea"/>
                <a:cs typeface="+mj-cs"/>
              </a:rPr>
              <a:t>. </a:t>
            </a:r>
            <a:r>
              <a:rPr lang="en-IE" sz="7200" b="1" dirty="0" smtClean="0">
                <a:latin typeface="+mj-lt"/>
                <a:ea typeface="+mj-ea"/>
                <a:cs typeface="+mj-cs"/>
              </a:rPr>
              <a:t>1)</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1066801"/>
            <a:ext cx="5791200" cy="9787295"/>
          </a:xfrm>
          <a:prstGeom prst="rect">
            <a:avLst/>
          </a:prstGeom>
          <a:noFill/>
        </p:spPr>
        <p:txBody>
          <a:bodyPr wrap="square" rtlCol="0">
            <a:spAutoFit/>
          </a:bodyPr>
          <a:lstStyle/>
          <a:p>
            <a:pPr algn="just"/>
            <a:r>
              <a:rPr lang="en-IE" sz="1600" b="1" dirty="0" smtClean="0"/>
              <a:t>1. Tosaigh ag staidéar ar scoil</a:t>
            </a:r>
            <a:endParaRPr lang="en-IE" sz="1600" dirty="0" smtClean="0"/>
          </a:p>
          <a:p>
            <a:pPr algn="just"/>
            <a:r>
              <a:rPr lang="en-IE" sz="1600" dirty="0" smtClean="0"/>
              <a:t>Tosaíonn an obair le haghaidh scrúduithe i bhfad sula ndeir an múinteoir go mbeidh scrúdú á chur ar an rang. Tosaíonn sé sa seomra ranga agus tú ag tógáil nótaí. Má tá tú go maith ag tógáil nótaí cabhróidh sé leat cuimhneamh ar an méid a múineadh duit sa rang nó ar an méid atá léite agat tú féin. Breac síos fíricí a luann an múinteoir nó a scríobhann sé ar an gclár i rith an ranga. Má chailleann tú rud éigin, cuir ceist ar do mhúinteoir dul siar air leat tar éis an ranga. Eagraigh do chuid nótaí de réir ábhair agus bí cinnte go bhfuil siad éasca le léamh agus le hathbhreithniú. B’fhéidir, mar sin, go mbeidh ort cuid acu a scríobh amach arís sa bhaile nó le linn rang saor an fhad is atá an rang fós i do cheann. Ar an drochuair, ní mhúintear do dhaltaí conas nótaí maithe, soiléire a thógáil. Is scil é ar féidir leat a fheabhsú de réir a chéile, áfach. Lean ort!</a:t>
            </a:r>
          </a:p>
          <a:p>
            <a:pPr algn="just"/>
            <a:r>
              <a:rPr lang="en-IE" sz="1600" dirty="0" smtClean="0"/>
              <a:t> </a:t>
            </a:r>
          </a:p>
          <a:p>
            <a:pPr algn="just"/>
            <a:r>
              <a:rPr lang="en-IE" sz="1600" b="1" dirty="0" smtClean="0"/>
              <a:t>2. Pleanáil do chuid ama</a:t>
            </a:r>
            <a:endParaRPr lang="en-IE" sz="1600" dirty="0" smtClean="0"/>
          </a:p>
          <a:p>
            <a:pPr algn="just"/>
            <a:r>
              <a:rPr lang="en-IE" sz="1600" dirty="0" smtClean="0"/>
              <a:t>Nuair a shuífidh tú síos chun staidéar a dhéanamh, smaoinigh ar an méid ama a theastaíonn uait a chur ar fáil do gach topaic. Sa tslí sin, ní thiocfaidh anbhá ort nuair a fheicfidh tú an méid atá le déanamh agat. Más Dé Luain atá ann agus go bhfuil trí scrúdú agat Dé hAoine, déan amach cé mhéad ama a bheidh uait don staidéar idir é seo agus sin. Ansin déan amach cé mhéad ama a thógfaidh gach ábhar. Mar shampla, ní dócha go mbeidh an scrúdú seachtainiúil stór focal sa Spáinnis chomh dian le scrúdú mór Staire. Ní bheidh ort an méid céanna ama a chur ar leataobh don Spáinnis, mar sin – agus má bhriseann tú i gcodanna beaga le déanamh gach oíche é, tá sé sin níos fearr fós. Tá sé ar chumas go leor daoine a n-aigne a dhíriú go maith ar feadh timpeall 45 nóiméad. Is dócha go dteastóidh uait sos gearr a thógáil ina dhiaidh sin. Más rud é go mbraitheann tú go bhfuil d’aird á tarraingt in áit éigin eile agus tú ag smaoineamh ar rudaí eile, dírigh d’aigne arís. Cuir i gcuimhne duit féin go mbeidh sos ceathrú uair an chloig agat nuair a bheidh an 45 nóiméad istigh.</a:t>
            </a:r>
          </a:p>
          <a:p>
            <a:pPr marL="342900" indent="-342900">
              <a:lnSpc>
                <a:spcPct val="150000"/>
              </a:lnSpc>
            </a:pPr>
            <a:endParaRPr lang="en-IE" sz="2000" dirty="0" smtClean="0"/>
          </a:p>
          <a:p>
            <a:pPr marL="342900" indent="-342900"/>
            <a:endParaRPr lang="en-IE" dirty="0" smtClean="0"/>
          </a:p>
          <a:p>
            <a:pPr marL="342900" indent="-342900"/>
            <a:endParaRPr lang="en-IE" dirty="0" smtClean="0"/>
          </a:p>
          <a:p>
            <a:endParaRPr lang="en-IE" dirty="0" smtClean="0"/>
          </a:p>
          <a:p>
            <a:endParaRPr lang="en-IE" dirty="0"/>
          </a:p>
        </p:txBody>
      </p:sp>
      <p:sp>
        <p:nvSpPr>
          <p:cNvPr id="6" name="Right Arrow 5"/>
          <p:cNvSpPr/>
          <p:nvPr/>
        </p:nvSpPr>
        <p:spPr>
          <a:xfrm>
            <a:off x="6096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143000"/>
            <a:ext cx="6172200" cy="7620000"/>
          </a:xfrm>
        </p:spPr>
        <p:txBody>
          <a:bodyPr>
            <a:noAutofit/>
          </a:bodyPr>
          <a:lstStyle/>
          <a:p>
            <a:pPr algn="just">
              <a:buNone/>
            </a:pPr>
            <a:r>
              <a:rPr lang="ga-IE" sz="1600" b="1" dirty="0" smtClean="0"/>
              <a:t>3. Bunaigh do chuid staidéir ar an saghas scrúdaithe atá i gceist </a:t>
            </a:r>
            <a:endParaRPr lang="ga-IE" sz="1600" dirty="0" smtClean="0"/>
          </a:p>
          <a:p>
            <a:pPr algn="just">
              <a:buNone/>
            </a:pPr>
            <a:r>
              <a:rPr lang="ga-IE" sz="1600" dirty="0" smtClean="0"/>
              <a:t>Deir an-chuid múinteoirí leis na daltaí roimh ré an saghas leagan amach </a:t>
            </a:r>
          </a:p>
          <a:p>
            <a:pPr algn="just">
              <a:buNone/>
            </a:pPr>
            <a:r>
              <a:rPr lang="ga-IE" sz="1600" dirty="0" smtClean="0"/>
              <a:t>a bheidh ar an scrúdú. Cabhraíonn sé seo le daltaí an staidéar a chur in </a:t>
            </a:r>
          </a:p>
          <a:p>
            <a:pPr algn="just">
              <a:buNone/>
            </a:pPr>
            <a:r>
              <a:rPr lang="ga-IE" sz="1600" dirty="0" smtClean="0"/>
              <a:t>oiriúint don scrúdú. Mar shampla, má tá a fhios agat go mbeidh </a:t>
            </a:r>
          </a:p>
          <a:p>
            <a:pPr algn="just">
              <a:buNone/>
            </a:pPr>
            <a:r>
              <a:rPr lang="ga-IE" sz="1600" dirty="0" smtClean="0"/>
              <a:t>ceisteanna ilroghnacha ar an Dara Cogadh Domhanda agat, beidh a fhios </a:t>
            </a:r>
          </a:p>
          <a:p>
            <a:pPr algn="just">
              <a:buNone/>
            </a:pPr>
            <a:r>
              <a:rPr lang="ga-IE" sz="1600" dirty="0" smtClean="0"/>
              <a:t>agat gur cheart duit a bheith ag díriú ar fhíricí agus ar shonraí ar leith. </a:t>
            </a:r>
          </a:p>
          <a:p>
            <a:pPr algn="just">
              <a:buNone/>
            </a:pPr>
            <a:r>
              <a:rPr lang="ga-IE" sz="1600" dirty="0" smtClean="0"/>
              <a:t>Ach más rud é go mbeidh aistí le scríobh sa scrúdú, beidh ort </a:t>
            </a:r>
          </a:p>
          <a:p>
            <a:pPr algn="just">
              <a:buNone/>
            </a:pPr>
            <a:r>
              <a:rPr lang="ga-IE" sz="1600" dirty="0" smtClean="0"/>
              <a:t>smaoineamh ar cad iad na topaicí a d’fhéadfadh a bheith sa scrúdú agus </a:t>
            </a:r>
          </a:p>
          <a:p>
            <a:pPr algn="just">
              <a:buNone/>
            </a:pPr>
            <a:r>
              <a:rPr lang="ga-IE" sz="1600" dirty="0" smtClean="0"/>
              <a:t>do chuid nótaí agus leabhar a úsáid chun a dhéanamh amach conas is </a:t>
            </a:r>
          </a:p>
          <a:p>
            <a:pPr algn="just">
              <a:buNone/>
            </a:pPr>
            <a:r>
              <a:rPr lang="ga-IE" sz="1600" dirty="0" smtClean="0"/>
              <a:t>fearr ceisteanna ar na topaicí sin a fhreagairt.</a:t>
            </a:r>
          </a:p>
          <a:p>
            <a:pPr algn="just">
              <a:buNone/>
            </a:pPr>
            <a:r>
              <a:rPr lang="ga-IE" sz="1600" dirty="0" smtClean="0"/>
              <a:t> </a:t>
            </a:r>
          </a:p>
          <a:p>
            <a:pPr algn="just">
              <a:buNone/>
            </a:pPr>
            <a:r>
              <a:rPr lang="ga-IE" sz="1600" dirty="0" smtClean="0"/>
              <a:t>Agus tú ag staidéar, téigh siar arís ar do nótaí agus ar aon eolas breise ón </a:t>
            </a:r>
          </a:p>
          <a:p>
            <a:pPr algn="just">
              <a:buNone/>
            </a:pPr>
            <a:r>
              <a:rPr lang="ga-IE" sz="1600" dirty="0" smtClean="0"/>
              <a:t>dtéacsleabhar. Léigh agus athléigh rudaí más gá agus breac síos frásaí nó </a:t>
            </a:r>
          </a:p>
          <a:p>
            <a:pPr algn="just">
              <a:buNone/>
            </a:pPr>
            <a:r>
              <a:rPr lang="ga-IE" sz="1600" dirty="0" smtClean="0"/>
              <a:t>smaointe a chabhróidh leat cuimhneamh ar na príomhchoincheapa.</a:t>
            </a:r>
          </a:p>
          <a:p>
            <a:pPr algn="just">
              <a:buNone/>
            </a:pPr>
            <a:r>
              <a:rPr lang="ga-IE" sz="1600" dirty="0" smtClean="0"/>
              <a:t>Nuair a bhíonn tú ag iarraidh dátaí nó ainmneacha a chur de </a:t>
            </a:r>
          </a:p>
          <a:p>
            <a:pPr algn="just">
              <a:buNone/>
            </a:pPr>
            <a:r>
              <a:rPr lang="ga-IE" sz="1600" dirty="0" smtClean="0"/>
              <a:t>ghlanmheabhair ná déan dearmad go dtógann sé cúpla iarracht é a </a:t>
            </a:r>
          </a:p>
          <a:p>
            <a:pPr algn="just">
              <a:buNone/>
            </a:pPr>
            <a:r>
              <a:rPr lang="ga-IE" sz="1600" dirty="0" smtClean="0"/>
              <a:t>bheith i gceart agat. Sin cúis amháin gur cheart duit tosú ag staidéar i</a:t>
            </a:r>
          </a:p>
          <a:p>
            <a:pPr algn="just">
              <a:buNone/>
            </a:pPr>
            <a:r>
              <a:rPr lang="ga-IE" sz="1600" dirty="0" smtClean="0"/>
              <a:t>bhfad roimh scrúdú. Bain úsáid as nodanna a chabhróidh leat rudaí a </a:t>
            </a:r>
          </a:p>
          <a:p>
            <a:pPr algn="just">
              <a:buNone/>
            </a:pPr>
            <a:r>
              <a:rPr lang="ga-IE" sz="1600" dirty="0" smtClean="0"/>
              <a:t>chur de ghlanmheabhair – b’fhéidir go bhfuil cúpla ceann tugtha duit ag </a:t>
            </a:r>
          </a:p>
          <a:p>
            <a:pPr algn="just">
              <a:buNone/>
            </a:pPr>
            <a:r>
              <a:rPr lang="ga-IE" sz="1600" dirty="0" smtClean="0"/>
              <a:t>do mhúinteoir, nó b’fhéidir go bhfuil cúpla ceann cumtha agat féin.</a:t>
            </a:r>
          </a:p>
          <a:p>
            <a:pPr algn="just">
              <a:buNone/>
            </a:pPr>
            <a:r>
              <a:rPr lang="ga-IE" sz="1600" dirty="0" smtClean="0"/>
              <a:t>Uaireanta ligeann daoine orthu féin go bhfuil siad ag múineadh os ard</a:t>
            </a:r>
          </a:p>
          <a:p>
            <a:pPr algn="just">
              <a:buNone/>
            </a:pPr>
            <a:r>
              <a:rPr lang="ga-IE" sz="1600" dirty="0" smtClean="0"/>
              <a:t>do dhalta samhailteach. Cabhraíonn sé leo a bheith ag obair le duine eile </a:t>
            </a:r>
          </a:p>
          <a:p>
            <a:pPr algn="just">
              <a:buNone/>
            </a:pPr>
            <a:r>
              <a:rPr lang="ga-IE" sz="1600" dirty="0" smtClean="0"/>
              <a:t>agus sealanna a thógáil ag múineadh os ard dá chéile. Straitéis eile ná </a:t>
            </a:r>
          </a:p>
          <a:p>
            <a:pPr algn="just">
              <a:buNone/>
            </a:pPr>
            <a:r>
              <a:rPr lang="ga-IE" sz="1600" dirty="0" smtClean="0"/>
              <a:t>cártaí beaga a dhéanamh amach ina bhfuil na príomhphointí scríofa </a:t>
            </a:r>
          </a:p>
          <a:p>
            <a:pPr algn="just">
              <a:buNone/>
            </a:pPr>
            <a:r>
              <a:rPr lang="ga-IE" sz="1600" dirty="0" smtClean="0"/>
              <a:t>orthu. Is féidir na cártaí sin a úsáid ansin le dul siar a dhéanamh don </a:t>
            </a:r>
          </a:p>
          <a:p>
            <a:pPr algn="just">
              <a:buNone/>
            </a:pPr>
            <a:r>
              <a:rPr lang="ga-IE" sz="1600" dirty="0" smtClean="0"/>
              <a:t>scrúdú.</a:t>
            </a:r>
          </a:p>
          <a:p>
            <a:pPr>
              <a:buNone/>
            </a:pPr>
            <a:r>
              <a:rPr lang="en-IE" sz="1600" dirty="0" smtClean="0"/>
              <a:t> </a:t>
            </a:r>
          </a:p>
          <a:p>
            <a:pPr>
              <a:buNone/>
            </a:pPr>
            <a:endParaRPr lang="en-IE" sz="1800" dirty="0" smtClean="0"/>
          </a:p>
          <a:p>
            <a:pPr>
              <a:buNone/>
            </a:pPr>
            <a:endParaRPr lang="en-GB" sz="1800" dirty="0"/>
          </a:p>
        </p:txBody>
      </p:sp>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Scileanna staidéir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7200" b="1" dirty="0" smtClean="0"/>
              <a:t>Léamh</a:t>
            </a:r>
            <a:r>
              <a:rPr lang="en-IE" sz="7200" b="1" dirty="0" smtClean="0"/>
              <a:t> (</a:t>
            </a:r>
            <a:r>
              <a:rPr lang="ga-IE" sz="7200" b="1" dirty="0" smtClean="0"/>
              <a:t>lch</a:t>
            </a:r>
            <a:r>
              <a:rPr lang="en-IE" sz="7200" b="1" dirty="0" smtClean="0"/>
              <a:t>. </a:t>
            </a:r>
            <a:r>
              <a:rPr lang="en-IE" sz="7200" b="1" dirty="0" smtClean="0"/>
              <a:t>2)</a:t>
            </a:r>
            <a:r>
              <a:rPr lang="en-IE" sz="9600" b="1" dirty="0" smtClean="0"/>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Right Arrow 5"/>
          <p:cNvSpPr/>
          <p:nvPr/>
        </p:nvSpPr>
        <p:spPr>
          <a:xfrm>
            <a:off x="5334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Scileanna staidéir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7200" b="1" dirty="0" smtClean="0"/>
              <a:t>Léamh</a:t>
            </a:r>
            <a:r>
              <a:rPr lang="en-IE" sz="7200" b="1" dirty="0" smtClean="0"/>
              <a:t> (</a:t>
            </a:r>
            <a:r>
              <a:rPr lang="ga-IE" sz="7200" b="1" dirty="0" smtClean="0"/>
              <a:t>lch</a:t>
            </a:r>
            <a:r>
              <a:rPr lang="en-IE" sz="7200" b="1" dirty="0" smtClean="0"/>
              <a:t>. </a:t>
            </a:r>
            <a:r>
              <a:rPr lang="en-IE" sz="7200" b="1" dirty="0" smtClean="0"/>
              <a:t>3)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1066800"/>
            <a:ext cx="5791200" cy="6832640"/>
          </a:xfrm>
          <a:prstGeom prst="rect">
            <a:avLst/>
          </a:prstGeom>
          <a:noFill/>
        </p:spPr>
        <p:txBody>
          <a:bodyPr wrap="square" rtlCol="0">
            <a:spAutoFit/>
          </a:bodyPr>
          <a:lstStyle/>
          <a:p>
            <a:pPr algn="just">
              <a:buNone/>
            </a:pPr>
            <a:r>
              <a:rPr lang="ga-IE" sz="1600" b="1" dirty="0" smtClean="0"/>
              <a:t>4. Seachain a bheith ag cur rudaí ar an méar fhada</a:t>
            </a:r>
            <a:endParaRPr lang="ga-IE" sz="1600" dirty="0" smtClean="0"/>
          </a:p>
          <a:p>
            <a:pPr algn="just">
              <a:buNone/>
            </a:pPr>
            <a:r>
              <a:rPr lang="ga-IE" sz="1600" dirty="0" smtClean="0"/>
              <a:t>Déan iarracht gan tús a chur leis an staidéar ag an nóiméad deireanach. Má tá an claonadh sin agatsa déan iarracht a bheith eagraithe. Nuair a scríobhann tú dátaí scrúduithe nó spriocdhátaí ar fhéilire tá sé deacair neamhaird a dhéanamh dóibh. Agus nuair a shuíonn tú síos chun do chuid oibre a phleanáil agus a eagrú tuigeann tú go maith go dtógann sé a lán ama rudaí a chur i gcrích.  Dá eagraithe is ea a bhíonn tú is ea is deacra atá sé rudaí a chur ar an méar fhada.</a:t>
            </a:r>
          </a:p>
          <a:p>
            <a:pPr algn="just">
              <a:buNone/>
            </a:pPr>
            <a:r>
              <a:rPr lang="ga-IE" sz="1600" dirty="0" smtClean="0"/>
              <a:t>Uaireanta bíonn eagla ar dhaoine tosú ag staidéar mar braitheann siad scanraithe roimh an méid atá le déanamh toisc go bhfuil siad taobh thiar ar an staidéar. Ná lig do seo tarlú duitse. Bíodh do chuid nótaí eagraithe, déan an léitheoireacht a iarrtar ort a dhéanamh agus lean na nodanna staidéir atá luaite chun go mbeidh smacht agat ar an obair.</a:t>
            </a:r>
          </a:p>
          <a:p>
            <a:pPr algn="just">
              <a:buNone/>
            </a:pPr>
            <a:r>
              <a:rPr lang="ga-IE" sz="1600" dirty="0" smtClean="0"/>
              <a:t> </a:t>
            </a:r>
          </a:p>
          <a:p>
            <a:pPr algn="just">
              <a:buNone/>
            </a:pPr>
            <a:r>
              <a:rPr lang="ga-IE" sz="1600" dirty="0" smtClean="0"/>
              <a:t>Ach cad atá le déanamh agat má tá rudaí imithe as smacht ort? Fiafraigh de do mhúinteoirí cabhrú leat chun teacht ar réiteach. Ná bíodh eagla ort cabhair a lorg. Bíonn meas ag múinteoirí ar dhaltaí a bhfuil suim acu san obair agus a dteastaíonn uathu go n-éireodh go maith leo.</a:t>
            </a:r>
          </a:p>
          <a:p>
            <a:pPr marL="342900" indent="-342900">
              <a:lnSpc>
                <a:spcPct val="150000"/>
              </a:lnSpc>
            </a:pPr>
            <a:endParaRPr lang="en-IE" sz="2000" dirty="0" smtClean="0"/>
          </a:p>
          <a:p>
            <a:pPr marL="342900" indent="-342900"/>
            <a:endParaRPr lang="en-IE" dirty="0" smtClean="0"/>
          </a:p>
          <a:p>
            <a:pPr marL="342900" indent="-342900"/>
            <a:endParaRPr lang="en-IE" dirty="0" smtClean="0"/>
          </a:p>
          <a:p>
            <a:endParaRPr lang="en-IE" dirty="0" smtClean="0"/>
          </a:p>
          <a:p>
            <a:endParaRPr lang="en-IE" dirty="0"/>
          </a:p>
        </p:txBody>
      </p:sp>
      <p:sp>
        <p:nvSpPr>
          <p:cNvPr id="6" name="Right Arrow 5"/>
          <p:cNvSpPr/>
          <p:nvPr/>
        </p:nvSpPr>
        <p:spPr>
          <a:xfrm>
            <a:off x="609600" y="9144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Scileanna staidéir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9600" b="1" dirty="0" smtClean="0"/>
              <a:t>Léamhthuiscint</a:t>
            </a:r>
            <a:r>
              <a:rPr lang="en-IE" sz="9600" b="1" dirty="0" smtClean="0"/>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914401"/>
            <a:ext cx="5791200" cy="8833187"/>
          </a:xfrm>
          <a:prstGeom prst="rect">
            <a:avLst/>
          </a:prstGeom>
          <a:noFill/>
        </p:spPr>
        <p:txBody>
          <a:bodyPr wrap="square" rtlCol="0">
            <a:spAutoFit/>
          </a:bodyPr>
          <a:lstStyle/>
          <a:p>
            <a:pPr marL="342900" indent="-342900">
              <a:lnSpc>
                <a:spcPct val="150000"/>
              </a:lnSpc>
            </a:pPr>
            <a:r>
              <a:rPr lang="ga-IE" sz="1600" dirty="0" smtClean="0"/>
              <a:t>Freagair na ceisteanna seo ar an alt atá léite agat.</a:t>
            </a:r>
          </a:p>
          <a:p>
            <a:pPr marL="342900" indent="-342900">
              <a:lnSpc>
                <a:spcPct val="150000"/>
              </a:lnSpc>
            </a:pPr>
            <a:r>
              <a:rPr lang="ga-IE" sz="1600" b="1" dirty="0" smtClean="0"/>
              <a:t>Cuid 1: Tosaigh ag staidéar ar scoil</a:t>
            </a:r>
          </a:p>
          <a:p>
            <a:pPr marL="457200" indent="-457200">
              <a:lnSpc>
                <a:spcPct val="150000"/>
              </a:lnSpc>
              <a:buAutoNum type="arabicPeriod"/>
            </a:pPr>
            <a:r>
              <a:rPr lang="ga-IE" sz="1600" dirty="0" smtClean="0"/>
              <a:t>Cén tábhacht a bhaineann le bheith ábalta nótaí maithe a thógáil? </a:t>
            </a:r>
          </a:p>
          <a:p>
            <a:pPr marL="457200" indent="-457200">
              <a:lnSpc>
                <a:spcPct val="150000"/>
              </a:lnSpc>
              <a:buAutoNum type="arabicPeriod"/>
            </a:pPr>
            <a:r>
              <a:rPr lang="ga-IE" sz="1600" dirty="0" smtClean="0"/>
              <a:t>Conas ar cheart duit do chuid nótaí a eagrú agus conas is féidir leat feabhas a chur orthu?</a:t>
            </a:r>
          </a:p>
          <a:p>
            <a:pPr marL="457200" indent="-457200">
              <a:lnSpc>
                <a:spcPct val="150000"/>
              </a:lnSpc>
            </a:pPr>
            <a:r>
              <a:rPr lang="ga-IE" sz="1600" b="1" dirty="0" smtClean="0"/>
              <a:t>Cuid 2: Pleanáil do chuid ama</a:t>
            </a:r>
          </a:p>
          <a:p>
            <a:pPr marL="457200" indent="-457200">
              <a:lnSpc>
                <a:spcPct val="150000"/>
              </a:lnSpc>
              <a:buAutoNum type="arabicPeriod"/>
            </a:pPr>
            <a:r>
              <a:rPr lang="ga-IE" sz="1600" dirty="0" smtClean="0"/>
              <a:t>Cén fáth a bhféadfadh anbhá teacht ar dhuine nuair a thosaíonn sé/sí ag staidéar?</a:t>
            </a:r>
          </a:p>
          <a:p>
            <a:pPr marL="457200" indent="-457200">
              <a:lnSpc>
                <a:spcPct val="150000"/>
              </a:lnSpc>
              <a:buAutoNum type="arabicPeriod"/>
            </a:pPr>
            <a:r>
              <a:rPr lang="ga-IE" sz="1600" dirty="0" smtClean="0"/>
              <a:t>Cén chomhairle a thugtar maidir le d’aigne a dhíriú agus tú ag staidéar?</a:t>
            </a:r>
          </a:p>
          <a:p>
            <a:pPr marL="457200" indent="-457200">
              <a:lnSpc>
                <a:spcPct val="150000"/>
              </a:lnSpc>
            </a:pPr>
            <a:r>
              <a:rPr lang="ga-IE" sz="1600" b="1" dirty="0" smtClean="0"/>
              <a:t>Cuid 3: Bunaigh do chuid staidéir ar an saghas scrúdaithe atá i gceist</a:t>
            </a:r>
          </a:p>
          <a:p>
            <a:pPr marL="457200" indent="-457200">
              <a:lnSpc>
                <a:spcPct val="150000"/>
              </a:lnSpc>
              <a:buFontTx/>
              <a:buAutoNum type="arabicPeriod"/>
            </a:pPr>
            <a:r>
              <a:rPr lang="ga-IE" sz="1600" dirty="0" smtClean="0"/>
              <a:t>Conas ar cheart ullmhú do scrúdú ceisteanna ilroghnacha?</a:t>
            </a:r>
          </a:p>
          <a:p>
            <a:pPr marL="457200" indent="-457200">
              <a:lnSpc>
                <a:spcPct val="150000"/>
              </a:lnSpc>
              <a:buAutoNum type="arabicPeriod"/>
            </a:pPr>
            <a:r>
              <a:rPr lang="ga-IE" sz="1600" dirty="0" smtClean="0"/>
              <a:t>Cén fáth a moltar gur cheart tosú ag staidéar i bhfad roimh scrúdú?</a:t>
            </a:r>
          </a:p>
          <a:p>
            <a:pPr marL="457200" indent="-457200">
              <a:lnSpc>
                <a:spcPct val="150000"/>
              </a:lnSpc>
            </a:pPr>
            <a:r>
              <a:rPr lang="ga-IE" sz="1600" b="1" dirty="0" smtClean="0"/>
              <a:t>Cuid 4: Seachain a bheith ag cur rudaí ar an méar fhada</a:t>
            </a:r>
          </a:p>
          <a:p>
            <a:pPr marL="457200" indent="-457200">
              <a:lnSpc>
                <a:spcPct val="150000"/>
              </a:lnSpc>
              <a:buAutoNum type="arabicPeriod"/>
            </a:pPr>
            <a:r>
              <a:rPr lang="ga-IE" sz="1600" dirty="0" smtClean="0"/>
              <a:t>Conas is féidir a bheith ag cur rudaí ar an méar fhada a sheachaint?</a:t>
            </a:r>
          </a:p>
          <a:p>
            <a:pPr marL="457200" indent="-457200">
              <a:lnSpc>
                <a:spcPct val="150000"/>
              </a:lnSpc>
              <a:buAutoNum type="arabicPeriod"/>
            </a:pPr>
            <a:r>
              <a:rPr lang="ga-IE" sz="1600" dirty="0" smtClean="0"/>
              <a:t>Cén fáth a mbeadh ar dhalta cabhair a lorg ar mhúinteoir?</a:t>
            </a:r>
          </a:p>
          <a:p>
            <a:pPr marL="457200" indent="-457200">
              <a:lnSpc>
                <a:spcPct val="150000"/>
              </a:lnSpc>
              <a:buAutoNum type="arabicPeriod"/>
            </a:pPr>
            <a:endParaRPr lang="en-IE" sz="1600" dirty="0" smtClean="0"/>
          </a:p>
          <a:p>
            <a:pPr marL="342900" indent="-342900"/>
            <a:endParaRPr lang="en-IE" sz="1600" dirty="0" smtClean="0"/>
          </a:p>
          <a:p>
            <a:pPr marL="342900" indent="-342900"/>
            <a:endParaRPr lang="en-IE" sz="1600" dirty="0" smtClean="0"/>
          </a:p>
          <a:p>
            <a:endParaRPr lang="en-IE" sz="1600" dirty="0" smtClean="0"/>
          </a:p>
          <a:p>
            <a:endParaRPr lang="en-IE" sz="1600" dirty="0"/>
          </a:p>
        </p:txBody>
      </p:sp>
      <p:sp>
        <p:nvSpPr>
          <p:cNvPr id="6" name="Right Arrow 5"/>
          <p:cNvSpPr/>
          <p:nvPr/>
        </p:nvSpPr>
        <p:spPr>
          <a:xfrm>
            <a:off x="5334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Scileanna staidéir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9600" b="1" dirty="0" smtClean="0"/>
              <a:t>Iarphlé</a:t>
            </a:r>
            <a:r>
              <a:rPr lang="en-IE" sz="9600" b="1" dirty="0" smtClean="0"/>
              <a:t> </a:t>
            </a:r>
            <a:r>
              <a:rPr lang="en-IE" sz="9600" b="1" dirty="0" smtClean="0"/>
              <a:t>1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914401"/>
            <a:ext cx="5791200" cy="9171742"/>
          </a:xfrm>
          <a:prstGeom prst="rect">
            <a:avLst/>
          </a:prstGeom>
          <a:noFill/>
        </p:spPr>
        <p:txBody>
          <a:bodyPr wrap="square" rtlCol="0">
            <a:spAutoFit/>
          </a:bodyPr>
          <a:lstStyle/>
          <a:p>
            <a:pPr marL="342900" indent="-342900">
              <a:lnSpc>
                <a:spcPct val="150000"/>
              </a:lnSpc>
            </a:pPr>
            <a:r>
              <a:rPr lang="en-IE" sz="2000" dirty="0" smtClean="0"/>
              <a:t>Bhí roinnt nathanna san alt atá beagán deacair. An</a:t>
            </a:r>
          </a:p>
          <a:p>
            <a:pPr marL="342900" indent="-342900">
              <a:lnSpc>
                <a:spcPct val="150000"/>
              </a:lnSpc>
            </a:pPr>
            <a:r>
              <a:rPr lang="en-IE" sz="2000" dirty="0" smtClean="0"/>
              <a:t>bhfuil siad ar eolas agat anois?</a:t>
            </a:r>
          </a:p>
          <a:p>
            <a:pPr marL="342900" indent="-342900">
              <a:lnSpc>
                <a:spcPct val="150000"/>
              </a:lnSpc>
            </a:pPr>
            <a:endParaRPr lang="en-IE" sz="2000" dirty="0" smtClean="0"/>
          </a:p>
          <a:p>
            <a:pPr marL="342900" indent="-342900">
              <a:lnSpc>
                <a:spcPct val="150000"/>
              </a:lnSpc>
              <a:buFont typeface="Arial" pitchFamily="34" charset="0"/>
              <a:buChar char="•"/>
            </a:pPr>
            <a:r>
              <a:rPr lang="en-IE" sz="2000" dirty="0" smtClean="0"/>
              <a:t>Rud a sheachaint</a:t>
            </a:r>
          </a:p>
          <a:p>
            <a:pPr marL="342900" indent="-342900">
              <a:lnSpc>
                <a:spcPct val="150000"/>
              </a:lnSpc>
              <a:buFont typeface="Arial" pitchFamily="34" charset="0"/>
              <a:buChar char="•"/>
            </a:pPr>
            <a:r>
              <a:rPr lang="en-IE" sz="2000" dirty="0" smtClean="0"/>
              <a:t>Anbhá a theacht ort</a:t>
            </a:r>
          </a:p>
          <a:p>
            <a:pPr marL="342900" indent="-342900">
              <a:lnSpc>
                <a:spcPct val="150000"/>
              </a:lnSpc>
              <a:buFont typeface="Arial" pitchFamily="34" charset="0"/>
              <a:buChar char="•"/>
            </a:pPr>
            <a:r>
              <a:rPr lang="en-IE" sz="2000" dirty="0" smtClean="0"/>
              <a:t>D’aird a bheith á tarraingt áit éigin eile</a:t>
            </a:r>
          </a:p>
          <a:p>
            <a:pPr marL="342900" indent="-342900">
              <a:lnSpc>
                <a:spcPct val="150000"/>
              </a:lnSpc>
              <a:buFont typeface="Arial" pitchFamily="34" charset="0"/>
              <a:buChar char="•"/>
            </a:pPr>
            <a:r>
              <a:rPr lang="en-IE" sz="2000" dirty="0" smtClean="0"/>
              <a:t>Claonadh a bheith agat rud éigin a dhéanamh</a:t>
            </a:r>
          </a:p>
          <a:p>
            <a:pPr marL="342900" indent="-342900">
              <a:lnSpc>
                <a:spcPct val="150000"/>
              </a:lnSpc>
            </a:pPr>
            <a:endParaRPr lang="en-IE" sz="2000" dirty="0" smtClean="0"/>
          </a:p>
          <a:p>
            <a:pPr marL="342900" indent="-342900">
              <a:lnSpc>
                <a:spcPct val="150000"/>
              </a:lnSpc>
            </a:pPr>
            <a:r>
              <a:rPr lang="en-IE" sz="2000" dirty="0" smtClean="0"/>
              <a:t>Féach an struchtúr seo:</a:t>
            </a:r>
          </a:p>
          <a:p>
            <a:pPr marL="342900" indent="-342900">
              <a:lnSpc>
                <a:spcPct val="150000"/>
              </a:lnSpc>
            </a:pPr>
            <a:r>
              <a:rPr lang="en-IE" sz="2000" dirty="0" smtClean="0"/>
              <a:t>“</a:t>
            </a:r>
            <a:r>
              <a:rPr lang="en-IE" sz="2000" b="1" dirty="0" smtClean="0"/>
              <a:t>Dá</a:t>
            </a:r>
            <a:r>
              <a:rPr lang="en-IE" sz="2000" dirty="0" smtClean="0"/>
              <a:t> eagraithe is ea a bhíonn tú </a:t>
            </a:r>
            <a:r>
              <a:rPr lang="en-IE" sz="2000" b="1" dirty="0" smtClean="0"/>
              <a:t>is ea is </a:t>
            </a:r>
            <a:r>
              <a:rPr lang="en-IE" sz="2000" dirty="0" smtClean="0"/>
              <a:t>deacra atá sé</a:t>
            </a:r>
          </a:p>
          <a:p>
            <a:pPr marL="342900" indent="-342900">
              <a:lnSpc>
                <a:spcPct val="150000"/>
              </a:lnSpc>
            </a:pPr>
            <a:r>
              <a:rPr lang="en-IE" sz="2000" dirty="0" smtClean="0"/>
              <a:t>rudaí a chur ar an méar fhada.”</a:t>
            </a:r>
          </a:p>
          <a:p>
            <a:pPr marL="457200" indent="-457200">
              <a:lnSpc>
                <a:spcPct val="150000"/>
              </a:lnSpc>
            </a:pPr>
            <a:endParaRPr lang="en-IE" sz="2000" dirty="0" smtClean="0"/>
          </a:p>
          <a:p>
            <a:pPr marL="457200" indent="-457200">
              <a:lnSpc>
                <a:spcPct val="150000"/>
              </a:lnSpc>
            </a:pPr>
            <a:r>
              <a:rPr lang="en-IE" sz="2000" dirty="0" smtClean="0"/>
              <a:t>An dtuigeann tú an seanfhocal seo:</a:t>
            </a:r>
          </a:p>
          <a:p>
            <a:pPr marL="457200" indent="-457200">
              <a:lnSpc>
                <a:spcPct val="150000"/>
              </a:lnSpc>
            </a:pPr>
            <a:r>
              <a:rPr lang="en-IE" sz="2000" dirty="0" smtClean="0"/>
              <a:t>“Dá laghad é, is breis é,” arsa an Dreoilín agus é ag</a:t>
            </a:r>
          </a:p>
          <a:p>
            <a:pPr marL="457200" indent="-457200">
              <a:lnSpc>
                <a:spcPct val="150000"/>
              </a:lnSpc>
            </a:pPr>
            <a:r>
              <a:rPr lang="en-IE" sz="2000" dirty="0" smtClean="0"/>
              <a:t>mún sa bhfarraige!</a:t>
            </a:r>
          </a:p>
          <a:p>
            <a:pPr marL="457200" indent="-457200">
              <a:lnSpc>
                <a:spcPct val="150000"/>
              </a:lnSpc>
            </a:pPr>
            <a:endParaRPr lang="en-IE" sz="2000" dirty="0" smtClean="0"/>
          </a:p>
          <a:p>
            <a:pPr marL="457200" indent="-457200">
              <a:lnSpc>
                <a:spcPct val="150000"/>
              </a:lnSpc>
            </a:pPr>
            <a:r>
              <a:rPr lang="en-IE" sz="2000" dirty="0" smtClean="0"/>
              <a:t>Cathain a d’fhéadfá an seanfhocal sin a úsáid?</a:t>
            </a:r>
          </a:p>
          <a:p>
            <a:pPr marL="342900" indent="-342900"/>
            <a:endParaRPr lang="en-IE" sz="2000" dirty="0" smtClean="0"/>
          </a:p>
          <a:p>
            <a:pPr marL="342900" indent="-342900"/>
            <a:endParaRPr lang="en-IE" sz="2000" dirty="0" smtClean="0"/>
          </a:p>
          <a:p>
            <a:endParaRPr lang="en-IE" sz="2000" dirty="0" smtClean="0"/>
          </a:p>
          <a:p>
            <a:endParaRPr lang="en-IE" sz="2000" dirty="0"/>
          </a:p>
        </p:txBody>
      </p:sp>
      <p:sp>
        <p:nvSpPr>
          <p:cNvPr id="6" name="Right Arrow 5"/>
          <p:cNvSpPr/>
          <p:nvPr/>
        </p:nvSpPr>
        <p:spPr>
          <a:xfrm>
            <a:off x="6096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6172200" cy="7391400"/>
          </a:xfrm>
        </p:spPr>
        <p:txBody>
          <a:bodyPr>
            <a:normAutofit/>
          </a:bodyPr>
          <a:lstStyle/>
          <a:p>
            <a:pPr marL="0" indent="0">
              <a:buNone/>
            </a:pPr>
            <a:r>
              <a:rPr lang="en-IE" sz="2000" dirty="0" smtClean="0"/>
              <a:t>Pléigh na ceisteanna seo:</a:t>
            </a:r>
          </a:p>
          <a:p>
            <a:pPr marL="228600" indent="-228600">
              <a:buFont typeface="+mj-lt"/>
              <a:buAutoNum type="arabicPeriod"/>
            </a:pPr>
            <a:endParaRPr lang="en-IE" sz="1200" dirty="0" smtClean="0"/>
          </a:p>
          <a:p>
            <a:pPr>
              <a:buFont typeface="+mj-lt"/>
              <a:buAutoNum type="arabicPeriod"/>
            </a:pPr>
            <a:r>
              <a:rPr lang="en-IE" sz="2400" dirty="0" smtClean="0"/>
              <a:t>An raibh an chomhairle a bhí san alt úsáideach? Cén fáth? </a:t>
            </a:r>
          </a:p>
          <a:p>
            <a:pPr>
              <a:buFont typeface="+mj-lt"/>
              <a:buAutoNum type="arabicPeriod"/>
            </a:pPr>
            <a:endParaRPr lang="en-IE" sz="2400" dirty="0" smtClean="0"/>
          </a:p>
          <a:p>
            <a:pPr>
              <a:buFont typeface="+mj-lt"/>
              <a:buAutoNum type="arabicPeriod"/>
            </a:pPr>
            <a:r>
              <a:rPr lang="en-IE" sz="2400" dirty="0" smtClean="0"/>
              <a:t>An n-úsáideann tusa mórán de na straitéisí a bhí luaite san alt? Cad iad?</a:t>
            </a:r>
          </a:p>
          <a:p>
            <a:pPr>
              <a:buFont typeface="+mj-lt"/>
              <a:buAutoNum type="arabicPeriod"/>
            </a:pPr>
            <a:endParaRPr lang="en-IE" sz="2400" dirty="0" smtClean="0"/>
          </a:p>
          <a:p>
            <a:pPr>
              <a:buFont typeface="+mj-lt"/>
              <a:buAutoNum type="arabicPeriod"/>
            </a:pPr>
            <a:r>
              <a:rPr lang="en-IE" sz="2400" dirty="0" smtClean="0"/>
              <a:t>Cé mhéad staidéir a dhéanann tusa de ghnáth?</a:t>
            </a:r>
          </a:p>
          <a:p>
            <a:pPr>
              <a:buFont typeface="+mj-lt"/>
              <a:buAutoNum type="arabicPeriod"/>
            </a:pPr>
            <a:endParaRPr lang="en-IE" sz="2400" dirty="0" smtClean="0"/>
          </a:p>
          <a:p>
            <a:pPr>
              <a:buFont typeface="+mj-lt"/>
              <a:buAutoNum type="arabicPeriod"/>
            </a:pPr>
            <a:r>
              <a:rPr lang="en-IE" sz="2400" dirty="0" smtClean="0"/>
              <a:t>Cad iad na hábhair is mó a gcaitheann tú am leo? Cén fáth na hábhair sin?</a:t>
            </a:r>
          </a:p>
          <a:p>
            <a:pPr>
              <a:buFont typeface="+mj-lt"/>
              <a:buAutoNum type="arabicPeriod"/>
            </a:pPr>
            <a:endParaRPr lang="en-GB" sz="2400" dirty="0" smtClean="0"/>
          </a:p>
          <a:p>
            <a:pPr>
              <a:buNone/>
            </a:pPr>
            <a:endParaRPr lang="en-GB" sz="2400" dirty="0" smtClean="0"/>
          </a:p>
          <a:p>
            <a:pPr>
              <a:buNone/>
            </a:pPr>
            <a:endParaRPr lang="en-GB" sz="2400" dirty="0" smtClean="0"/>
          </a:p>
          <a:p>
            <a:pPr>
              <a:buNone/>
            </a:pPr>
            <a:endParaRPr lang="en-GB" sz="2400" dirty="0" smtClean="0"/>
          </a:p>
        </p:txBody>
      </p:sp>
      <p:sp>
        <p:nvSpPr>
          <p:cNvPr id="8" name="Title 1"/>
          <p:cNvSpPr txBox="1">
            <a:spLocks/>
          </p:cNvSpPr>
          <p:nvPr/>
        </p:nvSpPr>
        <p:spPr>
          <a:xfrm>
            <a:off x="4572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endParaRPr lang="en-IE" sz="12800" dirty="0" smtClean="0">
              <a:latin typeface="+mj-lt"/>
              <a:ea typeface="+mj-ea"/>
              <a:cs typeface="+mj-cs"/>
            </a:endParaRPr>
          </a:p>
          <a:p>
            <a:pPr lvl="0">
              <a:spcBef>
                <a:spcPct val="0"/>
              </a:spcBef>
              <a:defRPr/>
            </a:pPr>
            <a:r>
              <a:rPr lang="en-IE" sz="12800" b="1" dirty="0" smtClean="0"/>
              <a:t>Scileanna staidéir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kumimoji="0" lang="en-IE" sz="16000" b="1" i="0" u="none" strike="noStrike" kern="1200" cap="none" spc="0" normalizeH="0" noProof="0" dirty="0" smtClean="0">
                <a:ln>
                  <a:noFill/>
                </a:ln>
                <a:solidFill>
                  <a:schemeClr val="tx1"/>
                </a:solidFill>
                <a:effectLst/>
                <a:uLnTx/>
                <a:uFillTx/>
                <a:latin typeface="+mj-lt"/>
                <a:ea typeface="+mj-ea"/>
                <a:cs typeface="+mj-cs"/>
              </a:rPr>
              <a:t>     </a:t>
            </a:r>
            <a:r>
              <a:rPr lang="ga-IE" sz="7200" b="1" dirty="0" smtClean="0">
                <a:latin typeface="+mj-lt"/>
                <a:ea typeface="+mj-ea"/>
                <a:cs typeface="+mj-cs"/>
              </a:rPr>
              <a:t>Iarphlé</a:t>
            </a:r>
            <a:r>
              <a:rPr lang="en-IE" sz="7200" b="1" dirty="0" smtClean="0">
                <a:latin typeface="+mj-lt"/>
                <a:ea typeface="+mj-ea"/>
                <a:cs typeface="+mj-cs"/>
              </a:rPr>
              <a:t> </a:t>
            </a:r>
            <a:r>
              <a:rPr lang="en-IE" sz="7200" b="1" dirty="0" smtClean="0">
                <a:latin typeface="+mj-lt"/>
                <a:ea typeface="+mj-ea"/>
                <a:cs typeface="+mj-cs"/>
              </a:rPr>
              <a:t>2</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Right Arrow 5"/>
          <p:cNvSpPr/>
          <p:nvPr/>
        </p:nvSpPr>
        <p:spPr>
          <a:xfrm>
            <a:off x="533400" y="8382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1080</TotalTime>
  <Words>978</Words>
  <Application>Microsoft Office PowerPoint</Application>
  <PresentationFormat>On-screen Show (4:3)</PresentationFormat>
  <Paragraphs>140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 atá ar eolas agat faoi Chúba?</dc:title>
  <dc:creator>user</dc:creator>
  <cp:lastModifiedBy>Ogras Laighain</cp:lastModifiedBy>
  <cp:revision>70</cp:revision>
  <dcterms:created xsi:type="dcterms:W3CDTF">2006-08-16T00:00:00Z</dcterms:created>
  <dcterms:modified xsi:type="dcterms:W3CDTF">2012-09-27T13:37:35Z</dcterms:modified>
</cp:coreProperties>
</file>