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notesSlides/notesSlide6.xml" ContentType="application/vnd.openxmlformats-officedocument.presentationml.notesSlide+xml"/>
  <Override PartName="/ppt/notesSlides/notesSlide7.xml" ContentType="application/vnd.openxmlformats-officedocument.presentationml.notesSlide+xml"/>
  <Override PartName="/ppt/slides/slide7.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9"/>
  </p:notesMasterIdLst>
  <p:handoutMasterIdLst>
    <p:handoutMasterId r:id="rId10"/>
  </p:handoutMasterIdLst>
  <p:sldIdLst>
    <p:sldId id="268" r:id="rId2"/>
    <p:sldId id="272" r:id="rId3"/>
    <p:sldId id="269" r:id="rId4"/>
    <p:sldId id="265" r:id="rId5"/>
    <p:sldId id="273" r:id="rId6"/>
    <p:sldId id="274" r:id="rId7"/>
    <p:sldId id="275" r:id="rId8"/>
  </p:sldIdLst>
  <p:sldSz cx="6858000" cy="9144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588" autoAdjust="0"/>
    <p:restoredTop sz="94624" autoAdjust="0"/>
  </p:normalViewPr>
  <p:slideViewPr>
    <p:cSldViewPr>
      <p:cViewPr>
        <p:scale>
          <a:sx n="110" d="100"/>
          <a:sy n="110" d="100"/>
        </p:scale>
        <p:origin x="-792" y="2124"/>
      </p:cViewPr>
      <p:guideLst>
        <p:guide orient="horz" pos="2880"/>
        <p:guide pos="216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55" d="100"/>
          <a:sy n="55" d="100"/>
        </p:scale>
        <p:origin x="-2856" y="-102"/>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notesMaster" Target="notesMasters/notesMaster1.xml"/><Relationship Id="rId14"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ga-IE"/>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2C06521C-613D-4CD2-A859-6E74FBAE77F0}" type="datetimeFigureOut">
              <a:rPr lang="ga-IE" smtClean="0"/>
              <a:pPr/>
              <a:t>27/09/2012</a:t>
            </a:fld>
            <a:endParaRPr lang="ga-IE"/>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ga-IE"/>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0ED5E88A-299C-4828-BDC8-329C14C180AE}" type="slidenum">
              <a:rPr lang="ga-IE" smtClean="0"/>
              <a:pPr/>
              <a:t>‹#›</a:t>
            </a:fld>
            <a:endParaRPr lang="ga-IE"/>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ga-IE"/>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F60FEF6-2390-442A-951E-00635FF7FC08}" type="datetimeFigureOut">
              <a:rPr lang="ga-IE" smtClean="0"/>
              <a:pPr/>
              <a:t>27/09/2012</a:t>
            </a:fld>
            <a:endParaRPr lang="ga-IE"/>
          </a:p>
        </p:txBody>
      </p:sp>
      <p:sp>
        <p:nvSpPr>
          <p:cNvPr id="4" name="Slide Image Placeholder 3"/>
          <p:cNvSpPr>
            <a:spLocks noGrp="1" noRot="1" noChangeAspect="1"/>
          </p:cNvSpPr>
          <p:nvPr>
            <p:ph type="sldImg" idx="2"/>
          </p:nvPr>
        </p:nvSpPr>
        <p:spPr>
          <a:xfrm>
            <a:off x="2143125" y="685800"/>
            <a:ext cx="2571750" cy="3429000"/>
          </a:xfrm>
          <a:prstGeom prst="rect">
            <a:avLst/>
          </a:prstGeom>
          <a:noFill/>
          <a:ln w="12700">
            <a:solidFill>
              <a:prstClr val="black"/>
            </a:solidFill>
          </a:ln>
        </p:spPr>
        <p:txBody>
          <a:bodyPr vert="horz" lIns="91440" tIns="45720" rIns="91440" bIns="45720" rtlCol="0" anchor="ctr"/>
          <a:lstStyle/>
          <a:p>
            <a:endParaRPr lang="ga-IE"/>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ga-IE"/>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ga-IE"/>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9747997-6BB7-4738-9F22-9FB6B06EB51D}" type="slidenum">
              <a:rPr lang="ga-IE" smtClean="0"/>
              <a:pPr/>
              <a:t>‹#›</a:t>
            </a:fld>
            <a:endParaRPr lang="ga-IE"/>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IE"/>
          </a:p>
        </p:txBody>
      </p:sp>
      <p:sp>
        <p:nvSpPr>
          <p:cNvPr id="4" name="Slide Number Placeholder 3"/>
          <p:cNvSpPr>
            <a:spLocks noGrp="1"/>
          </p:cNvSpPr>
          <p:nvPr>
            <p:ph type="sldNum" sz="quarter" idx="10"/>
          </p:nvPr>
        </p:nvSpPr>
        <p:spPr/>
        <p:txBody>
          <a:bodyPr/>
          <a:lstStyle/>
          <a:p>
            <a:fld id="{49747997-6BB7-4738-9F22-9FB6B06EB51D}" type="slidenum">
              <a:rPr lang="ga-IE" smtClean="0"/>
              <a:pPr/>
              <a:t>1</a:t>
            </a:fld>
            <a:endParaRPr lang="ga-IE"/>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IE"/>
          </a:p>
        </p:txBody>
      </p:sp>
      <p:sp>
        <p:nvSpPr>
          <p:cNvPr id="4" name="Slide Number Placeholder 3"/>
          <p:cNvSpPr>
            <a:spLocks noGrp="1"/>
          </p:cNvSpPr>
          <p:nvPr>
            <p:ph type="sldNum" sz="quarter" idx="10"/>
          </p:nvPr>
        </p:nvSpPr>
        <p:spPr/>
        <p:txBody>
          <a:bodyPr/>
          <a:lstStyle/>
          <a:p>
            <a:fld id="{49747997-6BB7-4738-9F22-9FB6B06EB51D}" type="slidenum">
              <a:rPr lang="ga-IE" smtClean="0"/>
              <a:pPr/>
              <a:t>2</a:t>
            </a:fld>
            <a:endParaRPr lang="ga-IE"/>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IE"/>
          </a:p>
        </p:txBody>
      </p:sp>
      <p:sp>
        <p:nvSpPr>
          <p:cNvPr id="4" name="Slide Number Placeholder 3"/>
          <p:cNvSpPr>
            <a:spLocks noGrp="1"/>
          </p:cNvSpPr>
          <p:nvPr>
            <p:ph type="sldNum" sz="quarter" idx="10"/>
          </p:nvPr>
        </p:nvSpPr>
        <p:spPr/>
        <p:txBody>
          <a:bodyPr/>
          <a:lstStyle/>
          <a:p>
            <a:fld id="{49747997-6BB7-4738-9F22-9FB6B06EB51D}" type="slidenum">
              <a:rPr lang="ga-IE" smtClean="0"/>
              <a:pPr/>
              <a:t>3</a:t>
            </a:fld>
            <a:endParaRPr lang="ga-IE"/>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IE"/>
          </a:p>
        </p:txBody>
      </p:sp>
      <p:sp>
        <p:nvSpPr>
          <p:cNvPr id="4" name="Slide Number Placeholder 3"/>
          <p:cNvSpPr>
            <a:spLocks noGrp="1"/>
          </p:cNvSpPr>
          <p:nvPr>
            <p:ph type="sldNum" sz="quarter" idx="10"/>
          </p:nvPr>
        </p:nvSpPr>
        <p:spPr/>
        <p:txBody>
          <a:bodyPr/>
          <a:lstStyle/>
          <a:p>
            <a:fld id="{49747997-6BB7-4738-9F22-9FB6B06EB51D}" type="slidenum">
              <a:rPr lang="ga-IE" smtClean="0"/>
              <a:pPr/>
              <a:t>4</a:t>
            </a:fld>
            <a:endParaRPr lang="ga-IE"/>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IE"/>
          </a:p>
        </p:txBody>
      </p:sp>
      <p:sp>
        <p:nvSpPr>
          <p:cNvPr id="4" name="Slide Number Placeholder 3"/>
          <p:cNvSpPr>
            <a:spLocks noGrp="1"/>
          </p:cNvSpPr>
          <p:nvPr>
            <p:ph type="sldNum" sz="quarter" idx="10"/>
          </p:nvPr>
        </p:nvSpPr>
        <p:spPr/>
        <p:txBody>
          <a:bodyPr/>
          <a:lstStyle/>
          <a:p>
            <a:fld id="{49747997-6BB7-4738-9F22-9FB6B06EB51D}" type="slidenum">
              <a:rPr lang="ga-IE" smtClean="0"/>
              <a:pPr/>
              <a:t>5</a:t>
            </a:fld>
            <a:endParaRPr lang="ga-IE"/>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IE"/>
          </a:p>
        </p:txBody>
      </p:sp>
      <p:sp>
        <p:nvSpPr>
          <p:cNvPr id="4" name="Slide Number Placeholder 3"/>
          <p:cNvSpPr>
            <a:spLocks noGrp="1"/>
          </p:cNvSpPr>
          <p:nvPr>
            <p:ph type="sldNum" sz="quarter" idx="10"/>
          </p:nvPr>
        </p:nvSpPr>
        <p:spPr/>
        <p:txBody>
          <a:bodyPr/>
          <a:lstStyle/>
          <a:p>
            <a:fld id="{49747997-6BB7-4738-9F22-9FB6B06EB51D}" type="slidenum">
              <a:rPr lang="ga-IE" smtClean="0"/>
              <a:pPr/>
              <a:t>6</a:t>
            </a:fld>
            <a:endParaRPr lang="ga-IE"/>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IE"/>
          </a:p>
        </p:txBody>
      </p:sp>
      <p:sp>
        <p:nvSpPr>
          <p:cNvPr id="4" name="Slide Number Placeholder 3"/>
          <p:cNvSpPr>
            <a:spLocks noGrp="1"/>
          </p:cNvSpPr>
          <p:nvPr>
            <p:ph type="sldNum" sz="quarter" idx="10"/>
          </p:nvPr>
        </p:nvSpPr>
        <p:spPr/>
        <p:txBody>
          <a:bodyPr/>
          <a:lstStyle/>
          <a:p>
            <a:fld id="{49747997-6BB7-4738-9F22-9FB6B06EB51D}" type="slidenum">
              <a:rPr lang="ga-IE" smtClean="0"/>
              <a:pPr/>
              <a:t>7</a:t>
            </a:fld>
            <a:endParaRPr lang="ga-IE"/>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14350" y="2840572"/>
            <a:ext cx="5829300" cy="1960033"/>
          </a:xfrm>
        </p:spPr>
        <p:txBody>
          <a:bodyPr/>
          <a:lstStyle/>
          <a:p>
            <a:r>
              <a:rPr lang="en-US" smtClean="0"/>
              <a:t>Click to edit Master title style</a:t>
            </a:r>
            <a:endParaRPr lang="en-US"/>
          </a:p>
        </p:txBody>
      </p:sp>
      <p:sp>
        <p:nvSpPr>
          <p:cNvPr id="3" name="Subtitle 2"/>
          <p:cNvSpPr>
            <a:spLocks noGrp="1"/>
          </p:cNvSpPr>
          <p:nvPr>
            <p:ph type="subTitle" idx="1"/>
          </p:nvPr>
        </p:nvSpPr>
        <p:spPr>
          <a:xfrm>
            <a:off x="1028700" y="5181600"/>
            <a:ext cx="4800600" cy="23368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9/27/2012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9/27/2012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72050" y="366189"/>
            <a:ext cx="1543050" cy="780203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42900" y="366189"/>
            <a:ext cx="4514850" cy="780203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9/27/2012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9/27/2012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41735" y="5875867"/>
            <a:ext cx="5829300" cy="1816100"/>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541735" y="3875622"/>
            <a:ext cx="5829300" cy="2000249"/>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9/27/2012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342900" y="2133605"/>
            <a:ext cx="3028950" cy="603461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3486150" y="2133605"/>
            <a:ext cx="3028950" cy="603461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9/27/2012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342902" y="2046817"/>
            <a:ext cx="3030141" cy="85301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42902" y="2899833"/>
            <a:ext cx="3030141" cy="526838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3483772" y="2046817"/>
            <a:ext cx="3031331" cy="85301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3483772" y="2899833"/>
            <a:ext cx="3031331" cy="526838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9/27/2012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9/27/2012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9/27/2012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42903" y="364067"/>
            <a:ext cx="2256235" cy="154940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2681290" y="364071"/>
            <a:ext cx="3833813" cy="7804151"/>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342903" y="1913471"/>
            <a:ext cx="2256235" cy="6254751"/>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9/27/2012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344216" y="6400801"/>
            <a:ext cx="4114800" cy="755651"/>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344216" y="817033"/>
            <a:ext cx="41148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344216" y="7156452"/>
            <a:ext cx="4114800" cy="107314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9/27/2012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42900" y="366184"/>
            <a:ext cx="6172200" cy="1524000"/>
          </a:xfrm>
          <a:prstGeom prst="rect">
            <a:avLst/>
          </a:prstGeom>
        </p:spPr>
        <p:txBody>
          <a:bodyPr vert="horz" lIns="91440" tIns="45720" rIns="91440" bIns="45720" rtlCol="0" anchor="ctr">
            <a:normAutofit/>
          </a:bodyPr>
          <a:lstStyle/>
          <a:p>
            <a:r>
              <a:rPr lang="en-US" dirty="0" smtClean="0"/>
              <a:t>Click to edit Master title style </a:t>
            </a:r>
            <a:r>
              <a:rPr lang="en-US" dirty="0" err="1" smtClean="0"/>
              <a:t>cinnte</a:t>
            </a:r>
            <a:r>
              <a:rPr lang="en-US" dirty="0" smtClean="0"/>
              <a:t> </a:t>
            </a:r>
            <a:r>
              <a:rPr lang="en-US" dirty="0" err="1" smtClean="0"/>
              <a:t>dearfach</a:t>
            </a:r>
            <a:r>
              <a:rPr lang="en-US" dirty="0" smtClean="0"/>
              <a:t> </a:t>
            </a:r>
            <a:endParaRPr lang="en-US" dirty="0"/>
          </a:p>
        </p:txBody>
      </p:sp>
      <p:sp>
        <p:nvSpPr>
          <p:cNvPr id="3" name="Text Placeholder 2"/>
          <p:cNvSpPr>
            <a:spLocks noGrp="1"/>
          </p:cNvSpPr>
          <p:nvPr>
            <p:ph type="body" idx="1"/>
          </p:nvPr>
        </p:nvSpPr>
        <p:spPr>
          <a:xfrm>
            <a:off x="342900" y="2133605"/>
            <a:ext cx="6172200" cy="6034617"/>
          </a:xfrm>
          <a:prstGeom prst="rect">
            <a:avLst/>
          </a:prstGeom>
        </p:spPr>
        <p:txBody>
          <a:bodyPr vert="horz" lIns="91440" tIns="45720" rIns="91440" bIns="45720" rtlCol="0">
            <a:normAutofit/>
          </a:bodyPr>
          <a:lstStyle/>
          <a:p>
            <a:pPr lvl="0"/>
            <a:r>
              <a:rPr lang="en-US" dirty="0" smtClean="0"/>
              <a:t>Click to edit </a:t>
            </a:r>
            <a:r>
              <a:rPr lang="en-IE" noProof="0" dirty="0" smtClean="0"/>
              <a:t>Master</a:t>
            </a:r>
            <a:r>
              <a:rPr lang="en-US" dirty="0" smtClean="0"/>
              <a:t>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2"/>
          </p:nvPr>
        </p:nvSpPr>
        <p:spPr>
          <a:xfrm>
            <a:off x="342900" y="8475138"/>
            <a:ext cx="1600200" cy="486833"/>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9/27/2012</a:t>
            </a:fld>
            <a:endParaRPr lang="en-US"/>
          </a:p>
        </p:txBody>
      </p:sp>
      <p:sp>
        <p:nvSpPr>
          <p:cNvPr id="5" name="Footer Placeholder 4"/>
          <p:cNvSpPr>
            <a:spLocks noGrp="1"/>
          </p:cNvSpPr>
          <p:nvPr>
            <p:ph type="ftr" sz="quarter" idx="3"/>
          </p:nvPr>
        </p:nvSpPr>
        <p:spPr>
          <a:xfrm>
            <a:off x="2343150" y="8475138"/>
            <a:ext cx="2171700" cy="486833"/>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4914900" y="8475138"/>
            <a:ext cx="1600200" cy="486833"/>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baseline="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1143000"/>
            <a:ext cx="6172200" cy="7391400"/>
          </a:xfrm>
        </p:spPr>
        <p:txBody>
          <a:bodyPr>
            <a:normAutofit/>
          </a:bodyPr>
          <a:lstStyle/>
          <a:p>
            <a:pPr lvl="0">
              <a:buNone/>
            </a:pPr>
            <a:r>
              <a:rPr lang="ga-IE" sz="2000" dirty="0" smtClean="0"/>
              <a:t>Beidh tú ag éisteacht ar ball le Conor ag déanamh cur síos</a:t>
            </a:r>
          </a:p>
          <a:p>
            <a:pPr lvl="0">
              <a:buNone/>
            </a:pPr>
            <a:r>
              <a:rPr lang="ga-IE" sz="2000" dirty="0" smtClean="0"/>
              <a:t>ar an mbrú a bhaineann leis an Ardteistiméireacht a</a:t>
            </a:r>
          </a:p>
          <a:p>
            <a:pPr lvl="0">
              <a:buNone/>
            </a:pPr>
            <a:r>
              <a:rPr lang="ga-IE" sz="2000" dirty="0" smtClean="0"/>
              <a:t>dhéanamh agus a thuairimí faoi chóras na bpointí in</a:t>
            </a:r>
          </a:p>
          <a:p>
            <a:pPr lvl="0">
              <a:buNone/>
            </a:pPr>
            <a:r>
              <a:rPr lang="ga-IE" sz="2000" dirty="0" smtClean="0"/>
              <a:t>Éirinn. </a:t>
            </a:r>
            <a:endParaRPr lang="ga-IE" dirty="0" smtClean="0"/>
          </a:p>
          <a:p>
            <a:pPr>
              <a:buNone/>
            </a:pPr>
            <a:r>
              <a:rPr lang="ga-IE" sz="2400" dirty="0" smtClean="0"/>
              <a:t>Féach ar thorthaí suirbhé a bhí sa nuachtán</a:t>
            </a:r>
          </a:p>
          <a:p>
            <a:pPr>
              <a:buNone/>
            </a:pPr>
            <a:r>
              <a:rPr lang="ga-IE" sz="2400" i="1" dirty="0" smtClean="0"/>
              <a:t>Foinse</a:t>
            </a:r>
            <a:r>
              <a:rPr lang="ga-IE" sz="2400" dirty="0" smtClean="0"/>
              <a:t> inar cuireadh an cheist: </a:t>
            </a:r>
          </a:p>
          <a:p>
            <a:pPr>
              <a:buNone/>
            </a:pPr>
            <a:endParaRPr lang="ga-IE" sz="800" b="1" dirty="0" smtClean="0"/>
          </a:p>
          <a:p>
            <a:pPr algn="ctr">
              <a:buNone/>
            </a:pPr>
            <a:r>
              <a:rPr lang="ga-IE" sz="2400" b="1" dirty="0" smtClean="0"/>
              <a:t>Ar cheart deireadh a chur le córas na bpointí san Ardteistiméireacht?</a:t>
            </a:r>
          </a:p>
          <a:p>
            <a:pPr>
              <a:buNone/>
            </a:pPr>
            <a:endParaRPr lang="ga-IE" sz="2400" dirty="0" smtClean="0"/>
          </a:p>
          <a:p>
            <a:pPr>
              <a:buNone/>
            </a:pPr>
            <a:r>
              <a:rPr lang="ga-IE" sz="2400" dirty="0" smtClean="0"/>
              <a:t>Cad é an céatadán ceart do gach freagra, dar</a:t>
            </a:r>
          </a:p>
          <a:p>
            <a:pPr>
              <a:buNone/>
            </a:pPr>
            <a:r>
              <a:rPr lang="ga-IE" sz="2400" dirty="0" smtClean="0"/>
              <a:t>leat? Cén fáth? Cad a cheapann an duine in aice</a:t>
            </a:r>
          </a:p>
          <a:p>
            <a:pPr>
              <a:buNone/>
            </a:pPr>
            <a:r>
              <a:rPr lang="ga-IE" sz="2400" dirty="0" smtClean="0"/>
              <a:t>leat?</a:t>
            </a:r>
          </a:p>
          <a:p>
            <a:pPr>
              <a:buNone/>
            </a:pPr>
            <a:endParaRPr lang="ga-IE" sz="2400" dirty="0" smtClean="0"/>
          </a:p>
          <a:p>
            <a:pPr>
              <a:buNone/>
            </a:pPr>
            <a:endParaRPr lang="ga-IE" sz="2400" dirty="0" smtClean="0"/>
          </a:p>
          <a:p>
            <a:pPr>
              <a:buNone/>
            </a:pPr>
            <a:r>
              <a:rPr lang="ga-IE" sz="2200" dirty="0" smtClean="0"/>
              <a:t>Ba cheart, teastaíonn athrú ar an gcóras: _____</a:t>
            </a:r>
          </a:p>
          <a:p>
            <a:pPr>
              <a:buNone/>
            </a:pPr>
            <a:r>
              <a:rPr lang="ga-IE" sz="2200" dirty="0" smtClean="0"/>
              <a:t>Níor cheart, tugtar cothrom na féinne leis: _____</a:t>
            </a:r>
          </a:p>
          <a:p>
            <a:pPr>
              <a:buNone/>
            </a:pPr>
            <a:r>
              <a:rPr lang="ga-IE" sz="2200" dirty="0" smtClean="0"/>
              <a:t>Is cuma liom: _____</a:t>
            </a:r>
          </a:p>
          <a:p>
            <a:pPr>
              <a:buNone/>
            </a:pPr>
            <a:endParaRPr lang="en-GB" sz="2400" dirty="0" smtClean="0"/>
          </a:p>
          <a:p>
            <a:pPr>
              <a:buNone/>
            </a:pPr>
            <a:endParaRPr lang="en-GB" sz="2400" dirty="0" smtClean="0"/>
          </a:p>
          <a:p>
            <a:pPr>
              <a:buNone/>
            </a:pPr>
            <a:endParaRPr lang="en-GB" sz="2400" b="1" dirty="0" smtClean="0"/>
          </a:p>
          <a:p>
            <a:pPr lvl="0">
              <a:buNone/>
            </a:pPr>
            <a:endParaRPr lang="en-IE" sz="2400" dirty="0" smtClean="0"/>
          </a:p>
        </p:txBody>
      </p:sp>
      <p:sp>
        <p:nvSpPr>
          <p:cNvPr id="4" name="Title 1"/>
          <p:cNvSpPr>
            <a:spLocks noGrp="1"/>
          </p:cNvSpPr>
          <p:nvPr>
            <p:ph type="title"/>
          </p:nvPr>
        </p:nvSpPr>
        <p:spPr>
          <a:xfrm>
            <a:off x="381000" y="381000"/>
            <a:ext cx="6172200" cy="853016"/>
          </a:xfrm>
        </p:spPr>
        <p:txBody>
          <a:bodyPr>
            <a:normAutofit fontScale="90000"/>
          </a:bodyPr>
          <a:lstStyle/>
          <a:p>
            <a:pPr algn="l"/>
            <a:r>
              <a:rPr lang="en-IE" sz="4000" b="1" dirty="0" smtClean="0"/>
              <a:t>Córas na </a:t>
            </a:r>
            <a:r>
              <a:rPr lang="en-IE" sz="4000" b="1" dirty="0" err="1" smtClean="0"/>
              <a:t>bPointí</a:t>
            </a:r>
            <a:r>
              <a:rPr lang="en-IE" sz="4000" b="1" dirty="0" smtClean="0"/>
              <a:t>	           </a:t>
            </a:r>
            <a:r>
              <a:rPr lang="ga-IE" sz="1800" b="1" dirty="0" smtClean="0"/>
              <a:t>Réamhobair</a:t>
            </a:r>
            <a:endParaRPr lang="ga-IE" sz="1800" dirty="0"/>
          </a:p>
        </p:txBody>
      </p:sp>
      <p:sp>
        <p:nvSpPr>
          <p:cNvPr id="6" name="Right Arrow 5"/>
          <p:cNvSpPr/>
          <p:nvPr/>
        </p:nvSpPr>
        <p:spPr>
          <a:xfrm>
            <a:off x="533400" y="990600"/>
            <a:ext cx="4724400" cy="45719"/>
          </a:xfrm>
          <a:prstGeom prst="right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ga-IE"/>
          </a:p>
        </p:txBody>
      </p:sp>
      <p:sp>
        <p:nvSpPr>
          <p:cNvPr id="5" name="Oval 4"/>
          <p:cNvSpPr/>
          <p:nvPr/>
        </p:nvSpPr>
        <p:spPr>
          <a:xfrm>
            <a:off x="1371600" y="6019800"/>
            <a:ext cx="3810000" cy="5334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dirty="0" smtClean="0"/>
          </a:p>
          <a:p>
            <a:pPr algn="ctr"/>
            <a:r>
              <a:rPr lang="en-IE" dirty="0" smtClean="0"/>
              <a:t>29.7%	5%	70.3%	</a:t>
            </a:r>
            <a:endParaRPr lang="en-IE"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1371604"/>
            <a:ext cx="6172200" cy="7162796"/>
          </a:xfrm>
        </p:spPr>
        <p:txBody>
          <a:bodyPr>
            <a:normAutofit fontScale="92500" lnSpcReduction="10000"/>
          </a:bodyPr>
          <a:lstStyle/>
          <a:p>
            <a:pPr lvl="0">
              <a:buNone/>
            </a:pPr>
            <a:r>
              <a:rPr lang="ga-IE" sz="1800" dirty="0" smtClean="0"/>
              <a:t>Féach ar Chonor anois faoi dhó agus freagair na ceisteanna: </a:t>
            </a:r>
          </a:p>
          <a:p>
            <a:pPr lvl="0">
              <a:buNone/>
            </a:pPr>
            <a:endParaRPr lang="ga-IE" sz="1800" dirty="0" smtClean="0"/>
          </a:p>
          <a:p>
            <a:pPr marL="457200" lvl="0" indent="-457200">
              <a:buAutoNum type="arabicPeriod"/>
            </a:pPr>
            <a:r>
              <a:rPr lang="ga-IE" sz="2000" dirty="0" smtClean="0"/>
              <a:t>Cén fáth a shíleann Conor go bhfuil an Ardteistiméireacht cothrom?</a:t>
            </a:r>
          </a:p>
          <a:p>
            <a:pPr marL="457200" lvl="0" indent="-457200">
              <a:buAutoNum type="arabicPeriod"/>
            </a:pPr>
            <a:r>
              <a:rPr lang="ga-IE" sz="2000" dirty="0" smtClean="0"/>
              <a:t>Ach, deir sé go bhfuil brú ag baint le lá na scrúduithe, cén brú é sin?</a:t>
            </a:r>
          </a:p>
          <a:p>
            <a:pPr marL="457200" lvl="0" indent="-457200">
              <a:buAutoNum type="arabicPeriod"/>
            </a:pPr>
            <a:r>
              <a:rPr lang="ga-IE" sz="2000" dirty="0" smtClean="0"/>
              <a:t>Cad atá deacair faoi chóras na bpointí, dar le Conor?</a:t>
            </a:r>
          </a:p>
          <a:p>
            <a:pPr marL="457200" lvl="0" indent="-457200">
              <a:buAutoNum type="arabicPeriod"/>
            </a:pPr>
            <a:endParaRPr lang="ga-IE" sz="1800" dirty="0" smtClean="0"/>
          </a:p>
          <a:p>
            <a:pPr marL="457200" lvl="0" indent="-457200">
              <a:buNone/>
            </a:pPr>
            <a:r>
              <a:rPr lang="ga-IE" sz="1800" dirty="0" smtClean="0"/>
              <a:t>Bhain Conor úsáid as an bhfrása </a:t>
            </a:r>
            <a:r>
              <a:rPr lang="ga-IE" sz="1800" b="1" i="1" dirty="0" smtClean="0"/>
              <a:t>mura n-éiríonn leat. </a:t>
            </a:r>
            <a:r>
              <a:rPr lang="ga-IE" sz="1800" dirty="0" smtClean="0"/>
              <a:t>An féidir leat</a:t>
            </a:r>
          </a:p>
          <a:p>
            <a:pPr marL="457200" lvl="0" indent="-457200">
              <a:buNone/>
            </a:pPr>
            <a:r>
              <a:rPr lang="ga-IE" sz="1800" dirty="0" smtClean="0"/>
              <a:t>an forainm réamhfhoclach cuí a chur leis na focail thíos chun nath</a:t>
            </a:r>
          </a:p>
          <a:p>
            <a:pPr marL="457200" lvl="0" indent="-457200">
              <a:buNone/>
            </a:pPr>
            <a:r>
              <a:rPr lang="ga-IE" sz="1800" dirty="0" smtClean="0"/>
              <a:t>úsáideach a chruthú.</a:t>
            </a:r>
          </a:p>
          <a:p>
            <a:pPr marL="457200" lvl="0" indent="-457200">
              <a:buNone/>
            </a:pPr>
            <a:endParaRPr lang="ga-IE" sz="1800" dirty="0" smtClean="0"/>
          </a:p>
          <a:p>
            <a:pPr marL="457200" lvl="0" indent="-457200" algn="ctr">
              <a:buNone/>
            </a:pPr>
            <a:r>
              <a:rPr lang="ga-IE" sz="2000" dirty="0" smtClean="0"/>
              <a:t>Theip</a:t>
            </a:r>
          </a:p>
          <a:p>
            <a:pPr marL="457200" lvl="0" indent="-457200" algn="ctr">
              <a:buNone/>
            </a:pPr>
            <a:r>
              <a:rPr lang="ga-IE" sz="2000" dirty="0" smtClean="0"/>
              <a:t>D’éirigh</a:t>
            </a:r>
          </a:p>
          <a:p>
            <a:pPr marL="457200" lvl="0" indent="-457200" algn="ctr">
              <a:buNone/>
            </a:pPr>
            <a:r>
              <a:rPr lang="ga-IE" sz="2000" dirty="0" smtClean="0"/>
              <a:t>Chlis</a:t>
            </a:r>
          </a:p>
          <a:p>
            <a:pPr marL="457200" lvl="0" indent="-457200" algn="ctr">
              <a:buNone/>
            </a:pPr>
            <a:r>
              <a:rPr lang="ga-IE" sz="2000" dirty="0" smtClean="0"/>
              <a:t>Thaitin (rud éigin)</a:t>
            </a:r>
          </a:p>
          <a:p>
            <a:pPr marL="457200" lvl="0" indent="-457200" algn="ctr">
              <a:buNone/>
            </a:pPr>
            <a:r>
              <a:rPr lang="ga-IE" sz="2000" dirty="0" smtClean="0"/>
              <a:t>Rith (rud éigin)</a:t>
            </a:r>
          </a:p>
          <a:p>
            <a:pPr marL="457200" lvl="0" indent="-457200">
              <a:buNone/>
            </a:pPr>
            <a:endParaRPr lang="ga-IE" sz="1800" dirty="0" smtClean="0"/>
          </a:p>
          <a:p>
            <a:pPr marL="457200" lvl="0" indent="-457200">
              <a:buNone/>
            </a:pPr>
            <a:r>
              <a:rPr lang="ga-IE" sz="2000" dirty="0" smtClean="0"/>
              <a:t>Anois cuir ceisteanna ar an duine in aice leat san aimsir</a:t>
            </a:r>
          </a:p>
          <a:p>
            <a:pPr marL="457200" lvl="0" indent="-457200">
              <a:buNone/>
            </a:pPr>
            <a:r>
              <a:rPr lang="ga-IE" sz="2000" dirty="0" smtClean="0"/>
              <a:t>chaite, ag úsáid na nathanna thuas. Mar shampla:</a:t>
            </a:r>
          </a:p>
          <a:p>
            <a:pPr marL="457200" lvl="0" indent="-457200">
              <a:buNone/>
            </a:pPr>
            <a:endParaRPr lang="ga-IE" sz="1800" dirty="0" smtClean="0"/>
          </a:p>
          <a:p>
            <a:pPr marL="457200" lvl="0" indent="-457200">
              <a:buNone/>
            </a:pPr>
            <a:r>
              <a:rPr lang="ga-IE" sz="1800" dirty="0" smtClean="0"/>
              <a:t>Ar éirigh leat sa scrúdú tiomána? D’éirigh / Níor éirigh</a:t>
            </a:r>
          </a:p>
          <a:p>
            <a:pPr marL="457200" lvl="0" indent="-457200">
              <a:buNone/>
            </a:pPr>
            <a:endParaRPr lang="en-IE" sz="1800" dirty="0" smtClean="0"/>
          </a:p>
          <a:p>
            <a:pPr lvl="0">
              <a:buNone/>
            </a:pPr>
            <a:endParaRPr lang="en-IE" sz="1800" dirty="0" smtClean="0"/>
          </a:p>
          <a:p>
            <a:pPr lvl="0">
              <a:buNone/>
            </a:pPr>
            <a:endParaRPr lang="en-IE" sz="1800" dirty="0" smtClean="0"/>
          </a:p>
          <a:p>
            <a:pPr lvl="0">
              <a:buNone/>
            </a:pPr>
            <a:endParaRPr lang="en-IE" sz="1800" dirty="0" smtClean="0"/>
          </a:p>
          <a:p>
            <a:pPr lvl="0">
              <a:buNone/>
            </a:pPr>
            <a:endParaRPr lang="en-IE" sz="1800" dirty="0" smtClean="0"/>
          </a:p>
          <a:p>
            <a:pPr lvl="0">
              <a:buNone/>
            </a:pPr>
            <a:endParaRPr lang="en-IE" sz="1800" dirty="0" smtClean="0"/>
          </a:p>
        </p:txBody>
      </p:sp>
      <p:sp>
        <p:nvSpPr>
          <p:cNvPr id="6" name="Right Arrow 5"/>
          <p:cNvSpPr/>
          <p:nvPr/>
        </p:nvSpPr>
        <p:spPr>
          <a:xfrm>
            <a:off x="533400" y="990600"/>
            <a:ext cx="4724400" cy="45719"/>
          </a:xfrm>
          <a:prstGeom prst="right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ga-IE"/>
          </a:p>
        </p:txBody>
      </p:sp>
      <p:sp>
        <p:nvSpPr>
          <p:cNvPr id="9" name="Title 1"/>
          <p:cNvSpPr>
            <a:spLocks noGrp="1"/>
          </p:cNvSpPr>
          <p:nvPr>
            <p:ph type="title"/>
          </p:nvPr>
        </p:nvSpPr>
        <p:spPr>
          <a:xfrm>
            <a:off x="381000" y="381000"/>
            <a:ext cx="6172200" cy="853016"/>
          </a:xfrm>
        </p:spPr>
        <p:txBody>
          <a:bodyPr>
            <a:normAutofit fontScale="90000"/>
          </a:bodyPr>
          <a:lstStyle/>
          <a:p>
            <a:pPr algn="l"/>
            <a:r>
              <a:rPr lang="en-IE" sz="4000" b="1" dirty="0" smtClean="0"/>
              <a:t>Córas na </a:t>
            </a:r>
            <a:r>
              <a:rPr lang="en-IE" sz="4000" b="1" dirty="0" err="1" smtClean="0"/>
              <a:t>bPointí</a:t>
            </a:r>
            <a:r>
              <a:rPr lang="en-IE" sz="4000" b="1" dirty="0" smtClean="0"/>
              <a:t>	               </a:t>
            </a:r>
            <a:r>
              <a:rPr lang="en-IE" sz="1800" b="1" dirty="0" smtClean="0"/>
              <a:t>Éisteacht</a:t>
            </a:r>
            <a:endParaRPr lang="ga-IE" sz="1800"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1143000"/>
            <a:ext cx="6324600" cy="7620000"/>
          </a:xfrm>
        </p:spPr>
        <p:txBody>
          <a:bodyPr>
            <a:noAutofit/>
          </a:bodyPr>
          <a:lstStyle/>
          <a:p>
            <a:pPr lvl="0" algn="ctr">
              <a:buNone/>
            </a:pPr>
            <a:r>
              <a:rPr lang="ga-IE" sz="1700" b="1" dirty="0" smtClean="0"/>
              <a:t>Le Baccalaureate</a:t>
            </a:r>
          </a:p>
          <a:p>
            <a:pPr lvl="0" algn="just"/>
            <a:r>
              <a:rPr lang="ga-IE" sz="1700" dirty="0" smtClean="0"/>
              <a:t>Déantar staidéar ar 7 n-ábhar (an Fhraincis, Mata, Stair, Tíreolaíocht, Eolaíocht, Fealsúnacht agus teanga iasachta).</a:t>
            </a:r>
          </a:p>
          <a:p>
            <a:pPr lvl="0" algn="just"/>
            <a:r>
              <a:rPr lang="ga-IE" sz="1700" dirty="0" smtClean="0"/>
              <a:t>Tá trí rogha ann taobh istigh den chóras – an baccalaureate L (béim ar an litríocht), an baccalaureate S (béim ar an eolaíocht) agus an baccalaureate ES (béim ar chúrsaí eacnamaíochta agus sóisialta).</a:t>
            </a:r>
          </a:p>
          <a:p>
            <a:pPr lvl="0" algn="just"/>
            <a:r>
              <a:rPr lang="ga-IE" sz="1700" dirty="0" smtClean="0"/>
              <a:t>Ní scrúdú dheireadh chóras na meánscolaíochta é ach scrúdú chun freastal ar institiúidí éagsúla tríú leibhéal.</a:t>
            </a:r>
          </a:p>
          <a:p>
            <a:pPr lvl="0" algn="just"/>
            <a:r>
              <a:rPr lang="ga-IE" sz="1700" dirty="0" smtClean="0"/>
              <a:t>Tá éileamh níos mó ag na hinstitiúidí orthu siúd a bhfuil an ‘</a:t>
            </a:r>
            <a:r>
              <a:rPr lang="ga-IE" sz="1700" i="1" dirty="0" smtClean="0"/>
              <a:t>bac S</a:t>
            </a:r>
            <a:r>
              <a:rPr lang="ga-IE" sz="1700" dirty="0" smtClean="0"/>
              <a:t>’ acu agus bíonn seans níos fearr ag na daltaí seo freastal ar na coláistí is fearr – </a:t>
            </a:r>
            <a:r>
              <a:rPr lang="ga-IE" sz="1700" i="1" dirty="0" smtClean="0"/>
              <a:t>les Grandes Écoles</a:t>
            </a:r>
            <a:r>
              <a:rPr lang="ga-IE" sz="1700" dirty="0" smtClean="0"/>
              <a:t>.</a:t>
            </a:r>
          </a:p>
          <a:p>
            <a:pPr lvl="0" algn="just"/>
            <a:r>
              <a:rPr lang="ga-IE" sz="1700" dirty="0" smtClean="0"/>
              <a:t>Is gá 10 as 20 nó níos mó a fháil chun pas a fháil.</a:t>
            </a:r>
          </a:p>
          <a:p>
            <a:pPr lvl="0" algn="just"/>
            <a:r>
              <a:rPr lang="ga-IE" sz="1700" dirty="0" smtClean="0"/>
              <a:t>Is leor pas a fháil chun fáil isteach sna gnáth-ollscoileanna.</a:t>
            </a:r>
          </a:p>
          <a:p>
            <a:pPr lvl="0" algn="just"/>
            <a:r>
              <a:rPr lang="ga-IE" sz="1700" dirty="0" smtClean="0"/>
              <a:t>Tá na </a:t>
            </a:r>
            <a:r>
              <a:rPr lang="ga-IE" sz="1700" i="1" dirty="0" smtClean="0"/>
              <a:t>class préparatoires </a:t>
            </a:r>
            <a:r>
              <a:rPr lang="ga-IE" sz="1700" dirty="0" smtClean="0"/>
              <a:t>mar an chéad chéim tar éis an </a:t>
            </a:r>
            <a:r>
              <a:rPr lang="ga-IE" sz="1700" i="1" dirty="0" smtClean="0"/>
              <a:t>bac </a:t>
            </a:r>
            <a:r>
              <a:rPr lang="ga-IE" sz="1700" dirty="0" smtClean="0"/>
              <a:t>le fáil isteach sna </a:t>
            </a:r>
            <a:r>
              <a:rPr lang="ga-IE" sz="1700" i="1" dirty="0" smtClean="0"/>
              <a:t>Grandes Écoles </a:t>
            </a:r>
            <a:r>
              <a:rPr lang="ga-IE" sz="1700" dirty="0" smtClean="0"/>
              <a:t>agus braitheann an seans atá ag dalta fáil isteach iontu ar agallaimh a dhéantar i bhfad roimh an </a:t>
            </a:r>
            <a:r>
              <a:rPr lang="ga-IE" sz="1700" i="1" dirty="0" smtClean="0"/>
              <a:t>bac</a:t>
            </a:r>
            <a:r>
              <a:rPr lang="ga-IE" sz="1700" dirty="0" smtClean="0"/>
              <a:t>. </a:t>
            </a:r>
          </a:p>
          <a:p>
            <a:pPr lvl="0" algn="just"/>
            <a:r>
              <a:rPr lang="ga-IE" sz="1700" dirty="0" smtClean="0"/>
              <a:t>De bhrí freagraí na gceisteanna sa </a:t>
            </a:r>
            <a:r>
              <a:rPr lang="ga-IE" sz="1700" i="1" dirty="0" smtClean="0"/>
              <a:t>bac</a:t>
            </a:r>
            <a:r>
              <a:rPr lang="ga-IE" sz="1700" dirty="0" smtClean="0"/>
              <a:t> a bheith i bhfoirm aiste den chuid is mó, fiú san eolaíocht, is féidir leis na marcanna a bhronntar a bheith claonta nó suibiachtúil.</a:t>
            </a:r>
          </a:p>
          <a:p>
            <a:pPr lvl="0" algn="just"/>
            <a:r>
              <a:rPr lang="ga-IE" sz="1700" dirty="0" smtClean="0"/>
              <a:t>Mura n-éiríonn le dalta ach idir 8-10 a fháil in ábhar ar bith tugtar an seans dó scrúdú breise cainte a dhéanamh ar an ábhar sin.</a:t>
            </a:r>
          </a:p>
          <a:p>
            <a:pPr algn="just"/>
            <a:r>
              <a:rPr lang="ga-IE" sz="1700" dirty="0" smtClean="0"/>
              <a:t>Cé gur féidir le gach dalta a fhaigheann pas freastal ar na gnáth-ollscoileanna (chun leigheas nó múinteoireacht a dhéanamh, mar shampla) ní éiríonn ach le leath acu dul isteach sa dara bliain.</a:t>
            </a:r>
            <a:endParaRPr lang="ga-IE" sz="1700" dirty="0" smtClean="0"/>
          </a:p>
        </p:txBody>
      </p:sp>
      <p:sp>
        <p:nvSpPr>
          <p:cNvPr id="6" name="Right Arrow 5"/>
          <p:cNvSpPr/>
          <p:nvPr/>
        </p:nvSpPr>
        <p:spPr>
          <a:xfrm>
            <a:off x="533400" y="990600"/>
            <a:ext cx="4724400" cy="45719"/>
          </a:xfrm>
          <a:prstGeom prst="right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ga-IE"/>
          </a:p>
        </p:txBody>
      </p:sp>
      <p:sp>
        <p:nvSpPr>
          <p:cNvPr id="7" name="Title 1"/>
          <p:cNvSpPr>
            <a:spLocks noGrp="1"/>
          </p:cNvSpPr>
          <p:nvPr>
            <p:ph type="title"/>
          </p:nvPr>
        </p:nvSpPr>
        <p:spPr>
          <a:xfrm>
            <a:off x="381000" y="381000"/>
            <a:ext cx="6172200" cy="853016"/>
          </a:xfrm>
        </p:spPr>
        <p:txBody>
          <a:bodyPr>
            <a:normAutofit fontScale="90000"/>
          </a:bodyPr>
          <a:lstStyle/>
          <a:p>
            <a:pPr algn="l"/>
            <a:r>
              <a:rPr lang="en-IE" sz="4000" b="1" dirty="0" smtClean="0"/>
              <a:t>Córas na </a:t>
            </a:r>
            <a:r>
              <a:rPr lang="en-IE" sz="4000" b="1" dirty="0" err="1" smtClean="0"/>
              <a:t>bPointí</a:t>
            </a:r>
            <a:r>
              <a:rPr lang="en-IE" sz="4000" b="1" dirty="0" smtClean="0"/>
              <a:t>	               </a:t>
            </a:r>
            <a:r>
              <a:rPr lang="en-IE" sz="1800" b="1" dirty="0" smtClean="0"/>
              <a:t>Léamh 1</a:t>
            </a:r>
            <a:endParaRPr lang="ga-IE" sz="1800"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1371604"/>
            <a:ext cx="6172200" cy="6034617"/>
          </a:xfrm>
        </p:spPr>
        <p:txBody>
          <a:bodyPr>
            <a:normAutofit lnSpcReduction="10000"/>
          </a:bodyPr>
          <a:lstStyle/>
          <a:p>
            <a:pPr lvl="0" algn="ctr">
              <a:buNone/>
            </a:pPr>
            <a:r>
              <a:rPr lang="en-IE" sz="1700" b="1" dirty="0" smtClean="0"/>
              <a:t>A-Levels</a:t>
            </a:r>
          </a:p>
          <a:p>
            <a:pPr lvl="0" algn="just"/>
            <a:r>
              <a:rPr lang="en-IE" sz="1700" dirty="0" smtClean="0"/>
              <a:t>Déantar staidéar ar 3-5 ábhar de ghnáth ag brath ar cad ba mhaith leis an dalta a dhéanamh san ollscoil. </a:t>
            </a:r>
            <a:endParaRPr lang="en-GB" sz="1700" dirty="0" smtClean="0"/>
          </a:p>
          <a:p>
            <a:pPr lvl="0" algn="just"/>
            <a:r>
              <a:rPr lang="en-IE" sz="1700" dirty="0" smtClean="0"/>
              <a:t>Déantar é idir 16-18 bliain d’aois agus maireann sé dhá bhliain. Ní dhéantar staidéar ar níos mó ná 3 ábhar de ghnáth sa dara bliain. </a:t>
            </a:r>
            <a:endParaRPr lang="en-GB" sz="1700" dirty="0" smtClean="0"/>
          </a:p>
          <a:p>
            <a:pPr lvl="0" algn="just"/>
            <a:r>
              <a:rPr lang="en-IE" sz="1700" dirty="0" smtClean="0"/>
              <a:t>Cuireann na múinteoirí marcanna sealadacha ar fáil do na hinstitiúidí tríú leibhéal agus ní bhíonn siad cruinn i gcónaí. Glacann na hinstitiúidí leis na daltaí ar bhonn sealadach ag brath ar na marcanna a chuireann na múinteoirí ar fáil.</a:t>
            </a:r>
            <a:endParaRPr lang="en-GB" sz="1700" dirty="0" smtClean="0"/>
          </a:p>
          <a:p>
            <a:pPr lvl="0" algn="just"/>
            <a:r>
              <a:rPr lang="en-IE" sz="1700" dirty="0" smtClean="0"/>
              <a:t>Caithfidh na daltaí na marcanna sin a thuar na múinteoirí  a fháil, chun áit a fháil sna coláistí.</a:t>
            </a:r>
            <a:endParaRPr lang="en-GB" sz="1700" dirty="0" smtClean="0"/>
          </a:p>
          <a:p>
            <a:pPr lvl="0" algn="just"/>
            <a:r>
              <a:rPr lang="en-IE" sz="1700" dirty="0" smtClean="0"/>
              <a:t>Is féidir leis na daltaí a rogha ábhar a dhéanamh.</a:t>
            </a:r>
            <a:endParaRPr lang="en-GB" sz="1700" dirty="0" smtClean="0"/>
          </a:p>
          <a:p>
            <a:pPr lvl="0" algn="just"/>
            <a:r>
              <a:rPr lang="en-IE" sz="1700" dirty="0" smtClean="0"/>
              <a:t>Ní roghnaíonn ach 17% de dhaltaí ábhair san eolaíocht.</a:t>
            </a:r>
            <a:endParaRPr lang="en-GB" sz="1700" dirty="0" smtClean="0"/>
          </a:p>
          <a:p>
            <a:pPr lvl="0" algn="just"/>
            <a:r>
              <a:rPr lang="en-IE" sz="1700" dirty="0" smtClean="0"/>
              <a:t>Tá torthaí na ndaltaí ag éirí níos fearr le blianta anuas.</a:t>
            </a:r>
            <a:endParaRPr lang="en-GB" sz="1700" dirty="0" smtClean="0"/>
          </a:p>
          <a:p>
            <a:pPr lvl="0" algn="just"/>
            <a:r>
              <a:rPr lang="en-IE" sz="1700" dirty="0" smtClean="0"/>
              <a:t>Déantar cuid de na scrúduithe anois ag deireadh na chéad bhliana agus is féidir na scrúduithe sin a athdhéanamh go dtí go bhfuil marc maith faighte.</a:t>
            </a:r>
            <a:endParaRPr lang="en-GB" sz="1700" dirty="0" smtClean="0"/>
          </a:p>
          <a:p>
            <a:pPr lvl="0" algn="just"/>
            <a:r>
              <a:rPr lang="en-IE" sz="1700" dirty="0" smtClean="0"/>
              <a:t>Cuireann ollscoileanna áirithe scrúduithe iontrála dá gcuid féin ar siúl chun eolas níos fearr a fháil ar chumas an dalta féin.</a:t>
            </a:r>
            <a:endParaRPr lang="en-GB" sz="1700" dirty="0" smtClean="0"/>
          </a:p>
          <a:p>
            <a:pPr algn="just"/>
            <a:r>
              <a:rPr lang="en-IE" sz="1700" dirty="0" smtClean="0"/>
              <a:t>Is ábhar roghnach é teanga iasachtach a dhéanamh tar éis ceithre bliana déag d’aois.</a:t>
            </a:r>
          </a:p>
        </p:txBody>
      </p:sp>
      <p:sp>
        <p:nvSpPr>
          <p:cNvPr id="6" name="Right Arrow 5"/>
          <p:cNvSpPr/>
          <p:nvPr/>
        </p:nvSpPr>
        <p:spPr>
          <a:xfrm>
            <a:off x="533400" y="990600"/>
            <a:ext cx="4724400" cy="45719"/>
          </a:xfrm>
          <a:prstGeom prst="right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ga-IE"/>
          </a:p>
        </p:txBody>
      </p:sp>
      <p:sp>
        <p:nvSpPr>
          <p:cNvPr id="7" name="Title 1"/>
          <p:cNvSpPr>
            <a:spLocks noGrp="1"/>
          </p:cNvSpPr>
          <p:nvPr>
            <p:ph type="title"/>
          </p:nvPr>
        </p:nvSpPr>
        <p:spPr>
          <a:xfrm>
            <a:off x="381000" y="381000"/>
            <a:ext cx="6172200" cy="853016"/>
          </a:xfrm>
        </p:spPr>
        <p:txBody>
          <a:bodyPr>
            <a:normAutofit fontScale="90000"/>
          </a:bodyPr>
          <a:lstStyle/>
          <a:p>
            <a:pPr algn="l"/>
            <a:r>
              <a:rPr lang="en-IE" sz="4000" b="1" dirty="0" smtClean="0"/>
              <a:t>Córas na </a:t>
            </a:r>
            <a:r>
              <a:rPr lang="en-IE" sz="4000" b="1" dirty="0" err="1" smtClean="0"/>
              <a:t>bPointí</a:t>
            </a:r>
            <a:r>
              <a:rPr lang="en-IE" sz="4000" b="1" dirty="0" smtClean="0"/>
              <a:t>	               </a:t>
            </a:r>
            <a:r>
              <a:rPr lang="en-IE" sz="1800" b="1" dirty="0" smtClean="0"/>
              <a:t>Léamh 2</a:t>
            </a:r>
            <a:endParaRPr lang="ga-IE" sz="1800"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1143000"/>
            <a:ext cx="6172200" cy="7467600"/>
          </a:xfrm>
        </p:spPr>
        <p:txBody>
          <a:bodyPr>
            <a:normAutofit/>
          </a:bodyPr>
          <a:lstStyle/>
          <a:p>
            <a:pPr>
              <a:buAutoNum type="arabicPeriod"/>
            </a:pPr>
            <a:endParaRPr lang="en-IE" sz="2000" dirty="0" smtClean="0"/>
          </a:p>
          <a:p>
            <a:pPr>
              <a:buAutoNum type="arabicPeriod"/>
            </a:pPr>
            <a:r>
              <a:rPr lang="ga-IE" sz="2000" dirty="0" smtClean="0"/>
              <a:t>Léigh an dá shleamhnán faoi chóras na bpointí sa Fhrainc agus sa Ríocht Aontaithe. Breac síos achoimre de na pointí faoin dá thopaic i do chóipleabhar. </a:t>
            </a:r>
          </a:p>
          <a:p>
            <a:pPr>
              <a:buAutoNum type="arabicPeriod"/>
            </a:pPr>
            <a:endParaRPr lang="ga-IE" sz="2000" dirty="0" smtClean="0"/>
          </a:p>
          <a:p>
            <a:pPr>
              <a:buAutoNum type="arabicPeriod"/>
            </a:pPr>
            <a:r>
              <a:rPr lang="ga-IE" sz="2000" dirty="0" smtClean="0"/>
              <a:t>Anois, ag obair leis an duine in aice leat scríobhaigí pointí cosúil leis na pointí ar an dá shleamhnán dheireanacha ach faoin Ardteistiméireacht.</a:t>
            </a:r>
          </a:p>
          <a:p>
            <a:pPr>
              <a:buAutoNum type="arabicPeriod"/>
            </a:pPr>
            <a:endParaRPr lang="ga-IE" sz="2000" dirty="0" smtClean="0"/>
          </a:p>
          <a:p>
            <a:pPr>
              <a:buAutoNum type="arabicPeriod"/>
            </a:pPr>
            <a:r>
              <a:rPr lang="ga-IE" sz="2000" dirty="0" smtClean="0"/>
              <a:t>Cad é an córas is fearr, dar libh? An bhfuil sibh beirt ar aon intinn faoi sin?</a:t>
            </a:r>
          </a:p>
          <a:p>
            <a:pPr>
              <a:buAutoNum type="arabicPeriod"/>
            </a:pPr>
            <a:endParaRPr lang="ga-IE" sz="2000" dirty="0" smtClean="0"/>
          </a:p>
          <a:p>
            <a:pPr>
              <a:buAutoNum type="arabicPeriod"/>
            </a:pPr>
            <a:r>
              <a:rPr lang="ga-IE" sz="2000" dirty="0" smtClean="0"/>
              <a:t>Breacaigí síos dhá bhuntáiste agus dhá mhíbhuntáiste a bhaineann le gach córas.</a:t>
            </a:r>
          </a:p>
          <a:p>
            <a:pPr>
              <a:buAutoNum type="arabicPeriod"/>
            </a:pPr>
            <a:endParaRPr lang="ga-IE" sz="2000" dirty="0" smtClean="0"/>
          </a:p>
          <a:p>
            <a:pPr>
              <a:buAutoNum type="arabicPeriod"/>
            </a:pPr>
            <a:r>
              <a:rPr lang="ga-IE" sz="2000" dirty="0" smtClean="0"/>
              <a:t>Féachaigí ar phróifíl na ndaltaí ar an gcéad shleamhnán eile. Cad é an córas is fearr a oireann do gach duine? Bígí in ann a rá cén fáth ar roghnaigh sibh amhlaidh.</a:t>
            </a:r>
          </a:p>
          <a:p>
            <a:pPr>
              <a:buNone/>
            </a:pPr>
            <a:endParaRPr lang="en-IE" sz="2000" dirty="0" smtClean="0"/>
          </a:p>
          <a:p>
            <a:pPr>
              <a:buAutoNum type="arabicPeriod"/>
            </a:pPr>
            <a:endParaRPr lang="en-IE" sz="2000" dirty="0" smtClean="0"/>
          </a:p>
          <a:p>
            <a:pPr>
              <a:buAutoNum type="arabicPeriod"/>
            </a:pPr>
            <a:endParaRPr lang="en-IE" sz="2000" dirty="0" smtClean="0"/>
          </a:p>
          <a:p>
            <a:pPr>
              <a:buAutoNum type="arabicPeriod"/>
            </a:pPr>
            <a:endParaRPr lang="en-IE" sz="2000" i="1" dirty="0" smtClean="0"/>
          </a:p>
          <a:p>
            <a:pPr>
              <a:buNone/>
            </a:pPr>
            <a:endParaRPr lang="en-IE" sz="2000" dirty="0" smtClean="0"/>
          </a:p>
        </p:txBody>
      </p:sp>
      <p:sp>
        <p:nvSpPr>
          <p:cNvPr id="6" name="Right Arrow 5"/>
          <p:cNvSpPr/>
          <p:nvPr/>
        </p:nvSpPr>
        <p:spPr>
          <a:xfrm>
            <a:off x="533400" y="990600"/>
            <a:ext cx="4724400" cy="45719"/>
          </a:xfrm>
          <a:prstGeom prst="right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ga-IE"/>
          </a:p>
        </p:txBody>
      </p:sp>
      <p:sp>
        <p:nvSpPr>
          <p:cNvPr id="8" name="Title 1"/>
          <p:cNvSpPr>
            <a:spLocks noGrp="1"/>
          </p:cNvSpPr>
          <p:nvPr>
            <p:ph type="title"/>
          </p:nvPr>
        </p:nvSpPr>
        <p:spPr>
          <a:xfrm>
            <a:off x="381000" y="381000"/>
            <a:ext cx="6172200" cy="853016"/>
          </a:xfrm>
        </p:spPr>
        <p:txBody>
          <a:bodyPr>
            <a:normAutofit fontScale="90000"/>
          </a:bodyPr>
          <a:lstStyle/>
          <a:p>
            <a:pPr algn="l"/>
            <a:r>
              <a:rPr lang="en-IE" sz="4000" b="1" dirty="0" smtClean="0"/>
              <a:t>Córas na </a:t>
            </a:r>
            <a:r>
              <a:rPr lang="en-IE" sz="4000" b="1" dirty="0" err="1" smtClean="0"/>
              <a:t>bPointí</a:t>
            </a:r>
            <a:r>
              <a:rPr lang="en-IE" sz="4000" b="1" dirty="0" smtClean="0"/>
              <a:t>	               </a:t>
            </a:r>
            <a:r>
              <a:rPr lang="ga-IE" sz="1800" b="1" dirty="0" smtClean="0"/>
              <a:t>Iarphlé</a:t>
            </a:r>
            <a:r>
              <a:rPr lang="en-IE" sz="1800" b="1" dirty="0" smtClean="0"/>
              <a:t> </a:t>
            </a:r>
            <a:r>
              <a:rPr lang="en-IE" sz="1800" b="1" dirty="0" smtClean="0"/>
              <a:t>1</a:t>
            </a:r>
            <a:endParaRPr lang="ga-IE" sz="1800"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ight Arrow 5"/>
          <p:cNvSpPr/>
          <p:nvPr/>
        </p:nvSpPr>
        <p:spPr>
          <a:xfrm>
            <a:off x="533400" y="990600"/>
            <a:ext cx="4724400" cy="45719"/>
          </a:xfrm>
          <a:prstGeom prst="right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ga-IE"/>
          </a:p>
        </p:txBody>
      </p:sp>
      <p:sp>
        <p:nvSpPr>
          <p:cNvPr id="8" name="Title 1"/>
          <p:cNvSpPr>
            <a:spLocks noGrp="1"/>
          </p:cNvSpPr>
          <p:nvPr>
            <p:ph type="title"/>
          </p:nvPr>
        </p:nvSpPr>
        <p:spPr>
          <a:xfrm>
            <a:off x="381000" y="381000"/>
            <a:ext cx="6172200" cy="853016"/>
          </a:xfrm>
        </p:spPr>
        <p:txBody>
          <a:bodyPr>
            <a:normAutofit fontScale="90000"/>
          </a:bodyPr>
          <a:lstStyle/>
          <a:p>
            <a:pPr algn="l"/>
            <a:r>
              <a:rPr lang="en-IE" sz="4000" b="1" dirty="0" smtClean="0"/>
              <a:t>Córas na </a:t>
            </a:r>
            <a:r>
              <a:rPr lang="en-IE" sz="4000" b="1" dirty="0" err="1" smtClean="0"/>
              <a:t>bPointí</a:t>
            </a:r>
            <a:r>
              <a:rPr lang="en-IE" sz="4000" b="1" dirty="0" smtClean="0"/>
              <a:t>	               </a:t>
            </a:r>
            <a:r>
              <a:rPr lang="ga-IE" sz="1800" b="1" dirty="0" smtClean="0"/>
              <a:t>Iarphlé</a:t>
            </a:r>
            <a:r>
              <a:rPr lang="en-IE" sz="1800" b="1" dirty="0" smtClean="0"/>
              <a:t> </a:t>
            </a:r>
            <a:r>
              <a:rPr lang="en-IE" sz="1800" b="1" dirty="0" smtClean="0"/>
              <a:t>2</a:t>
            </a:r>
            <a:endParaRPr lang="ga-IE" sz="1800" dirty="0"/>
          </a:p>
        </p:txBody>
      </p:sp>
      <p:graphicFrame>
        <p:nvGraphicFramePr>
          <p:cNvPr id="7" name="Table 6"/>
          <p:cNvGraphicFramePr>
            <a:graphicFrameLocks noGrp="1"/>
          </p:cNvGraphicFramePr>
          <p:nvPr/>
        </p:nvGraphicFramePr>
        <p:xfrm>
          <a:off x="609600" y="1371600"/>
          <a:ext cx="5562600" cy="6583680"/>
        </p:xfrm>
        <a:graphic>
          <a:graphicData uri="http://schemas.openxmlformats.org/drawingml/2006/table">
            <a:tbl>
              <a:tblPr firstRow="1" bandRow="1">
                <a:tableStyleId>{00A15C55-8517-42AA-B614-E9B94910E393}</a:tableStyleId>
              </a:tblPr>
              <a:tblGrid>
                <a:gridCol w="5562600"/>
              </a:tblGrid>
              <a:tr h="370840">
                <a:tc>
                  <a:txBody>
                    <a:bodyPr/>
                    <a:lstStyle/>
                    <a:p>
                      <a:r>
                        <a:rPr lang="en-IE" dirty="0" smtClean="0">
                          <a:solidFill>
                            <a:schemeClr val="tx1"/>
                          </a:solidFill>
                        </a:rPr>
                        <a:t>Laura Ní Cheallaigh.</a:t>
                      </a:r>
                    </a:p>
                    <a:p>
                      <a:r>
                        <a:rPr lang="en-IE" dirty="0" smtClean="0">
                          <a:solidFill>
                            <a:schemeClr val="tx1"/>
                          </a:solidFill>
                        </a:rPr>
                        <a:t>Níl</a:t>
                      </a:r>
                      <a:r>
                        <a:rPr lang="en-IE" baseline="0" dirty="0" smtClean="0">
                          <a:solidFill>
                            <a:schemeClr val="tx1"/>
                          </a:solidFill>
                        </a:rPr>
                        <a:t> aon dabht ná go bhfuil bua na scríbhneoireachta aici. Tá cúpla comórtas buaite aice le haghaidh úrscéalta a scríobh sí. Tá an-suim aici i litríocht na Gaeilge agus an Bhéarla agus ba bhreá léi céim a bhaint amach i Nua-Litríocht. Níl lámh mhaith aici ar an Matamaitic nó ar an Eolaíocht áfach.</a:t>
                      </a:r>
                      <a:endParaRPr lang="en-IE" dirty="0">
                        <a:solidFill>
                          <a:schemeClr val="tx1"/>
                        </a:solidFill>
                      </a:endParaRPr>
                    </a:p>
                  </a:txBody>
                  <a:tcPr>
                    <a:solidFill>
                      <a:schemeClr val="accent4">
                        <a:lumMod val="40000"/>
                        <a:lumOff val="60000"/>
                      </a:schemeClr>
                    </a:solidFill>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IE" b="1" dirty="0" smtClean="0">
                          <a:solidFill>
                            <a:schemeClr val="tx1"/>
                          </a:solidFill>
                        </a:rPr>
                        <a:t>Seán Mac Mathúna.</a:t>
                      </a:r>
                    </a:p>
                    <a:p>
                      <a:r>
                        <a:rPr lang="en-IE" b="1" dirty="0" smtClean="0"/>
                        <a:t>Ní duine</a:t>
                      </a:r>
                      <a:r>
                        <a:rPr lang="en-IE" b="1" baseline="0" dirty="0" smtClean="0"/>
                        <a:t> ró-acadúil é Seán ach is fear mór spóirt é. Ní hé nach bhfuil sé cliste ach níl suim aige sa staidéar go háirithe sna hábhair nach bhfuil dúil aige iontu, sa Bhéarla, mar shampla. Is breá leis daoine óga agus bheith ag traenáil mhuintir óg na scoile sa pheil. Is cinnte go mbeidh sé ina mhúinteoir spóirt den scoth ach tá an-éileamh ar na cúrsaí sin sna hollscoileanna.</a:t>
                      </a:r>
                      <a:endParaRPr lang="en-IE" b="1" dirty="0"/>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ga-IE" sz="1800" b="1" kern="1200" noProof="0" dirty="0" smtClean="0">
                          <a:solidFill>
                            <a:schemeClr val="dk1"/>
                          </a:solidFill>
                          <a:latin typeface="+mn-lt"/>
                          <a:ea typeface="+mn-ea"/>
                          <a:cs typeface="+mn-cs"/>
                        </a:rPr>
                        <a:t>Máire</a:t>
                      </a:r>
                      <a:r>
                        <a:rPr lang="ga-IE" sz="1800" b="1" kern="1200" baseline="0" noProof="0" dirty="0" smtClean="0">
                          <a:solidFill>
                            <a:schemeClr val="dk1"/>
                          </a:solidFill>
                          <a:latin typeface="+mn-lt"/>
                          <a:ea typeface="+mn-ea"/>
                          <a:cs typeface="+mn-cs"/>
                        </a:rPr>
                        <a:t> Ní Ríada.</a:t>
                      </a:r>
                    </a:p>
                    <a:p>
                      <a:pPr marL="0" marR="0" indent="0" algn="l" defTabSz="914400" rtl="0" eaLnBrk="1" fontAlgn="auto" latinLnBrk="0" hangingPunct="1">
                        <a:lnSpc>
                          <a:spcPct val="100000"/>
                        </a:lnSpc>
                        <a:spcBef>
                          <a:spcPts val="0"/>
                        </a:spcBef>
                        <a:spcAft>
                          <a:spcPts val="0"/>
                        </a:spcAft>
                        <a:buClrTx/>
                        <a:buSzTx/>
                        <a:buFontTx/>
                        <a:buNone/>
                        <a:tabLst/>
                        <a:defRPr/>
                      </a:pPr>
                      <a:r>
                        <a:rPr lang="ga-IE" sz="1800" b="1" kern="1200" noProof="0" dirty="0" smtClean="0">
                          <a:solidFill>
                            <a:schemeClr val="dk1"/>
                          </a:solidFill>
                          <a:latin typeface="+mn-lt"/>
                          <a:ea typeface="+mn-ea"/>
                          <a:cs typeface="+mn-cs"/>
                        </a:rPr>
                        <a:t>Is duine ildánach í</a:t>
                      </a:r>
                      <a:r>
                        <a:rPr lang="ga-IE" sz="1800" b="1" kern="1200" baseline="0" noProof="0" dirty="0" smtClean="0">
                          <a:solidFill>
                            <a:schemeClr val="dk1"/>
                          </a:solidFill>
                          <a:latin typeface="+mn-lt"/>
                          <a:ea typeface="+mn-ea"/>
                          <a:cs typeface="+mn-cs"/>
                        </a:rPr>
                        <a:t> Máire agus</a:t>
                      </a:r>
                      <a:r>
                        <a:rPr lang="ga-IE" sz="1800" b="1" kern="1200" noProof="0" dirty="0" smtClean="0">
                          <a:solidFill>
                            <a:schemeClr val="dk1"/>
                          </a:solidFill>
                          <a:latin typeface="+mn-lt"/>
                          <a:ea typeface="+mn-ea"/>
                          <a:cs typeface="+mn-cs"/>
                        </a:rPr>
                        <a:t> ba mhaith</a:t>
                      </a:r>
                      <a:r>
                        <a:rPr lang="ga-IE" sz="1800" b="1" kern="1200" baseline="0" noProof="0" dirty="0" smtClean="0">
                          <a:solidFill>
                            <a:schemeClr val="dk1"/>
                          </a:solidFill>
                          <a:latin typeface="+mn-lt"/>
                          <a:ea typeface="+mn-ea"/>
                          <a:cs typeface="+mn-cs"/>
                        </a:rPr>
                        <a:t> léi </a:t>
                      </a:r>
                      <a:r>
                        <a:rPr lang="ga-IE" sz="1800" b="1" kern="1200" noProof="0" dirty="0" smtClean="0">
                          <a:solidFill>
                            <a:schemeClr val="dk1"/>
                          </a:solidFill>
                          <a:latin typeface="+mn-lt"/>
                          <a:ea typeface="+mn-ea"/>
                          <a:cs typeface="+mn-cs"/>
                        </a:rPr>
                        <a:t>bheith ina múinteoir bunscoile. Beidh uirthi gach ábhar a mhúineadh amach anseo ach is cuma léi mar is maith léi gach ábhar anois agus í ar an</a:t>
                      </a:r>
                      <a:r>
                        <a:rPr lang="ga-IE" sz="1800" b="1" kern="1200" baseline="0" noProof="0" dirty="0" smtClean="0">
                          <a:solidFill>
                            <a:schemeClr val="dk1"/>
                          </a:solidFill>
                          <a:latin typeface="+mn-lt"/>
                          <a:ea typeface="+mn-ea"/>
                          <a:cs typeface="+mn-cs"/>
                        </a:rPr>
                        <a:t> scoil agus creideann sí go bhfuil sé an-tábhachtach eolas ginearálta a bheith ag muintir óg na tíre. </a:t>
                      </a:r>
                      <a:endParaRPr lang="ga-IE" sz="1800" b="1" kern="1200" noProof="0" dirty="0" smtClean="0">
                        <a:solidFill>
                          <a:schemeClr val="dk1"/>
                        </a:solidFill>
                        <a:latin typeface="+mn-lt"/>
                        <a:ea typeface="+mn-ea"/>
                        <a:cs typeface="+mn-cs"/>
                      </a:endParaRPr>
                    </a:p>
                    <a:p>
                      <a:endParaRPr lang="ga-IE" noProof="0" dirty="0"/>
                    </a:p>
                  </a:txBody>
                  <a:tcPr/>
                </a:tc>
              </a:tr>
            </a:tbl>
          </a:graphicData>
        </a:graphic>
      </p:graphicFrame>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ight Arrow 5"/>
          <p:cNvSpPr/>
          <p:nvPr/>
        </p:nvSpPr>
        <p:spPr>
          <a:xfrm>
            <a:off x="533400" y="990600"/>
            <a:ext cx="4724400" cy="45719"/>
          </a:xfrm>
          <a:prstGeom prst="right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ga-IE"/>
          </a:p>
        </p:txBody>
      </p:sp>
      <p:sp>
        <p:nvSpPr>
          <p:cNvPr id="8" name="Title 1"/>
          <p:cNvSpPr>
            <a:spLocks noGrp="1"/>
          </p:cNvSpPr>
          <p:nvPr>
            <p:ph type="title"/>
          </p:nvPr>
        </p:nvSpPr>
        <p:spPr>
          <a:xfrm>
            <a:off x="381000" y="381000"/>
            <a:ext cx="6172200" cy="853016"/>
          </a:xfrm>
        </p:spPr>
        <p:txBody>
          <a:bodyPr>
            <a:normAutofit fontScale="90000"/>
          </a:bodyPr>
          <a:lstStyle/>
          <a:p>
            <a:pPr algn="l"/>
            <a:r>
              <a:rPr lang="en-IE" sz="4000" b="1" dirty="0" smtClean="0"/>
              <a:t>Córas na </a:t>
            </a:r>
            <a:r>
              <a:rPr lang="en-IE" sz="4000" b="1" dirty="0" err="1" smtClean="0"/>
              <a:t>bPointí</a:t>
            </a:r>
            <a:r>
              <a:rPr lang="en-IE" sz="4000" b="1" dirty="0" smtClean="0"/>
              <a:t>	               </a:t>
            </a:r>
            <a:r>
              <a:rPr lang="ga-IE" sz="1800" b="1" dirty="0" smtClean="0"/>
              <a:t>Iarphlé</a:t>
            </a:r>
            <a:r>
              <a:rPr lang="en-IE" sz="1800" b="1" dirty="0" smtClean="0"/>
              <a:t> </a:t>
            </a:r>
            <a:r>
              <a:rPr lang="en-IE" sz="1800" b="1" dirty="0" smtClean="0"/>
              <a:t>3</a:t>
            </a:r>
            <a:endParaRPr lang="ga-IE" sz="1800" dirty="0"/>
          </a:p>
        </p:txBody>
      </p:sp>
      <p:sp>
        <p:nvSpPr>
          <p:cNvPr id="9" name="TextBox 8"/>
          <p:cNvSpPr txBox="1"/>
          <p:nvPr/>
        </p:nvSpPr>
        <p:spPr>
          <a:xfrm>
            <a:off x="457200" y="1295400"/>
            <a:ext cx="5791200" cy="7294305"/>
          </a:xfrm>
          <a:prstGeom prst="rect">
            <a:avLst/>
          </a:prstGeom>
          <a:noFill/>
        </p:spPr>
        <p:txBody>
          <a:bodyPr wrap="square" rtlCol="0">
            <a:spAutoFit/>
          </a:bodyPr>
          <a:lstStyle/>
          <a:p>
            <a:r>
              <a:rPr lang="en-IE" b="1" dirty="0" smtClean="0"/>
              <a:t>Bí ag obair i ngrúpaí. </a:t>
            </a:r>
          </a:p>
          <a:p>
            <a:endParaRPr lang="en-IE" dirty="0" smtClean="0"/>
          </a:p>
          <a:p>
            <a:r>
              <a:rPr lang="en-IE" sz="2200" dirty="0" smtClean="0"/>
              <a:t>Ba mhaith leis an Aire Oideachais córas na bpointí a athrú agus d’fhostaigh sé/sí sibhse chun moltaí a chur le chéile le haghaidh córas nua.</a:t>
            </a:r>
          </a:p>
          <a:p>
            <a:endParaRPr lang="en-IE" sz="2200" dirty="0" smtClean="0"/>
          </a:p>
          <a:p>
            <a:r>
              <a:rPr lang="en-IE" sz="2200" dirty="0" smtClean="0"/>
              <a:t>Cuirigí na moltaí le chéile anois agus ná déanaigí dearmad de na pointí seo a leanas:</a:t>
            </a:r>
          </a:p>
          <a:p>
            <a:endParaRPr lang="en-IE" dirty="0" smtClean="0"/>
          </a:p>
          <a:p>
            <a:pPr>
              <a:buFont typeface="Wingdings" pitchFamily="2" charset="2"/>
              <a:buChar char="ü"/>
            </a:pPr>
            <a:r>
              <a:rPr lang="en-IE" dirty="0" smtClean="0"/>
              <a:t>Cén fáth a bhfuil córas na bpointí ann?</a:t>
            </a:r>
          </a:p>
          <a:p>
            <a:pPr>
              <a:buFont typeface="Wingdings" pitchFamily="2" charset="2"/>
              <a:buChar char="ü"/>
            </a:pPr>
            <a:r>
              <a:rPr lang="en-IE" dirty="0" smtClean="0"/>
              <a:t>An féidir freastal ar gach saghas duine? Conas?</a:t>
            </a:r>
          </a:p>
          <a:p>
            <a:pPr>
              <a:buFont typeface="Wingdings" pitchFamily="2" charset="2"/>
              <a:buChar char="ü"/>
            </a:pPr>
            <a:r>
              <a:rPr lang="en-IE" dirty="0" smtClean="0"/>
              <a:t>Cad é an t-am is fearr le scrúdú iontrála do na hinstitiúidí a dhéanamh?</a:t>
            </a:r>
          </a:p>
          <a:p>
            <a:pPr>
              <a:buFont typeface="Wingdings" pitchFamily="2" charset="2"/>
              <a:buChar char="ü"/>
            </a:pPr>
            <a:r>
              <a:rPr lang="en-IE" dirty="0" smtClean="0"/>
              <a:t>An bhfuil airgead ag an rialtas faoi láthair níos mó áiteanna sna hollscoileanna a chur ar fáil? Ní dócha.</a:t>
            </a:r>
          </a:p>
          <a:p>
            <a:pPr>
              <a:buFont typeface="Wingdings" pitchFamily="2" charset="2"/>
              <a:buChar char="ü"/>
            </a:pPr>
            <a:r>
              <a:rPr lang="en-IE" dirty="0" smtClean="0"/>
              <a:t>An bhfuil aon slí chun scileanna eile (ní scileanna acadúla amháin) na ndaltaí a thástáil?</a:t>
            </a:r>
          </a:p>
          <a:p>
            <a:pPr>
              <a:buFont typeface="Wingdings" pitchFamily="2" charset="2"/>
              <a:buChar char="ü"/>
            </a:pPr>
            <a:r>
              <a:rPr lang="en-IE" dirty="0" smtClean="0"/>
              <a:t>Cad faoi shocrúchán oibre nó taithí oibre?</a:t>
            </a:r>
          </a:p>
          <a:p>
            <a:pPr>
              <a:buFont typeface="Wingdings" pitchFamily="2" charset="2"/>
              <a:buChar char="ü"/>
            </a:pPr>
            <a:endParaRPr lang="en-IE" dirty="0" smtClean="0"/>
          </a:p>
          <a:p>
            <a:r>
              <a:rPr lang="en-IE" sz="2200" b="1" dirty="0" smtClean="0"/>
              <a:t>Scríobh</a:t>
            </a:r>
            <a:r>
              <a:rPr lang="en-IE" sz="2200" dirty="0" smtClean="0"/>
              <a:t>: Nuair atá na smaointe agus pointí bailithe agaibh, scríobhaigí (in bhur n-aonar) tuairisc don Aire. </a:t>
            </a:r>
          </a:p>
          <a:p>
            <a:pPr>
              <a:buFont typeface="Wingdings" pitchFamily="2" charset="2"/>
              <a:buChar char="ü"/>
            </a:pPr>
            <a:endParaRPr lang="en-IE" dirty="0" smtClean="0"/>
          </a:p>
          <a:p>
            <a:pPr>
              <a:buFont typeface="Wingdings" pitchFamily="2" charset="2"/>
              <a:buChar char="ü"/>
            </a:pPr>
            <a:endParaRPr lang="en-IE" dirty="0" smtClean="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861</TotalTime>
  <Words>1223</Words>
  <Application>Microsoft Office PowerPoint</Application>
  <PresentationFormat>On-screen Show (4:3)</PresentationFormat>
  <Paragraphs>114</Paragraphs>
  <Slides>7</Slides>
  <Notes>7</Notes>
  <HiddenSlides>0</HiddenSlides>
  <MMClips>0</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Office Theme</vt:lpstr>
      <vt:lpstr>Córas na bPointí            Réamhobair</vt:lpstr>
      <vt:lpstr>Córas na bPointí                Éisteacht</vt:lpstr>
      <vt:lpstr>Córas na bPointí                Léamh 1</vt:lpstr>
      <vt:lpstr>Córas na bPointí                Léamh 2</vt:lpstr>
      <vt:lpstr>Córas na bPointí                Iarphlé 1</vt:lpstr>
      <vt:lpstr>Córas na bPointí                Iarphlé 2</vt:lpstr>
      <vt:lpstr>Córas na bPointí                Iarphlé 3</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Spriocanna Staidéir</dc:title>
  <dc:creator>Úna Nic Gabhann</dc:creator>
  <cp:lastModifiedBy>Ogras Laighain</cp:lastModifiedBy>
  <cp:revision>77</cp:revision>
  <dcterms:created xsi:type="dcterms:W3CDTF">2006-08-16T00:00:00Z</dcterms:created>
  <dcterms:modified xsi:type="dcterms:W3CDTF">2012-09-27T13:33:42Z</dcterms:modified>
</cp:coreProperties>
</file>