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8" r:id="rId2"/>
    <p:sldId id="275" r:id="rId3"/>
    <p:sldId id="269" r:id="rId4"/>
    <p:sldId id="265" r:id="rId5"/>
    <p:sldId id="274" r:id="rId6"/>
    <p:sldId id="277" r:id="rId7"/>
    <p:sldId id="276" r:id="rId8"/>
    <p:sldId id="278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irdre" initials="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110" d="100"/>
          <a:sy n="110" d="100"/>
        </p:scale>
        <p:origin x="-792" y="30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6521C-613D-4CD2-A859-6E74FBAE77F0}" type="datetimeFigureOut">
              <a:rPr lang="ga-IE" smtClean="0"/>
              <a:pPr/>
              <a:t>26/09/2012</a:t>
            </a:fld>
            <a:endParaRPr lang="ga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5E88A-299C-4828-BDC8-329C14C180AE}" type="slidenum">
              <a:rPr lang="ga-IE" smtClean="0"/>
              <a:pPr/>
              <a:t>‹#›</a:t>
            </a:fld>
            <a:endParaRPr lang="ga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0FEF6-2390-442A-951E-00635FF7FC08}" type="datetimeFigureOut">
              <a:rPr lang="ga-IE" smtClean="0"/>
              <a:pPr/>
              <a:t>26/09/2012</a:t>
            </a:fld>
            <a:endParaRPr lang="ga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a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47997-6BB7-4738-9F22-9FB6B06EB51D}" type="slidenum">
              <a:rPr lang="ga-IE" smtClean="0"/>
              <a:pPr/>
              <a:t>‹#›</a:t>
            </a:fld>
            <a:endParaRPr lang="ga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9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 </a:t>
            </a:r>
            <a:r>
              <a:rPr lang="en-US" dirty="0" err="1" smtClean="0"/>
              <a:t>cinnte</a:t>
            </a:r>
            <a:r>
              <a:rPr lang="en-US" dirty="0" smtClean="0"/>
              <a:t> </a:t>
            </a:r>
            <a:r>
              <a:rPr lang="en-US" dirty="0" err="1" smtClean="0"/>
              <a:t>dearfach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</a:t>
            </a:r>
            <a:r>
              <a:rPr lang="en-IE" noProof="0" dirty="0" smtClean="0"/>
              <a:t>Master</a:t>
            </a:r>
            <a:r>
              <a:rPr lang="en-US" dirty="0" smtClean="0"/>
              <a:t>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857996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n-IE" sz="1800" dirty="0" smtClean="0"/>
              <a:t>Beidh tú ag éisteacht le múinteoir ó Chonamara ag caint ar dhaltaí</a:t>
            </a:r>
          </a:p>
          <a:p>
            <a:pPr lvl="0">
              <a:buNone/>
            </a:pPr>
            <a:r>
              <a:rPr lang="en-IE" sz="1800" dirty="0" smtClean="0"/>
              <a:t>Gaeltachta agus na canúintí, ach ar dtús pléigh na ceisteanna seo</a:t>
            </a:r>
          </a:p>
          <a:p>
            <a:pPr lvl="0">
              <a:buNone/>
            </a:pPr>
            <a:r>
              <a:rPr lang="en-IE" sz="1800" dirty="0" smtClean="0"/>
              <a:t>leis an duine in aice leat:</a:t>
            </a:r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IE" sz="2800" dirty="0" smtClean="0"/>
              <a:t>Cad is brí le canúint? Cén difríocht atá idir canúint agus blas?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IE" sz="2800" dirty="0" smtClean="0"/>
              <a:t>Cad iad canúintí na Gaeilge?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IE" sz="2800" dirty="0" smtClean="0"/>
              <a:t>Cad atá i gceist leis an gCaighdeán Oifigiúil?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IE" sz="2800" dirty="0" smtClean="0"/>
              <a:t>Cén fáth a bhfuil an Caighdeán Oifigiúil ann?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>Canúintí 	           	  	  </a:t>
            </a:r>
            <a:r>
              <a:rPr lang="ga-IE" sz="1800" b="1" dirty="0" smtClean="0"/>
              <a:t>Réamhobair</a:t>
            </a:r>
            <a:r>
              <a:rPr lang="en-IE" sz="1800" b="1" dirty="0" smtClean="0"/>
              <a:t> </a:t>
            </a:r>
            <a:r>
              <a:rPr lang="en-IE" sz="1800" b="1" dirty="0" smtClean="0"/>
              <a:t>1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286000"/>
            <a:ext cx="3200400" cy="2131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781796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ga-IE" sz="2300" dirty="0" smtClean="0"/>
              <a:t>(a) Conas a deirtear na rudaí seo i do chanúint áitiúil? An féidir leat iad a rá in aon slí eile?</a:t>
            </a:r>
          </a:p>
          <a:p>
            <a:pPr lvl="0">
              <a:buNone/>
            </a:pPr>
            <a:endParaRPr lang="ga-IE" sz="2300" dirty="0" smtClean="0"/>
          </a:p>
          <a:p>
            <a:pPr lvl="1">
              <a:buNone/>
            </a:pPr>
            <a:r>
              <a:rPr lang="ga-IE" sz="1900" dirty="0" smtClean="0"/>
              <a:t>	</a:t>
            </a:r>
            <a:r>
              <a:rPr lang="ga-IE" sz="1900" i="1" dirty="0" smtClean="0"/>
              <a:t>boy, girl, children, grandmother, grandfather, table, </a:t>
            </a:r>
          </a:p>
          <a:p>
            <a:pPr lvl="1">
              <a:buNone/>
            </a:pPr>
            <a:r>
              <a:rPr lang="ga-IE" sz="1900" i="1" dirty="0" smtClean="0"/>
              <a:t>	also, terrible, easy, old, sick, painful</a:t>
            </a:r>
          </a:p>
          <a:p>
            <a:pPr lvl="0">
              <a:buNone/>
            </a:pPr>
            <a:endParaRPr lang="ga-IE" sz="2300" dirty="0" smtClean="0"/>
          </a:p>
          <a:p>
            <a:pPr lvl="0">
              <a:buNone/>
            </a:pPr>
            <a:r>
              <a:rPr lang="ga-IE" sz="2300" dirty="0" smtClean="0"/>
              <a:t>(b) Conas a déarfá ‘How are you?’ agus ‘Where are you from?’ sna trí mhórchanúint? Cuir na freagraí sna colúin chuí.</a:t>
            </a:r>
          </a:p>
          <a:p>
            <a:pPr lvl="0">
              <a:buNone/>
            </a:pPr>
            <a:endParaRPr lang="ga-IE" sz="2300" dirty="0" smtClean="0"/>
          </a:p>
          <a:p>
            <a:pPr fontAlgn="t">
              <a:buNone/>
            </a:pPr>
            <a:endParaRPr lang="ga-IE" sz="2300" dirty="0" smtClean="0"/>
          </a:p>
          <a:p>
            <a:pPr fontAlgn="t"/>
            <a:endParaRPr lang="ga-IE" sz="2300" dirty="0" smtClean="0"/>
          </a:p>
          <a:p>
            <a:pPr fontAlgn="t"/>
            <a:endParaRPr lang="ga-IE" sz="2300" dirty="0" smtClean="0"/>
          </a:p>
          <a:p>
            <a:pPr fontAlgn="t"/>
            <a:endParaRPr lang="ga-IE" sz="2300" dirty="0" smtClean="0"/>
          </a:p>
          <a:p>
            <a:pPr fontAlgn="t">
              <a:buNone/>
            </a:pPr>
            <a:endParaRPr lang="ga-IE" sz="2300" dirty="0" smtClean="0"/>
          </a:p>
          <a:p>
            <a:pPr fontAlgn="t">
              <a:buNone/>
            </a:pPr>
            <a:endParaRPr lang="ga-IE" sz="2300" dirty="0" smtClean="0"/>
          </a:p>
          <a:p>
            <a:pPr fontAlgn="t">
              <a:buNone/>
            </a:pPr>
            <a:endParaRPr lang="ga-IE" sz="2300" dirty="0" smtClean="0"/>
          </a:p>
          <a:p>
            <a:pPr fontAlgn="t">
              <a:buNone/>
            </a:pPr>
            <a:r>
              <a:rPr lang="ga-IE" sz="2300" dirty="0" smtClean="0"/>
              <a:t>(c) Tá ciall difriúil ag an bhfocal ‘láithreach’ i gcanúint na Mumhan ná mar atá i gcanúint Chonnacht agus Uladh. Cad is brí leis i gcanúint na Mumhan? Agus sa dá chanúint eile? An samhlaíonn tú go gcothódh an difríocht sin míthuiscintí ar bith? Smaoinigh ar chomhthéacs ina gcothófaí míthuiscint.</a:t>
            </a:r>
          </a:p>
          <a:p>
            <a:pPr fontAlgn="t"/>
            <a:endParaRPr lang="en-IE" sz="2400" dirty="0" smtClean="0"/>
          </a:p>
          <a:p>
            <a:pPr fontAlgn="t"/>
            <a:endParaRPr lang="en-IE" sz="2400" dirty="0" smtClean="0"/>
          </a:p>
          <a:p>
            <a:pPr fontAlgn="t"/>
            <a:endParaRPr lang="en-IE" sz="2400" dirty="0" smtClean="0"/>
          </a:p>
          <a:p>
            <a:pPr fontAlgn="t"/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>Canúintí 	           	  	  </a:t>
            </a:r>
            <a:r>
              <a:rPr lang="ga-IE" sz="1800" b="1" dirty="0" smtClean="0"/>
              <a:t>Réamhobair</a:t>
            </a:r>
            <a:r>
              <a:rPr lang="en-IE" sz="1800" b="1" dirty="0" smtClean="0"/>
              <a:t> </a:t>
            </a:r>
            <a:r>
              <a:rPr lang="en-IE" sz="1800" b="1" dirty="0" smtClean="0"/>
              <a:t>2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66800" y="4191000"/>
          <a:ext cx="4572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Canúint na Mumhan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Canúint Chonnacht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Canúint</a:t>
                      </a:r>
                      <a:r>
                        <a:rPr lang="en-IE" baseline="0" dirty="0" smtClean="0"/>
                        <a:t> Uladh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endParaRPr lang="en-I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03461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ga-IE" sz="2400" dirty="0" smtClean="0"/>
              <a:t>Éist le Cormac Ó Comhraí ó Scoil Chuimsitheach</a:t>
            </a:r>
          </a:p>
          <a:p>
            <a:pPr>
              <a:buNone/>
            </a:pPr>
            <a:r>
              <a:rPr lang="ga-IE" sz="2400" dirty="0" smtClean="0"/>
              <a:t>Chiaráin ag caint ar dhaltaí Gaeltachta agus a</a:t>
            </a:r>
          </a:p>
          <a:p>
            <a:pPr>
              <a:buNone/>
            </a:pPr>
            <a:r>
              <a:rPr lang="ga-IE" sz="2400" dirty="0" smtClean="0"/>
              <a:t>dtuiscint ar na canúintí agus freagair na ceisteanna</a:t>
            </a:r>
          </a:p>
          <a:p>
            <a:pPr>
              <a:buNone/>
            </a:pPr>
            <a:r>
              <a:rPr lang="ga-IE" sz="2400" dirty="0" smtClean="0"/>
              <a:t>seo:</a:t>
            </a:r>
          </a:p>
          <a:p>
            <a:pPr>
              <a:buNone/>
            </a:pPr>
            <a:endParaRPr lang="ga-IE" sz="2400" dirty="0" smtClean="0"/>
          </a:p>
          <a:p>
            <a:pPr>
              <a:buNone/>
            </a:pPr>
            <a:endParaRPr lang="ga-IE" sz="2400" dirty="0" smtClean="0"/>
          </a:p>
          <a:p>
            <a:pPr>
              <a:buNone/>
            </a:pPr>
            <a:endParaRPr lang="ga-IE" sz="2400" dirty="0" smtClean="0"/>
          </a:p>
          <a:p>
            <a:pPr>
              <a:buNone/>
            </a:pPr>
            <a:endParaRPr lang="ga-IE" sz="2400" dirty="0" smtClean="0"/>
          </a:p>
          <a:p>
            <a:pPr>
              <a:buNone/>
            </a:pPr>
            <a:endParaRPr lang="ga-IE" sz="2400" dirty="0" smtClean="0"/>
          </a:p>
          <a:p>
            <a:pPr marL="457200" indent="-457200">
              <a:buAutoNum type="arabicPeriod"/>
            </a:pPr>
            <a:r>
              <a:rPr lang="ga-IE" sz="2400" dirty="0" smtClean="0"/>
              <a:t>Cathain is mó a chloiseann daltaí Gaeltachta canúintí eile, dar le Cormac?</a:t>
            </a:r>
          </a:p>
          <a:p>
            <a:pPr marL="457200" indent="-457200">
              <a:buAutoNum type="arabicPeriod"/>
            </a:pPr>
            <a:r>
              <a:rPr lang="ga-IE" sz="2400" dirty="0" smtClean="0"/>
              <a:t>Cad é an saghas Gaeilge is mó a chloiseann daltaí taobh amuigh dá gcanúint féin, dar le Cormac?</a:t>
            </a:r>
          </a:p>
          <a:p>
            <a:pPr marL="457200" indent="-457200">
              <a:buAutoNum type="arabicPeriod"/>
            </a:pPr>
            <a:r>
              <a:rPr lang="ga-IE" sz="2400" dirty="0" smtClean="0"/>
              <a:t>Cén fáth a bhfuil sé deacair stór focal ó chanúintí eile a thabhairt do na daltaí?</a:t>
            </a:r>
          </a:p>
          <a:p>
            <a:pPr marL="457200" indent="-457200">
              <a:buAutoNum type="arabicPeriod"/>
            </a:pPr>
            <a:r>
              <a:rPr lang="ga-IE" sz="2400" dirty="0" smtClean="0"/>
              <a:t>Cé a bhíonn ‘ag brú’ rudaí ar na daltaí, dar leo féin?</a:t>
            </a:r>
          </a:p>
          <a:p>
            <a:pPr marL="457200" indent="-457200">
              <a:buAutoNum type="arabicPeriod"/>
            </a:pPr>
            <a:endParaRPr lang="en-IE" sz="2400" dirty="0" smtClean="0"/>
          </a:p>
          <a:p>
            <a:pPr>
              <a:buNone/>
            </a:pPr>
            <a:endParaRPr lang="en-IE" sz="2400" dirty="0" smtClean="0"/>
          </a:p>
          <a:p>
            <a:pPr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>Canúintí 	   	    		      </a:t>
            </a:r>
            <a:r>
              <a:rPr lang="en-IE" sz="1800" b="1" dirty="0" smtClean="0"/>
              <a:t>Éisteacht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590800"/>
            <a:ext cx="2803001" cy="1729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03461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ga-IE" sz="2400" b="1" dirty="0" smtClean="0"/>
              <a:t>Do chanúint féin</a:t>
            </a:r>
          </a:p>
          <a:p>
            <a:pPr>
              <a:buNone/>
            </a:pPr>
            <a:endParaRPr lang="ga-IE" sz="2400" dirty="0" smtClean="0"/>
          </a:p>
          <a:p>
            <a:pPr marL="457200" indent="-457200">
              <a:buNone/>
            </a:pPr>
            <a:r>
              <a:rPr lang="ga-IE" sz="2400" dirty="0" smtClean="0"/>
              <a:t>(a) Deir Cormac go bhfuil ‘muintir na Gaeltachta</a:t>
            </a:r>
          </a:p>
          <a:p>
            <a:pPr marL="457200" indent="-457200">
              <a:buNone/>
            </a:pPr>
            <a:r>
              <a:rPr lang="ga-IE" sz="2400" dirty="0" smtClean="0"/>
              <a:t>uafásach bródúil as a gcanúint féin’. Liostáil na</a:t>
            </a:r>
          </a:p>
          <a:p>
            <a:pPr marL="457200" indent="-457200">
              <a:buNone/>
            </a:pPr>
            <a:r>
              <a:rPr lang="ga-IE" sz="2400" dirty="0" smtClean="0"/>
              <a:t>príomhthréithe a bhaineann le do chanúint féin</a:t>
            </a:r>
          </a:p>
          <a:p>
            <a:pPr marL="457200" indent="-457200">
              <a:buNone/>
            </a:pPr>
            <a:r>
              <a:rPr lang="ga-IE" sz="2400" dirty="0" smtClean="0"/>
              <a:t>agus cúpla focal/nath cainte atá bainteach léi a</a:t>
            </a:r>
          </a:p>
          <a:p>
            <a:pPr marL="457200" indent="-457200">
              <a:buNone/>
            </a:pPr>
            <a:r>
              <a:rPr lang="ga-IE" sz="2400" dirty="0" smtClean="0"/>
              <a:t>ritheann leat. </a:t>
            </a:r>
          </a:p>
          <a:p>
            <a:pPr marL="457200" indent="-457200">
              <a:buNone/>
            </a:pPr>
            <a:endParaRPr lang="ga-IE" sz="2400" dirty="0" smtClean="0"/>
          </a:p>
          <a:p>
            <a:pPr marL="457200" indent="-457200">
              <a:buNone/>
            </a:pPr>
            <a:r>
              <a:rPr lang="ga-IE" sz="2400" dirty="0" smtClean="0"/>
              <a:t>(b) Cad iad na tréithe, a bhaineann le do</a:t>
            </a:r>
          </a:p>
          <a:p>
            <a:pPr marL="457200" indent="-457200">
              <a:buNone/>
            </a:pPr>
            <a:r>
              <a:rPr lang="ga-IE" sz="2400" dirty="0" smtClean="0"/>
              <a:t>chanúint áitiúil, is mó a chothaíonn deacrachtaí</a:t>
            </a:r>
          </a:p>
          <a:p>
            <a:pPr marL="457200" indent="-457200">
              <a:buNone/>
            </a:pPr>
            <a:r>
              <a:rPr lang="ga-IE" sz="2400" dirty="0" smtClean="0"/>
              <a:t>d’fhoghlaimeoirí nó do chainteoirí eile Gaeilge?</a:t>
            </a:r>
          </a:p>
          <a:p>
            <a:pPr>
              <a:buNone/>
            </a:pPr>
            <a:r>
              <a:rPr lang="en-IE" sz="2000" dirty="0" smtClean="0"/>
              <a:t>	</a:t>
            </a:r>
          </a:p>
          <a:p>
            <a:pPr>
              <a:buNone/>
            </a:pPr>
            <a:endParaRPr lang="en-IE" sz="2000" dirty="0" smtClean="0"/>
          </a:p>
          <a:p>
            <a:pPr>
              <a:buNone/>
            </a:pPr>
            <a:endParaRPr lang="en-IE" sz="2000" dirty="0" smtClean="0"/>
          </a:p>
          <a:p>
            <a:pPr>
              <a:buNone/>
            </a:pPr>
            <a:endParaRPr lang="en-IE" sz="20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>Canúintí	    	     	     	     </a:t>
            </a:r>
            <a:r>
              <a:rPr lang="ga-IE" sz="1800" b="1" dirty="0" smtClean="0"/>
              <a:t>Iarobair</a:t>
            </a:r>
            <a:r>
              <a:rPr lang="en-IE" sz="1800" b="1" dirty="0" smtClean="0"/>
              <a:t> </a:t>
            </a:r>
            <a:r>
              <a:rPr lang="en-IE" sz="1800" b="1" dirty="0" smtClean="0"/>
              <a:t>1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6172200" cy="7924800"/>
          </a:xfrm>
        </p:spPr>
        <p:txBody>
          <a:bodyPr>
            <a:normAutofit/>
          </a:bodyPr>
          <a:lstStyle/>
          <a:p>
            <a:pPr fontAlgn="t">
              <a:buNone/>
            </a:pPr>
            <a:r>
              <a:rPr lang="ga-IE" sz="1600" dirty="0" smtClean="0"/>
              <a:t>(a) Bíonn difríochtaí sa bhéim a leagtar ar fhocail ilsiollacha sna canúintí.</a:t>
            </a:r>
          </a:p>
          <a:p>
            <a:pPr fontAlgn="t">
              <a:buNone/>
            </a:pPr>
            <a:r>
              <a:rPr lang="ga-IE" sz="1600" dirty="0" smtClean="0"/>
              <a:t>Bíonn an bhéim ar shiolla amháin i gCanúint na Mumhan agus ar shiolla</a:t>
            </a:r>
          </a:p>
          <a:p>
            <a:pPr fontAlgn="t">
              <a:buNone/>
            </a:pPr>
            <a:r>
              <a:rPr lang="ga-IE" sz="1600" dirty="0" smtClean="0"/>
              <a:t>eile i gCanúint Chonnacht agus Uladh e.g. buid</a:t>
            </a:r>
            <a:r>
              <a:rPr lang="ga-IE" sz="1600" u="sng" dirty="0" smtClean="0"/>
              <a:t>éal</a:t>
            </a:r>
            <a:r>
              <a:rPr lang="ga-IE" sz="1600" dirty="0" smtClean="0"/>
              <a:t> (M) agus </a:t>
            </a:r>
            <a:r>
              <a:rPr lang="ga-IE" sz="1600" u="sng" dirty="0" smtClean="0"/>
              <a:t>buid</a:t>
            </a:r>
            <a:r>
              <a:rPr lang="ga-IE" sz="1600" dirty="0" smtClean="0"/>
              <a:t>éal</a:t>
            </a:r>
          </a:p>
          <a:p>
            <a:pPr fontAlgn="t">
              <a:buNone/>
            </a:pPr>
            <a:r>
              <a:rPr lang="ga-IE" sz="1600" dirty="0" smtClean="0"/>
              <a:t>(C&amp;U). </a:t>
            </a:r>
          </a:p>
          <a:p>
            <a:pPr fontAlgn="t">
              <a:buNone/>
            </a:pPr>
            <a:endParaRPr lang="ga-IE" sz="1600" dirty="0" smtClean="0"/>
          </a:p>
          <a:p>
            <a:pPr fontAlgn="t">
              <a:buNone/>
            </a:pPr>
            <a:r>
              <a:rPr lang="ga-IE" sz="1600" dirty="0" smtClean="0"/>
              <a:t>Cuir an bhéim san áit cheart ar na focail seo:</a:t>
            </a:r>
          </a:p>
          <a:p>
            <a:pPr fontAlgn="t">
              <a:buNone/>
            </a:pPr>
            <a:r>
              <a:rPr lang="ga-IE" sz="1600" dirty="0" smtClean="0"/>
              <a:t>	</a:t>
            </a:r>
          </a:p>
          <a:p>
            <a:pPr fontAlgn="t">
              <a:buNone/>
            </a:pPr>
            <a:r>
              <a:rPr lang="ga-IE" sz="1600" dirty="0" smtClean="0"/>
              <a:t>	bainisteoir (M)		bainisteoir (C&amp;U)</a:t>
            </a:r>
          </a:p>
          <a:p>
            <a:pPr fontAlgn="t">
              <a:buNone/>
            </a:pPr>
            <a:r>
              <a:rPr lang="ga-IE" sz="1600" dirty="0" smtClean="0"/>
              <a:t>	drámaíocht (M)		drámaíocht (C&amp;U)</a:t>
            </a:r>
          </a:p>
          <a:p>
            <a:pPr fontAlgn="t">
              <a:buNone/>
            </a:pPr>
            <a:r>
              <a:rPr lang="ga-IE" sz="1600" dirty="0" smtClean="0"/>
              <a:t>	ealaín (M)		ealaín (C&amp;U)</a:t>
            </a:r>
          </a:p>
          <a:p>
            <a:pPr fontAlgn="t">
              <a:buNone/>
            </a:pPr>
            <a:r>
              <a:rPr lang="ga-IE" sz="1600" dirty="0" smtClean="0"/>
              <a:t>	íoslódáil (M)		íoslódáil (C&amp;U)</a:t>
            </a:r>
          </a:p>
          <a:p>
            <a:pPr marL="457200" lvl="0" indent="-457200">
              <a:buNone/>
            </a:pPr>
            <a:r>
              <a:rPr lang="ga-IE" sz="1600" dirty="0" smtClean="0"/>
              <a:t>	</a:t>
            </a:r>
          </a:p>
          <a:p>
            <a:pPr marL="457200" lvl="0" indent="-457200">
              <a:buNone/>
            </a:pPr>
            <a:r>
              <a:rPr lang="ga-IE" sz="1600" dirty="0" smtClean="0"/>
              <a:t>(b) Déanann cainteoirí dúchais earráidí sa litriú uaireanta ag brath ar an</a:t>
            </a:r>
          </a:p>
          <a:p>
            <a:pPr marL="457200" lvl="0" indent="-457200">
              <a:buNone/>
            </a:pPr>
            <a:r>
              <a:rPr lang="ga-IE" sz="1600" dirty="0" smtClean="0"/>
              <a:t>gcanúint atá acu. Mar shampla, uaireanta bíonn mearbhall ar mhuintir</a:t>
            </a:r>
          </a:p>
          <a:p>
            <a:pPr marL="457200" lvl="0" indent="-457200">
              <a:buNone/>
            </a:pPr>
            <a:r>
              <a:rPr lang="ga-IE" sz="1600" dirty="0" smtClean="0"/>
              <a:t>Uladh agus litríonn siad an focal CORCAIGH mar seo: CORCAÍ.  An chúis</a:t>
            </a:r>
          </a:p>
          <a:p>
            <a:pPr marL="457200" lvl="0" indent="-457200">
              <a:buNone/>
            </a:pPr>
            <a:r>
              <a:rPr lang="ga-IE" sz="1600" dirty="0" smtClean="0"/>
              <a:t>atá leis sin ná gur mar sin a fhuaimnítear ó thuaidh é. Ní dhéanfadh </a:t>
            </a:r>
          </a:p>
          <a:p>
            <a:pPr marL="457200" lvl="0" indent="-457200">
              <a:buNone/>
            </a:pPr>
            <a:r>
              <a:rPr lang="ga-IE" sz="1600" dirty="0" smtClean="0"/>
              <a:t>cainteoir Muimhneach an earráid áirithe sin mar fuaimnítear an –AIGH</a:t>
            </a:r>
          </a:p>
          <a:p>
            <a:pPr marL="457200" lvl="0" indent="-457200">
              <a:buNone/>
            </a:pPr>
            <a:r>
              <a:rPr lang="ga-IE" sz="1600" dirty="0" smtClean="0"/>
              <a:t>ar shlí dhifriúil. Earráid a dhéanann muintir na Mumhan go minic</a:t>
            </a:r>
          </a:p>
          <a:p>
            <a:pPr marL="457200" lvl="0" indent="-457200">
              <a:buNone/>
            </a:pPr>
            <a:r>
              <a:rPr lang="ga-IE" sz="1600" dirty="0" smtClean="0"/>
              <a:t>ná an focal ARD a litriú mar seo: ÁRD - toisc go bhfuil an A fada go maith </a:t>
            </a:r>
          </a:p>
          <a:p>
            <a:pPr marL="457200" lvl="0" indent="-457200">
              <a:buNone/>
            </a:pPr>
            <a:r>
              <a:rPr lang="ga-IE" sz="1600" dirty="0" smtClean="0"/>
              <a:t>sa bhfuaimniú. Gan trácht ar mhuintir Chonnacht agus an uimhir iolra </a:t>
            </a:r>
          </a:p>
          <a:p>
            <a:pPr marL="457200" lvl="0" indent="-457200">
              <a:buNone/>
            </a:pPr>
            <a:r>
              <a:rPr lang="ga-IE" sz="1600" dirty="0" smtClean="0"/>
              <a:t>atá acu...nó acub!</a:t>
            </a:r>
          </a:p>
          <a:p>
            <a:pPr marL="457200" lvl="0" indent="-457200">
              <a:buNone/>
            </a:pPr>
            <a:endParaRPr lang="ga-IE" sz="1600" dirty="0" smtClean="0"/>
          </a:p>
          <a:p>
            <a:pPr marL="457200" lvl="0" indent="-457200">
              <a:buNone/>
            </a:pPr>
            <a:r>
              <a:rPr lang="ga-IE" sz="1600" dirty="0" smtClean="0"/>
              <a:t>An féidir leat smaoineamh ar shamplaí eile? Cad iad na hearráidí is mó a</a:t>
            </a:r>
          </a:p>
          <a:p>
            <a:pPr marL="457200" lvl="0" indent="-457200">
              <a:buNone/>
            </a:pPr>
            <a:r>
              <a:rPr lang="ga-IE" sz="1600" dirty="0" smtClean="0"/>
              <a:t>dhéanann tusa sa litriú de bhrí go gcuireann an chanúint beagán ar strae</a:t>
            </a:r>
          </a:p>
          <a:p>
            <a:pPr marL="457200" lvl="0" indent="-457200">
              <a:buNone/>
            </a:pPr>
            <a:r>
              <a:rPr lang="ga-IE" sz="1600" dirty="0" smtClean="0"/>
              <a:t>tú?</a:t>
            </a:r>
          </a:p>
          <a:p>
            <a:pPr marL="457200" lvl="0" indent="-457200">
              <a:buNone/>
            </a:pPr>
            <a:endParaRPr lang="en-IE" sz="16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>Canúintí 	           	  	     </a:t>
            </a:r>
            <a:r>
              <a:rPr lang="ga-IE" sz="1800" b="1" dirty="0" smtClean="0"/>
              <a:t>Iarobair</a:t>
            </a:r>
            <a:r>
              <a:rPr lang="en-IE" sz="1800" b="1" dirty="0" smtClean="0"/>
              <a:t> </a:t>
            </a:r>
            <a:r>
              <a:rPr lang="en-IE" sz="1800" b="1" dirty="0" smtClean="0"/>
              <a:t>2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6172200" cy="7924800"/>
          </a:xfrm>
        </p:spPr>
        <p:txBody>
          <a:bodyPr>
            <a:normAutofit/>
          </a:bodyPr>
          <a:lstStyle/>
          <a:p>
            <a:pPr fontAlgn="t">
              <a:buNone/>
            </a:pPr>
            <a:r>
              <a:rPr lang="ga-IE" sz="2000" dirty="0" smtClean="0"/>
              <a:t>I gcás na n-abairtí seo ar fad thíos, abair cén chanúint atá</a:t>
            </a:r>
          </a:p>
          <a:p>
            <a:pPr fontAlgn="t">
              <a:buNone/>
            </a:pPr>
            <a:r>
              <a:rPr lang="ga-IE" sz="2000" dirty="0" smtClean="0"/>
              <a:t>i gceist, canúint Chonnacht, canúint na Mumhan nó</a:t>
            </a:r>
          </a:p>
          <a:p>
            <a:pPr fontAlgn="t">
              <a:buNone/>
            </a:pPr>
            <a:r>
              <a:rPr lang="ga-IE" sz="2000" dirty="0" smtClean="0"/>
              <a:t>canúint Uladh.</a:t>
            </a:r>
          </a:p>
          <a:p>
            <a:pPr fontAlgn="t">
              <a:buNone/>
            </a:pPr>
            <a:endParaRPr lang="ga-IE" sz="2000" dirty="0" smtClean="0"/>
          </a:p>
          <a:p>
            <a:pPr fontAlgn="t">
              <a:buAutoNum type="arabicPeriod"/>
            </a:pPr>
            <a:r>
              <a:rPr lang="ga-IE" sz="2000" dirty="0" smtClean="0"/>
              <a:t>Tá mé tinn tuirseach den aimsir seo.</a:t>
            </a:r>
          </a:p>
          <a:p>
            <a:pPr fontAlgn="t">
              <a:buAutoNum type="arabicPeriod"/>
            </a:pPr>
            <a:r>
              <a:rPr lang="ga-IE" sz="2000" dirty="0" smtClean="0"/>
              <a:t>N’fheadar faic na ngrást mar gheall air sin.</a:t>
            </a:r>
          </a:p>
          <a:p>
            <a:pPr fontAlgn="t">
              <a:buAutoNum type="arabicPeriod"/>
            </a:pPr>
            <a:r>
              <a:rPr lang="ga-IE" sz="2000" dirty="0" smtClean="0"/>
              <a:t>Bíonn sí anseo chuile lá.</a:t>
            </a:r>
          </a:p>
          <a:p>
            <a:pPr fontAlgn="t">
              <a:buAutoNum type="arabicPeriod"/>
            </a:pPr>
            <a:r>
              <a:rPr lang="ga-IE" sz="2000" dirty="0" smtClean="0"/>
              <a:t>An bhfuil an t-airgead agat fá choinne an ticéid?</a:t>
            </a:r>
          </a:p>
          <a:p>
            <a:pPr fontAlgn="t">
              <a:buAutoNum type="arabicPeriod"/>
            </a:pPr>
            <a:r>
              <a:rPr lang="ga-IE" sz="2000" dirty="0" smtClean="0"/>
              <a:t>Nach bhfuil Máire in éindí leat?</a:t>
            </a:r>
          </a:p>
          <a:p>
            <a:pPr fontAlgn="t">
              <a:buAutoNum type="arabicPeriod"/>
            </a:pPr>
            <a:r>
              <a:rPr lang="ga-IE" sz="2000" dirty="0" smtClean="0"/>
              <a:t>An rabhais amuigh aréir?</a:t>
            </a:r>
          </a:p>
          <a:p>
            <a:pPr fontAlgn="t">
              <a:buAutoNum type="arabicPeriod"/>
            </a:pPr>
            <a:r>
              <a:rPr lang="ga-IE" sz="2000" dirty="0" smtClean="0"/>
              <a:t>Tá sé sin togha, a mhac!</a:t>
            </a:r>
          </a:p>
          <a:p>
            <a:pPr fontAlgn="t">
              <a:buAutoNum type="arabicPeriod"/>
            </a:pPr>
            <a:r>
              <a:rPr lang="ga-IE" sz="2000" dirty="0" smtClean="0"/>
              <a:t>An dtig leat cupán tae a thabhairt domh?</a:t>
            </a:r>
          </a:p>
          <a:p>
            <a:pPr fontAlgn="t">
              <a:buAutoNum type="arabicPeriod"/>
            </a:pPr>
            <a:r>
              <a:rPr lang="ga-IE" sz="2000" dirty="0" smtClean="0"/>
              <a:t>Tá mo sciathán nimhneach.</a:t>
            </a:r>
          </a:p>
          <a:p>
            <a:pPr fontAlgn="t">
              <a:buAutoNum type="arabicPeriod"/>
            </a:pPr>
            <a:r>
              <a:rPr lang="ga-IE" sz="2000" dirty="0" smtClean="0"/>
              <a:t>Bhíos ag caint le Séamus ó chianaibh.</a:t>
            </a:r>
          </a:p>
          <a:p>
            <a:pPr fontAlgn="t">
              <a:buNone/>
            </a:pPr>
            <a:endParaRPr lang="ga-IE" sz="2000" dirty="0" smtClean="0"/>
          </a:p>
          <a:p>
            <a:pPr fontAlgn="t">
              <a:buNone/>
            </a:pPr>
            <a:endParaRPr lang="ga-IE" sz="2000" dirty="0" smtClean="0"/>
          </a:p>
          <a:p>
            <a:pPr fontAlgn="t">
              <a:buNone/>
            </a:pPr>
            <a:r>
              <a:rPr lang="ga-IE" sz="2000" dirty="0" smtClean="0"/>
              <a:t>(b) Athscríobh na habairtí thuas nach mbaineann le do chanúint féin i do chanúint féin.</a:t>
            </a:r>
          </a:p>
          <a:p>
            <a:pPr fontAlgn="t">
              <a:buAutoNum type="arabicPeriod"/>
            </a:pPr>
            <a:endParaRPr lang="en-IE" sz="2000" dirty="0" smtClean="0"/>
          </a:p>
          <a:p>
            <a:pPr lvl="0">
              <a:buNone/>
            </a:pPr>
            <a:endParaRPr lang="en-IE" sz="2000" dirty="0" smtClean="0"/>
          </a:p>
          <a:p>
            <a:pPr lvl="0">
              <a:buNone/>
            </a:pPr>
            <a:endParaRPr lang="en-IE" sz="2000" dirty="0" smtClean="0"/>
          </a:p>
          <a:p>
            <a:pPr lvl="0">
              <a:buNone/>
            </a:pPr>
            <a:endParaRPr lang="en-IE" sz="2000" dirty="0" smtClean="0"/>
          </a:p>
          <a:p>
            <a:pPr lvl="0">
              <a:buNone/>
            </a:pPr>
            <a:endParaRPr lang="en-IE" sz="2000" dirty="0" smtClean="0"/>
          </a:p>
          <a:p>
            <a:pPr lvl="0">
              <a:buNone/>
            </a:pPr>
            <a:endParaRPr lang="en-IE" sz="20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>Canúintí 	           	  	     </a:t>
            </a:r>
            <a:r>
              <a:rPr lang="ga-IE" sz="1800" b="1" dirty="0" smtClean="0"/>
              <a:t>Iarobair</a:t>
            </a:r>
            <a:r>
              <a:rPr lang="en-IE" sz="1800" b="1" dirty="0" smtClean="0"/>
              <a:t> </a:t>
            </a:r>
            <a:r>
              <a:rPr lang="en-IE" sz="1800" b="1" dirty="0" smtClean="0"/>
              <a:t>3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4"/>
            <a:ext cx="6172200" cy="603461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ga-IE" sz="2000" dirty="0" smtClean="0"/>
              <a:t>Pléigh na ceisteanna seo leis an duine in aice leat.</a:t>
            </a:r>
          </a:p>
          <a:p>
            <a:pPr>
              <a:buNone/>
            </a:pPr>
            <a:endParaRPr lang="ga-IE" sz="2000" dirty="0" smtClean="0"/>
          </a:p>
          <a:p>
            <a:pPr marL="457200" indent="-457200">
              <a:buAutoNum type="arabicPeriod"/>
            </a:pPr>
            <a:r>
              <a:rPr lang="ga-IE" sz="2400" dirty="0" smtClean="0"/>
              <a:t>Cad atá i gceist le ‘Gaeilge na Leabhar’? </a:t>
            </a:r>
          </a:p>
          <a:p>
            <a:pPr marL="457200" indent="-457200">
              <a:buNone/>
            </a:pPr>
            <a:endParaRPr lang="ga-IE" sz="2400" dirty="0" smtClean="0"/>
          </a:p>
          <a:p>
            <a:pPr marL="457200" indent="-457200">
              <a:buAutoNum type="arabicPeriod" startAt="2"/>
            </a:pPr>
            <a:r>
              <a:rPr lang="ga-IE" sz="2400" dirty="0" smtClean="0"/>
              <a:t>An mbíonn sé níos deacra duitse rudaí áirithe a léamh as Gaeilge seachas as Béarla? Cén cineál rudaí agus cén fáth, meas tú?</a:t>
            </a:r>
          </a:p>
          <a:p>
            <a:pPr marL="457200" indent="-457200">
              <a:buAutoNum type="arabicPeriod" startAt="2"/>
            </a:pPr>
            <a:endParaRPr lang="ga-IE" sz="2400" dirty="0" smtClean="0"/>
          </a:p>
          <a:p>
            <a:pPr marL="457200" indent="-457200">
              <a:buAutoNum type="arabicPeriod" startAt="2"/>
            </a:pPr>
            <a:r>
              <a:rPr lang="ga-IE" sz="2400" dirty="0" smtClean="0"/>
              <a:t>Cad atá i gceist ag Cormac nuair a deir sé:</a:t>
            </a:r>
          </a:p>
          <a:p>
            <a:pPr marL="457200" indent="-457200">
              <a:buNone/>
            </a:pPr>
            <a:r>
              <a:rPr lang="ga-IE" sz="2400" dirty="0" smtClean="0"/>
              <a:t>	‘breathnaíonn roinnt [daltaí] air mar ghéilleadh don rud atá á bhrú orthu ón taobh amuigh ó dhaoine nach labhraíonn Gaeilge ar bhealach nádúrtha’</a:t>
            </a:r>
          </a:p>
          <a:p>
            <a:pPr marL="457200" indent="-457200">
              <a:buNone/>
            </a:pPr>
            <a:endParaRPr lang="ga-IE" sz="2400" dirty="0" smtClean="0"/>
          </a:p>
          <a:p>
            <a:pPr marL="457200" indent="-457200">
              <a:buNone/>
            </a:pPr>
            <a:r>
              <a:rPr lang="ga-IE" sz="2400" dirty="0" smtClean="0"/>
              <a:t>4.	Cad a tharlaíonn nuair a chaitear focal nua a chumadh do rud éigin as Gaeilge (má thagann rud éigin nua ar an saol e.g. an t-idirlíon, fón póca, fón cliste etc.)? Cén próiseas atá ann chun focal nua a chumadh?</a:t>
            </a:r>
          </a:p>
          <a:p>
            <a:pPr marL="457200" indent="-457200">
              <a:buNone/>
            </a:pPr>
            <a:endParaRPr lang="en-IE" sz="2400" dirty="0" smtClean="0"/>
          </a:p>
          <a:p>
            <a:pPr>
              <a:buNone/>
            </a:pPr>
            <a:r>
              <a:rPr lang="en-IE" sz="2000" dirty="0" smtClean="0"/>
              <a:t>	</a:t>
            </a:r>
          </a:p>
          <a:p>
            <a:pPr>
              <a:buNone/>
            </a:pPr>
            <a:endParaRPr lang="en-IE" sz="2000" dirty="0" smtClean="0"/>
          </a:p>
          <a:p>
            <a:pPr>
              <a:buNone/>
            </a:pPr>
            <a:endParaRPr lang="en-IE" sz="2000" dirty="0" smtClean="0"/>
          </a:p>
          <a:p>
            <a:pPr>
              <a:buNone/>
            </a:pPr>
            <a:endParaRPr lang="en-IE" sz="20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>Canúintí	    	     	     	       </a:t>
            </a:r>
            <a:r>
              <a:rPr lang="ga-IE" sz="1600" b="1" dirty="0" smtClean="0"/>
              <a:t>Iarphlé</a:t>
            </a:r>
            <a:r>
              <a:rPr lang="en-IE" sz="1600" b="1" dirty="0" smtClean="0"/>
              <a:t> </a:t>
            </a:r>
            <a:r>
              <a:rPr lang="en-IE" sz="1600" b="1" dirty="0" smtClean="0"/>
              <a:t>4</a:t>
            </a:r>
            <a:endParaRPr lang="ga-IE" sz="1600" dirty="0"/>
          </a:p>
        </p:txBody>
      </p:sp>
      <p:sp>
        <p:nvSpPr>
          <p:cNvPr id="6" name="Right Arrow 5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6172200" cy="754380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en-IE" sz="3600" b="1" dirty="0" smtClean="0"/>
              <a:t>Ábhar machnaimh</a:t>
            </a:r>
          </a:p>
          <a:p>
            <a:pPr>
              <a:buNone/>
            </a:pPr>
            <a:endParaRPr lang="en-IE" sz="3600" dirty="0" smtClean="0"/>
          </a:p>
          <a:p>
            <a:pPr>
              <a:buNone/>
            </a:pPr>
            <a:r>
              <a:rPr lang="en-IE" sz="3600" dirty="0" smtClean="0"/>
              <a:t>Caitheann cainteoirí dúchais Gaeilge go leor scileanna a bheith acu –</a:t>
            </a:r>
          </a:p>
          <a:p>
            <a:pPr marL="857250" indent="-857250">
              <a:buNone/>
            </a:pPr>
            <a:r>
              <a:rPr lang="en-IE" sz="3600" dirty="0" smtClean="0"/>
              <a:t>eolas an-mhaith ar a gcanúint féin, eolas réasúnta ar chanúintí</a:t>
            </a:r>
          </a:p>
          <a:p>
            <a:pPr marL="857250" indent="-857250">
              <a:buNone/>
            </a:pPr>
            <a:r>
              <a:rPr lang="en-IE" sz="3600" dirty="0" smtClean="0"/>
              <a:t>eile agus eolas an-mhaith ar an gcaighdeán (go háirithe tar éis</a:t>
            </a:r>
          </a:p>
          <a:p>
            <a:pPr marL="857250" indent="-857250">
              <a:buNone/>
            </a:pPr>
            <a:r>
              <a:rPr lang="en-IE" sz="3600" dirty="0" smtClean="0"/>
              <a:t>na scoile agus iad ag obair trí mheán na Gaeilge).</a:t>
            </a:r>
          </a:p>
          <a:p>
            <a:pPr>
              <a:buNone/>
            </a:pPr>
            <a:endParaRPr lang="en-IE" sz="3600" dirty="0" smtClean="0"/>
          </a:p>
          <a:p>
            <a:pPr>
              <a:buNone/>
            </a:pPr>
            <a:r>
              <a:rPr lang="en-IE" sz="3600" dirty="0" smtClean="0"/>
              <a:t>Ach tá na scileanna sin acu sa Bhéarla chomh maith a bhuíochas do</a:t>
            </a:r>
          </a:p>
          <a:p>
            <a:pPr>
              <a:buNone/>
            </a:pPr>
            <a:r>
              <a:rPr lang="en-IE" sz="3600" dirty="0" smtClean="0"/>
              <a:t>na meáin chumarsáide mar, féach, nach bhfuil na canúintí Béarla</a:t>
            </a:r>
          </a:p>
          <a:p>
            <a:pPr>
              <a:buNone/>
            </a:pPr>
            <a:r>
              <a:rPr lang="en-IE" sz="3600" dirty="0" smtClean="0"/>
              <a:t>seo an-difriúil óna chéile?</a:t>
            </a:r>
          </a:p>
          <a:p>
            <a:pPr>
              <a:buNone/>
            </a:pPr>
            <a:endParaRPr lang="en-IE" sz="3600" dirty="0" smtClean="0"/>
          </a:p>
          <a:p>
            <a:pPr marL="1828800" lvl="3" indent="-457200">
              <a:buAutoNum type="arabicPeriod"/>
            </a:pPr>
            <a:r>
              <a:rPr lang="en-IE" sz="3600" dirty="0" smtClean="0"/>
              <a:t>Béarla an gheiteo i Nua-Eabhrac</a:t>
            </a:r>
          </a:p>
          <a:p>
            <a:pPr marL="1828800" lvl="3" indent="-457200">
              <a:buAutoNum type="arabicPeriod"/>
            </a:pPr>
            <a:r>
              <a:rPr lang="en-IE" sz="3600" dirty="0" smtClean="0"/>
              <a:t>Béarla Bhanríon Shasana</a:t>
            </a:r>
          </a:p>
          <a:p>
            <a:pPr marL="1828800" lvl="3" indent="-457200">
              <a:buAutoNum type="arabicPeriod"/>
            </a:pPr>
            <a:r>
              <a:rPr lang="en-IE" sz="3600" dirty="0" smtClean="0"/>
              <a:t>Béarla na tuaithe in Éirinn</a:t>
            </a:r>
          </a:p>
          <a:p>
            <a:pPr>
              <a:buNone/>
            </a:pPr>
            <a:endParaRPr lang="en-IE" sz="3600" dirty="0" smtClean="0"/>
          </a:p>
          <a:p>
            <a:pPr>
              <a:buNone/>
            </a:pPr>
            <a:r>
              <a:rPr lang="en-IE" sz="3600" dirty="0" smtClean="0"/>
              <a:t>Tá tú in ann daoine a thuiscint agus iad ag baint úsáide as na</a:t>
            </a:r>
          </a:p>
          <a:p>
            <a:pPr>
              <a:buNone/>
            </a:pPr>
            <a:r>
              <a:rPr lang="en-IE" sz="3600" dirty="0" smtClean="0"/>
              <a:t>canúintí éagsúla sin i mBéarla.</a:t>
            </a:r>
          </a:p>
          <a:p>
            <a:pPr>
              <a:buNone/>
            </a:pPr>
            <a:endParaRPr lang="en-IE" sz="3600" dirty="0" smtClean="0"/>
          </a:p>
          <a:p>
            <a:pPr>
              <a:buNone/>
            </a:pPr>
            <a:r>
              <a:rPr lang="en-IE" sz="3600" dirty="0" smtClean="0"/>
              <a:t>Dá mhinice is a chloiseann tú na canúintí eile in úsáid is ea is fearr a</a:t>
            </a:r>
          </a:p>
          <a:p>
            <a:pPr>
              <a:buNone/>
            </a:pPr>
            <a:r>
              <a:rPr lang="en-IE" sz="3600" dirty="0" smtClean="0"/>
              <a:t>thuigfidh tú iad!</a:t>
            </a:r>
          </a:p>
          <a:p>
            <a:pPr>
              <a:buNone/>
            </a:pPr>
            <a:endParaRPr lang="en-IE" sz="2900" dirty="0" smtClean="0"/>
          </a:p>
          <a:p>
            <a:pPr>
              <a:buNone/>
            </a:pPr>
            <a:endParaRPr lang="en-IE" sz="2900" dirty="0" smtClean="0"/>
          </a:p>
          <a:p>
            <a:pPr marL="457200" indent="-457200">
              <a:buNone/>
            </a:pPr>
            <a:endParaRPr lang="en-IE" sz="2900" dirty="0" smtClean="0"/>
          </a:p>
          <a:p>
            <a:pPr>
              <a:buNone/>
            </a:pPr>
            <a:r>
              <a:rPr lang="en-IE" sz="2900" dirty="0" smtClean="0"/>
              <a:t>	</a:t>
            </a:r>
          </a:p>
          <a:p>
            <a:pPr>
              <a:buNone/>
            </a:pPr>
            <a:endParaRPr lang="en-IE" sz="2900" dirty="0" smtClean="0"/>
          </a:p>
          <a:p>
            <a:pPr>
              <a:buNone/>
            </a:pPr>
            <a:endParaRPr lang="en-IE" sz="2900" dirty="0" smtClean="0"/>
          </a:p>
          <a:p>
            <a:pPr>
              <a:buNone/>
            </a:pPr>
            <a:endParaRPr lang="en-IE" sz="20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>Canúintí	    	     	     	</a:t>
            </a:r>
            <a:r>
              <a:rPr lang="en-IE" sz="4000" b="1" smtClean="0"/>
              <a:t>       </a:t>
            </a:r>
            <a:r>
              <a:rPr lang="ga-IE" sz="1600" b="1" smtClean="0"/>
              <a:t>Iarphlé</a:t>
            </a:r>
            <a:r>
              <a:rPr lang="en-IE" sz="1600" b="1" smtClean="0"/>
              <a:t> </a:t>
            </a:r>
            <a:r>
              <a:rPr lang="en-IE" sz="1600" b="1" dirty="0" smtClean="0"/>
              <a:t>5</a:t>
            </a:r>
            <a:endParaRPr lang="ga-IE" sz="1600" dirty="0"/>
          </a:p>
        </p:txBody>
      </p:sp>
      <p:sp>
        <p:nvSpPr>
          <p:cNvPr id="6" name="Right Arrow 5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2300</TotalTime>
  <Words>633</Words>
  <Application>Microsoft Office PowerPoint</Application>
  <PresentationFormat>On-screen Show (4:3)</PresentationFormat>
  <Paragraphs>163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Canúintí                   Réamhobair 1</vt:lpstr>
      <vt:lpstr>Canúintí                   Réamhobair 2</vt:lpstr>
      <vt:lpstr>Canúintí                  Éisteacht</vt:lpstr>
      <vt:lpstr>Canúintí                       Iarobair 1</vt:lpstr>
      <vt:lpstr>Canúintí                      Iarobair 2</vt:lpstr>
      <vt:lpstr>Canúintí                      Iarobair 3</vt:lpstr>
      <vt:lpstr>Canúintí                         Iarphlé 4</vt:lpstr>
      <vt:lpstr>Canúintí                         Iarphlé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Spriocanna Staidéir </dc:title>
  <dc:creator>Úna Nic Gabhann</dc:creator>
  <cp:lastModifiedBy>Aisling Pink iPod</cp:lastModifiedBy>
  <cp:revision>101</cp:revision>
  <dcterms:created xsi:type="dcterms:W3CDTF">2006-08-16T00:00:00Z</dcterms:created>
  <dcterms:modified xsi:type="dcterms:W3CDTF">2012-09-26T19:20:26Z</dcterms:modified>
</cp:coreProperties>
</file>