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58" r:id="rId4"/>
    <p:sldId id="272" r:id="rId5"/>
    <p:sldId id="274" r:id="rId6"/>
    <p:sldId id="264" r:id="rId7"/>
    <p:sldId id="275" r:id="rId8"/>
    <p:sldId id="276" r:id="rId9"/>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4660"/>
  </p:normalViewPr>
  <p:slideViewPr>
    <p:cSldViewPr>
      <p:cViewPr>
        <p:scale>
          <a:sx n="100" d="100"/>
          <a:sy n="100" d="100"/>
        </p:scale>
        <p:origin x="-1032" y="252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9/26/2012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066800"/>
            <a:ext cx="5943600" cy="7772400"/>
          </a:xfrm>
        </p:spPr>
        <p:txBody>
          <a:bodyPr>
            <a:normAutofit/>
          </a:bodyPr>
          <a:lstStyle/>
          <a:p>
            <a:pPr marL="342900" lvl="0" indent="-342900" algn="just"/>
            <a:r>
              <a:rPr lang="en-IE" sz="2200" dirty="0" smtClean="0">
                <a:solidFill>
                  <a:prstClr val="black"/>
                </a:solidFill>
              </a:rPr>
              <a:t>Bí ag obair leis an duine in aice leat. An féidir libh</a:t>
            </a:r>
          </a:p>
          <a:p>
            <a:pPr marL="342900" lvl="0" indent="-342900" algn="just"/>
            <a:r>
              <a:rPr lang="en-IE" sz="2200" dirty="0" smtClean="0">
                <a:solidFill>
                  <a:prstClr val="black"/>
                </a:solidFill>
              </a:rPr>
              <a:t>an quiz thíos a dhéanamh?</a:t>
            </a:r>
            <a:endParaRPr lang="en-IE" sz="2200" dirty="0" smtClean="0">
              <a:solidFill>
                <a:schemeClr val="tx1"/>
              </a:solidFill>
            </a:endParaRPr>
          </a:p>
          <a:p>
            <a:r>
              <a:rPr lang="en-IE" sz="1800" dirty="0" smtClean="0"/>
              <a:t> </a:t>
            </a:r>
            <a:endParaRPr lang="en-GB" sz="1800" dirty="0" smtClean="0"/>
          </a:p>
          <a:p>
            <a:pPr marL="457200" lvl="0" indent="-457200" algn="l">
              <a:buAutoNum type="arabicPeriod"/>
            </a:pPr>
            <a:r>
              <a:rPr lang="en-IE" sz="2100" dirty="0" smtClean="0">
                <a:solidFill>
                  <a:schemeClr val="tx1"/>
                </a:solidFill>
              </a:rPr>
              <a:t>An bhfithisíonn an ghrian an Domhan? </a:t>
            </a:r>
          </a:p>
          <a:p>
            <a:pPr marL="457200" lvl="0" indent="-457200" algn="l">
              <a:buAutoNum type="arabicPeriod"/>
            </a:pPr>
            <a:r>
              <a:rPr lang="en-IE" sz="2100" dirty="0" smtClean="0">
                <a:solidFill>
                  <a:schemeClr val="tx1"/>
                </a:solidFill>
              </a:rPr>
              <a:t>Cad é an pláinéad is cóngaraí don ghrian? </a:t>
            </a:r>
            <a:endParaRPr lang="en-GB" sz="2100" dirty="0" smtClean="0">
              <a:solidFill>
                <a:schemeClr val="tx1"/>
              </a:solidFill>
            </a:endParaRPr>
          </a:p>
          <a:p>
            <a:pPr marL="457200" lvl="0" indent="-457200" algn="l">
              <a:buAutoNum type="arabicPeriod"/>
            </a:pPr>
            <a:r>
              <a:rPr lang="en-IE" sz="2100" dirty="0" smtClean="0">
                <a:solidFill>
                  <a:schemeClr val="tx1"/>
                </a:solidFill>
              </a:rPr>
              <a:t>An iasc nó mamach é an siorc? </a:t>
            </a:r>
            <a:endParaRPr lang="en-GB" sz="2100" dirty="0" smtClean="0">
              <a:solidFill>
                <a:schemeClr val="tx1"/>
              </a:solidFill>
            </a:endParaRPr>
          </a:p>
          <a:p>
            <a:pPr marL="457200" lvl="0" indent="-457200" algn="l">
              <a:buAutoNum type="arabicPeriod"/>
            </a:pPr>
            <a:r>
              <a:rPr lang="en-IE" sz="2100" dirty="0" smtClean="0">
                <a:solidFill>
                  <a:schemeClr val="tx1"/>
                </a:solidFill>
              </a:rPr>
              <a:t>Cad é an gás is mó san aer a análaímid? </a:t>
            </a:r>
            <a:endParaRPr lang="en-GB" sz="2100" dirty="0" smtClean="0">
              <a:solidFill>
                <a:schemeClr val="tx1"/>
              </a:solidFill>
            </a:endParaRPr>
          </a:p>
          <a:p>
            <a:pPr marL="457200" lvl="0" indent="-457200" algn="l">
              <a:buAutoNum type="arabicPeriod"/>
            </a:pPr>
            <a:r>
              <a:rPr lang="en-IE" sz="2100" dirty="0" smtClean="0">
                <a:solidFill>
                  <a:schemeClr val="tx1"/>
                </a:solidFill>
              </a:rPr>
              <a:t>Ní bhíonn ach miotal amháin leachtach ag teocht an tseomra, cad é?</a:t>
            </a:r>
            <a:endParaRPr lang="en-GB" sz="2100" dirty="0" smtClean="0">
              <a:solidFill>
                <a:schemeClr val="tx1"/>
              </a:solidFill>
            </a:endParaRPr>
          </a:p>
          <a:p>
            <a:pPr marL="457200" lvl="0" indent="-457200" algn="l">
              <a:buAutoNum type="arabicPeriod"/>
            </a:pPr>
            <a:r>
              <a:rPr lang="en-IE" sz="2100" dirty="0" smtClean="0">
                <a:solidFill>
                  <a:schemeClr val="tx1"/>
                </a:solidFill>
              </a:rPr>
              <a:t>Cén téarma a thugtar ar ainmhí a itheann idir phlandaí agus ainmhithe eile? </a:t>
            </a:r>
            <a:endParaRPr lang="en-GB" sz="2100" dirty="0" smtClean="0">
              <a:solidFill>
                <a:schemeClr val="tx1"/>
              </a:solidFill>
            </a:endParaRPr>
          </a:p>
          <a:p>
            <a:pPr marL="457200" lvl="0" indent="-457200" algn="l">
              <a:buAutoNum type="arabicPeriod"/>
            </a:pPr>
            <a:r>
              <a:rPr lang="en-IE" sz="2100" dirty="0" smtClean="0">
                <a:solidFill>
                  <a:schemeClr val="tx1"/>
                </a:solidFill>
              </a:rPr>
              <a:t>Cé hé an t-eolaí iomráiteach a chur tús leis an gcoincheap ‘roghnú nádúrtha’? </a:t>
            </a:r>
            <a:endParaRPr lang="en-GB" sz="2100" dirty="0" smtClean="0">
              <a:solidFill>
                <a:schemeClr val="tx1"/>
              </a:solidFill>
            </a:endParaRPr>
          </a:p>
          <a:p>
            <a:pPr marL="457200" lvl="0" indent="-457200" algn="l">
              <a:buAutoNum type="arabicPeriod"/>
            </a:pPr>
            <a:r>
              <a:rPr lang="en-IE" sz="2100" dirty="0" smtClean="0">
                <a:solidFill>
                  <a:schemeClr val="tx1"/>
                </a:solidFill>
              </a:rPr>
              <a:t>Cad é an t-orgán is mó atá i gcorp an duine? </a:t>
            </a:r>
            <a:endParaRPr lang="en-GB" sz="2100" dirty="0" smtClean="0">
              <a:solidFill>
                <a:schemeClr val="tx1"/>
              </a:solidFill>
            </a:endParaRPr>
          </a:p>
          <a:p>
            <a:pPr marL="457200" lvl="0" indent="-457200" algn="l">
              <a:buAutoNum type="arabicPeriod"/>
            </a:pPr>
            <a:r>
              <a:rPr lang="en-IE" sz="2100" dirty="0" smtClean="0">
                <a:solidFill>
                  <a:schemeClr val="tx1"/>
                </a:solidFill>
              </a:rPr>
              <a:t>Cé hé an t-eolaí a bhain clú amach as a theoiric choibhneasachta? </a:t>
            </a:r>
            <a:endParaRPr lang="en-GB" sz="2100" dirty="0" smtClean="0">
              <a:solidFill>
                <a:schemeClr val="tx1"/>
              </a:solidFill>
            </a:endParaRPr>
          </a:p>
          <a:p>
            <a:pPr marL="457200" lvl="0" indent="-457200" algn="l">
              <a:buAutoNum type="arabicPeriod"/>
            </a:pPr>
            <a:r>
              <a:rPr lang="en-IE" sz="2100" dirty="0" smtClean="0">
                <a:solidFill>
                  <a:schemeClr val="tx1"/>
                </a:solidFill>
              </a:rPr>
              <a:t>Éiríonn miotail níos mó nuair a théitear iad, cad a tharlaíonn nuair a fhuaraítear iad?</a:t>
            </a:r>
            <a:endParaRPr lang="en-GB" sz="2100" dirty="0" smtClean="0">
              <a:solidFill>
                <a:schemeClr val="tx1"/>
              </a:solidFill>
            </a:endParaRPr>
          </a:p>
          <a:p>
            <a:pPr marL="342900" lvl="0" indent="-342900" algn="just"/>
            <a:endParaRPr lang="en-IE" sz="1800" dirty="0" smtClean="0">
              <a:solidFill>
                <a:schemeClr val="tx1"/>
              </a:solidFill>
            </a:endParaRPr>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p>
          <a:p>
            <a:pPr lvl="0">
              <a:spcBef>
                <a:spcPct val="0"/>
              </a:spcBef>
              <a:defRPr/>
            </a:pPr>
            <a:r>
              <a:rPr lang="en-IE" sz="12800" b="1" dirty="0" smtClean="0">
                <a:latin typeface="+mj-lt"/>
                <a:ea typeface="+mj-ea"/>
                <a:cs typeface="+mj-cs"/>
              </a:rPr>
              <a:t>Ag staidéar trí </a:t>
            </a:r>
            <a:r>
              <a:rPr lang="en-IE" sz="12800" b="1" dirty="0" err="1" smtClean="0">
                <a:latin typeface="+mj-lt"/>
                <a:ea typeface="+mj-ea"/>
                <a:cs typeface="+mj-cs"/>
              </a:rPr>
              <a:t>Ghaeilge</a:t>
            </a:r>
            <a:r>
              <a:rPr lang="en-IE" sz="12800" b="1" dirty="0" smtClean="0">
                <a:latin typeface="+mj-lt"/>
                <a:ea typeface="+mj-ea"/>
                <a:cs typeface="+mj-cs"/>
              </a:rPr>
              <a:t>          </a:t>
            </a:r>
            <a:r>
              <a:rPr lang="ga-IE" sz="6400" b="1" dirty="0" smtClean="0">
                <a:latin typeface="+mj-lt"/>
                <a:ea typeface="+mj-ea"/>
                <a:cs typeface="+mj-cs"/>
              </a:rPr>
              <a:t>Réamhphlé</a:t>
            </a:r>
            <a:r>
              <a:rPr lang="en-IE" sz="6400" b="1" dirty="0" smtClean="0">
                <a:latin typeface="+mj-lt"/>
                <a:ea typeface="+mj-ea"/>
                <a:cs typeface="+mj-cs"/>
              </a:rPr>
              <a:t> </a:t>
            </a:r>
            <a:r>
              <a:rPr lang="en-IE" sz="6400" b="1" dirty="0" smtClean="0">
                <a:latin typeface="+mj-lt"/>
                <a:ea typeface="+mj-ea"/>
                <a:cs typeface="+mj-cs"/>
              </a:rPr>
              <a:t>1</a:t>
            </a:r>
            <a:r>
              <a:rPr lang="en-IE" sz="12800" b="1" dirty="0" smtClean="0">
                <a:latin typeface="+mj-lt"/>
                <a:ea typeface="+mj-ea"/>
                <a:cs typeface="+mj-cs"/>
              </a:rPr>
              <a:t>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Right Arrow 7"/>
          <p:cNvSpPr/>
          <p:nvPr/>
        </p:nvSpPr>
        <p:spPr>
          <a:xfrm>
            <a:off x="457200" y="8382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pic>
        <p:nvPicPr>
          <p:cNvPr id="6" name="Picture 5"/>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tretch>
            <a:fillRect/>
          </a:stretch>
        </p:blipFill>
        <p:spPr>
          <a:xfrm>
            <a:off x="5486400" y="1600200"/>
            <a:ext cx="1155700" cy="19812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066800"/>
            <a:ext cx="5943600" cy="8229600"/>
          </a:xfrm>
        </p:spPr>
        <p:txBody>
          <a:bodyPr>
            <a:normAutofit/>
          </a:bodyPr>
          <a:lstStyle/>
          <a:p>
            <a:pPr marL="342900" lvl="0" indent="-342900" algn="just"/>
            <a:endParaRPr lang="en-IE" sz="1800" dirty="0" smtClean="0">
              <a:solidFill>
                <a:schemeClr val="tx1"/>
              </a:solidFill>
            </a:endParaRPr>
          </a:p>
          <a:p>
            <a:pPr marL="342900" lvl="0" indent="-342900" algn="just"/>
            <a:endParaRPr lang="en-IE" sz="1800" dirty="0" smtClean="0">
              <a:solidFill>
                <a:schemeClr val="tx1"/>
              </a:solidFill>
            </a:endParaRPr>
          </a:p>
          <a:p>
            <a:pPr marL="342900" lvl="0" indent="-342900" algn="just"/>
            <a:endParaRPr lang="en-IE" sz="1800" dirty="0" smtClean="0">
              <a:solidFill>
                <a:schemeClr val="tx1"/>
              </a:solidFill>
            </a:endParaRPr>
          </a:p>
          <a:p>
            <a:pPr marL="342900" lvl="0" indent="-342900" algn="just"/>
            <a:endParaRPr lang="en-IE" sz="1800" dirty="0" smtClean="0">
              <a:solidFill>
                <a:schemeClr val="tx1"/>
              </a:solidFill>
            </a:endParaRPr>
          </a:p>
          <a:p>
            <a:pPr marL="342900" lvl="0" indent="-342900" algn="just"/>
            <a:endParaRPr lang="en-IE" sz="1800" dirty="0" smtClean="0">
              <a:solidFill>
                <a:schemeClr val="tx1"/>
              </a:solidFill>
            </a:endParaRPr>
          </a:p>
          <a:p>
            <a:pPr marL="342900" lvl="0" indent="-342900" algn="just"/>
            <a:r>
              <a:rPr lang="en-IE" sz="1800" dirty="0" smtClean="0">
                <a:solidFill>
                  <a:schemeClr val="tx1"/>
                </a:solidFill>
              </a:rPr>
              <a:t>			</a:t>
            </a:r>
          </a:p>
          <a:p>
            <a:pPr marL="342900" lvl="0" indent="-342900" algn="just"/>
            <a:endParaRPr lang="en-IE" sz="1800" dirty="0" smtClean="0">
              <a:solidFill>
                <a:schemeClr val="tx1"/>
              </a:solidFill>
            </a:endParaRPr>
          </a:p>
          <a:p>
            <a:pPr marL="342900" lvl="0" indent="-342900" algn="just"/>
            <a:endParaRPr lang="en-IE" sz="1800" dirty="0" smtClean="0">
              <a:solidFill>
                <a:schemeClr val="tx1"/>
              </a:solidFill>
            </a:endParaRPr>
          </a:p>
          <a:p>
            <a:pPr marL="342900" lvl="0" indent="-342900" algn="just"/>
            <a:endParaRPr lang="en-IE" sz="1800" dirty="0" smtClean="0">
              <a:solidFill>
                <a:schemeClr val="tx1"/>
              </a:solidFill>
            </a:endParaRPr>
          </a:p>
          <a:p>
            <a:pPr marL="342900" lvl="0" indent="-342900" algn="just"/>
            <a:endParaRPr lang="en-IE" sz="1800" dirty="0" smtClean="0">
              <a:solidFill>
                <a:schemeClr val="tx1"/>
              </a:solidFill>
            </a:endParaRPr>
          </a:p>
          <a:p>
            <a:pPr marL="342900" lvl="0" indent="-342900" algn="l"/>
            <a:endParaRPr lang="en-IE" sz="1800" dirty="0" smtClean="0">
              <a:solidFill>
                <a:schemeClr val="tx1"/>
              </a:solidFill>
            </a:endParaRPr>
          </a:p>
          <a:p>
            <a:endParaRPr lang="en-GB" dirty="0">
              <a:solidFill>
                <a:schemeClr val="tx1"/>
              </a:solidFill>
            </a:endParaRPr>
          </a:p>
        </p:txBody>
      </p:sp>
      <p:sp>
        <p:nvSpPr>
          <p:cNvPr id="9" name="Right Arrow 8"/>
          <p:cNvSpPr/>
          <p:nvPr/>
        </p:nvSpPr>
        <p:spPr>
          <a:xfrm>
            <a:off x="457200" y="8382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6"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p>
          <a:p>
            <a:pPr lvl="0">
              <a:spcBef>
                <a:spcPct val="0"/>
              </a:spcBef>
              <a:defRPr/>
            </a:pPr>
            <a:r>
              <a:rPr lang="en-IE" sz="12800" b="1" dirty="0" smtClean="0">
                <a:latin typeface="+mj-lt"/>
                <a:ea typeface="+mj-ea"/>
                <a:cs typeface="+mj-cs"/>
              </a:rPr>
              <a:t>Ag staidéar trí </a:t>
            </a:r>
            <a:r>
              <a:rPr lang="en-IE" sz="12800" b="1" dirty="0" err="1" smtClean="0">
                <a:latin typeface="+mj-lt"/>
                <a:ea typeface="+mj-ea"/>
                <a:cs typeface="+mj-cs"/>
              </a:rPr>
              <a:t>Ghaeilge</a:t>
            </a:r>
            <a:r>
              <a:rPr lang="en-IE" sz="12800" b="1" dirty="0" smtClean="0">
                <a:latin typeface="+mj-lt"/>
                <a:ea typeface="+mj-ea"/>
                <a:cs typeface="+mj-cs"/>
              </a:rPr>
              <a:t>          </a:t>
            </a:r>
            <a:r>
              <a:rPr lang="ga-IE" sz="6400" b="1" dirty="0" smtClean="0">
                <a:latin typeface="+mj-lt"/>
                <a:ea typeface="+mj-ea"/>
                <a:cs typeface="+mj-cs"/>
              </a:rPr>
              <a:t>Réamhphlé</a:t>
            </a:r>
            <a:r>
              <a:rPr lang="en-IE" sz="6400" b="1" dirty="0" smtClean="0">
                <a:latin typeface="+mj-lt"/>
                <a:ea typeface="+mj-ea"/>
                <a:cs typeface="+mj-cs"/>
              </a:rPr>
              <a:t> </a:t>
            </a:r>
            <a:r>
              <a:rPr lang="en-IE" sz="6400" b="1" dirty="0" smtClean="0">
                <a:latin typeface="+mj-lt"/>
                <a:ea typeface="+mj-ea"/>
                <a:cs typeface="+mj-cs"/>
              </a:rPr>
              <a:t>2</a:t>
            </a:r>
            <a:r>
              <a:rPr lang="en-IE" sz="12800" b="1" dirty="0" smtClean="0">
                <a:latin typeface="+mj-lt"/>
                <a:ea typeface="+mj-ea"/>
                <a:cs typeface="+mj-cs"/>
              </a:rPr>
              <a:t>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457200" y="990600"/>
            <a:ext cx="6019800" cy="8309967"/>
          </a:xfrm>
          <a:prstGeom prst="rect">
            <a:avLst/>
          </a:prstGeom>
          <a:noFill/>
        </p:spPr>
        <p:txBody>
          <a:bodyPr wrap="square" rtlCol="0">
            <a:spAutoFit/>
          </a:bodyPr>
          <a:lstStyle/>
          <a:p>
            <a:r>
              <a:rPr lang="ga-IE" b="1" dirty="0" smtClean="0"/>
              <a:t>Bí ag obair i ngrúpa agus pléigí na ceisteanna seo le chéile:</a:t>
            </a:r>
          </a:p>
          <a:p>
            <a:endParaRPr lang="ga-IE" dirty="0" smtClean="0"/>
          </a:p>
          <a:p>
            <a:pPr marL="342900" indent="-342900">
              <a:buAutoNum type="arabicPeriod"/>
            </a:pPr>
            <a:r>
              <a:rPr lang="ga-IE" sz="2000" dirty="0" smtClean="0"/>
              <a:t>Ar thuig tú na téarmaí ar fad a bhí sa quiz?</a:t>
            </a:r>
          </a:p>
          <a:p>
            <a:pPr marL="342900" indent="-342900">
              <a:buAutoNum type="arabicPeriod"/>
            </a:pPr>
            <a:endParaRPr lang="ga-IE" sz="2000" dirty="0" smtClean="0"/>
          </a:p>
          <a:p>
            <a:pPr marL="342900" indent="-342900">
              <a:buAutoNum type="arabicPeriod"/>
            </a:pPr>
            <a:r>
              <a:rPr lang="ga-IE" sz="2000" dirty="0" smtClean="0"/>
              <a:t>An raibh aon fhocal ann nach raibh a fhios agat ach a bhí ar eolas agat i mBéarla?</a:t>
            </a:r>
          </a:p>
          <a:p>
            <a:pPr marL="342900" indent="-342900">
              <a:buAutoNum type="arabicPeriod"/>
            </a:pPr>
            <a:endParaRPr lang="ga-IE" sz="2000" dirty="0" smtClean="0"/>
          </a:p>
          <a:p>
            <a:pPr marL="342900" indent="-342900">
              <a:buAutoNum type="arabicPeriod"/>
            </a:pPr>
            <a:r>
              <a:rPr lang="ga-IE" sz="2000" dirty="0" smtClean="0"/>
              <a:t>Nuair a fhoghlaimíonn tú téarma nua san eolaíocht an bhfoghlaimíonn tú an téarma Béarla chomh maith?</a:t>
            </a:r>
          </a:p>
          <a:p>
            <a:pPr marL="342900" indent="-342900">
              <a:buAutoNum type="arabicPeriod"/>
            </a:pPr>
            <a:endParaRPr lang="ga-IE" sz="2000" dirty="0" smtClean="0"/>
          </a:p>
          <a:p>
            <a:pPr marL="342900" indent="-342900">
              <a:buAutoNum type="arabicPeriod"/>
            </a:pPr>
            <a:r>
              <a:rPr lang="ga-IE" sz="2000" dirty="0" smtClean="0"/>
              <a:t>An bhfuil topaicí áirithe ann nach bhfuil an foclóir agat i nGaeilge plé ceart a dhéanamh orthu? Tabhair sampla.</a:t>
            </a:r>
          </a:p>
          <a:p>
            <a:pPr marL="342900" indent="-342900">
              <a:buAutoNum type="arabicPeriod"/>
            </a:pPr>
            <a:endParaRPr lang="ga-IE" sz="2000" dirty="0" smtClean="0"/>
          </a:p>
          <a:p>
            <a:pPr marL="342900" indent="-342900">
              <a:buAutoNum type="arabicPeriod"/>
            </a:pPr>
            <a:r>
              <a:rPr lang="ga-IE" sz="2000" dirty="0" smtClean="0"/>
              <a:t>Má thagann coincheap ar an saol, cosúil leis an idirlíon blianta ó shin, ar cheart focal amháin a bheith ann don fhocal sin agus i ngach teanga sa domhan? Go mbeadh an focal </a:t>
            </a:r>
            <a:r>
              <a:rPr lang="ga-IE" sz="2000" i="1" dirty="0" smtClean="0"/>
              <a:t>internet</a:t>
            </a:r>
            <a:r>
              <a:rPr lang="ga-IE" sz="2000" dirty="0" smtClean="0"/>
              <a:t> ann agus sin é?</a:t>
            </a:r>
          </a:p>
          <a:p>
            <a:pPr marL="342900" indent="-342900">
              <a:buAutoNum type="arabicPeriod"/>
            </a:pPr>
            <a:endParaRPr lang="ga-IE" sz="2000" dirty="0" smtClean="0"/>
          </a:p>
          <a:p>
            <a:pPr marL="342900" indent="-342900">
              <a:buAutoNum type="arabicPeriod"/>
            </a:pPr>
            <a:r>
              <a:rPr lang="ga-IE" sz="2000" dirty="0" smtClean="0"/>
              <a:t>Féach ar na focail seo, tá dhá leagan Gaeilge ar an leagan Béarla, cé acu ab fhearr leat agus cén fáth?</a:t>
            </a:r>
          </a:p>
          <a:p>
            <a:pPr marL="342900" indent="-342900">
              <a:buAutoNum type="arabicPeriod"/>
            </a:pPr>
            <a:endParaRPr lang="ga-IE" sz="2000" dirty="0" smtClean="0"/>
          </a:p>
          <a:p>
            <a:pPr marL="342900" indent="-342900"/>
            <a:r>
              <a:rPr lang="ga-IE" sz="2000" dirty="0" smtClean="0"/>
              <a:t>		Symptom:	siomptóm nó comhartha</a:t>
            </a:r>
          </a:p>
          <a:p>
            <a:pPr marL="342900" indent="-342900"/>
            <a:r>
              <a:rPr lang="ga-IE" sz="2000" dirty="0" smtClean="0"/>
              <a:t>		Bat:		ialtóg nó sciathán leathair </a:t>
            </a:r>
          </a:p>
          <a:p>
            <a:pPr marL="342900" indent="-342900">
              <a:buAutoNum type="arabicPeriod"/>
            </a:pPr>
            <a:endParaRPr lang="en-I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9600" y="1066801"/>
            <a:ext cx="5791200" cy="1969770"/>
          </a:xfrm>
          <a:prstGeom prst="rect">
            <a:avLst/>
          </a:prstGeom>
          <a:noFill/>
        </p:spPr>
        <p:txBody>
          <a:bodyPr wrap="square" rtlCol="0">
            <a:spAutoFit/>
          </a:bodyPr>
          <a:lstStyle/>
          <a:p>
            <a:endParaRPr lang="en-IE" sz="1600" dirty="0" smtClean="0"/>
          </a:p>
          <a:p>
            <a:pPr marL="342900" indent="-342900">
              <a:lnSpc>
                <a:spcPct val="150000"/>
              </a:lnSpc>
            </a:pPr>
            <a:endParaRPr lang="en-IE" sz="2000" dirty="0" smtClean="0"/>
          </a:p>
          <a:p>
            <a:pPr marL="342900" indent="-342900"/>
            <a:endParaRPr lang="en-IE" dirty="0" smtClean="0"/>
          </a:p>
          <a:p>
            <a:pPr marL="342900" indent="-342900"/>
            <a:endParaRPr lang="en-IE" dirty="0" smtClean="0"/>
          </a:p>
          <a:p>
            <a:endParaRPr lang="en-IE" dirty="0" smtClean="0"/>
          </a:p>
          <a:p>
            <a:endParaRPr lang="en-IE" dirty="0"/>
          </a:p>
        </p:txBody>
      </p:sp>
      <p:sp>
        <p:nvSpPr>
          <p:cNvPr id="8" name="Right Arrow 7"/>
          <p:cNvSpPr/>
          <p:nvPr/>
        </p:nvSpPr>
        <p:spPr>
          <a:xfrm>
            <a:off x="457200" y="8382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p>
          <a:p>
            <a:pPr lvl="0">
              <a:spcBef>
                <a:spcPct val="0"/>
              </a:spcBef>
              <a:defRPr/>
            </a:pPr>
            <a:r>
              <a:rPr lang="en-IE" sz="12800" b="1" dirty="0" smtClean="0">
                <a:latin typeface="+mj-lt"/>
                <a:ea typeface="+mj-ea"/>
                <a:cs typeface="+mj-cs"/>
              </a:rPr>
              <a:t>Ag staidéar trí Ghaeilge              </a:t>
            </a:r>
            <a:r>
              <a:rPr lang="en-IE" sz="6400" b="1" dirty="0" smtClean="0">
                <a:latin typeface="+mj-lt"/>
                <a:ea typeface="+mj-ea"/>
                <a:cs typeface="+mj-cs"/>
              </a:rPr>
              <a:t>Éisteacht</a:t>
            </a:r>
            <a:r>
              <a:rPr lang="en-IE" sz="12800" b="1" dirty="0" smtClean="0">
                <a:latin typeface="+mj-lt"/>
                <a:ea typeface="+mj-ea"/>
                <a:cs typeface="+mj-cs"/>
              </a:rPr>
              <a:t>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TextBox 5"/>
          <p:cNvSpPr txBox="1"/>
          <p:nvPr/>
        </p:nvSpPr>
        <p:spPr>
          <a:xfrm>
            <a:off x="457200" y="990600"/>
            <a:ext cx="5943600" cy="8017579"/>
          </a:xfrm>
          <a:prstGeom prst="rect">
            <a:avLst/>
          </a:prstGeom>
          <a:noFill/>
        </p:spPr>
        <p:txBody>
          <a:bodyPr wrap="square" rtlCol="0">
            <a:spAutoFit/>
          </a:bodyPr>
          <a:lstStyle/>
          <a:p>
            <a:r>
              <a:rPr lang="en-IE" b="1" dirty="0" smtClean="0"/>
              <a:t>Éist le Anne anois agus freagair na ceisteanna</a:t>
            </a:r>
            <a:r>
              <a:rPr lang="en-IE" dirty="0" smtClean="0"/>
              <a:t>:</a:t>
            </a:r>
          </a:p>
          <a:p>
            <a:endParaRPr lang="en-IE" dirty="0" smtClean="0"/>
          </a:p>
          <a:p>
            <a:pPr marL="342900" indent="-342900">
              <a:buAutoNum type="arabicPeriod"/>
            </a:pPr>
            <a:r>
              <a:rPr lang="en-IE" sz="2000" dirty="0" smtClean="0"/>
              <a:t>Cá bhfuil sí ag súil le dul tar éis na scoile?</a:t>
            </a:r>
          </a:p>
          <a:p>
            <a:pPr marL="342900" indent="-342900">
              <a:buAutoNum type="arabicPeriod"/>
            </a:pPr>
            <a:endParaRPr lang="en-IE" sz="2000" dirty="0" smtClean="0"/>
          </a:p>
          <a:p>
            <a:pPr marL="342900" indent="-342900">
              <a:buAutoNum type="arabicPeriod"/>
            </a:pPr>
            <a:r>
              <a:rPr lang="en-IE" sz="2000" dirty="0" smtClean="0"/>
              <a:t>An féidir leat ainm na hOllscoile a scríobh amach i gceart as Gaeilge?</a:t>
            </a:r>
          </a:p>
          <a:p>
            <a:pPr marL="342900" indent="-342900">
              <a:buAutoNum type="arabicPeriod"/>
            </a:pPr>
            <a:endParaRPr lang="en-IE" sz="2000" dirty="0" smtClean="0"/>
          </a:p>
          <a:p>
            <a:pPr marL="342900" indent="-342900">
              <a:buAutoNum type="arabicPeriod"/>
            </a:pPr>
            <a:r>
              <a:rPr lang="en-IE" sz="2000" dirty="0" smtClean="0"/>
              <a:t>Cad a deir sí faoi ábhair a dhéanamh trí mheán an Bhéarla?</a:t>
            </a:r>
          </a:p>
          <a:p>
            <a:pPr marL="342900" indent="-342900">
              <a:buAutoNum type="arabicPeriod"/>
            </a:pPr>
            <a:endParaRPr lang="en-IE" sz="2000" dirty="0" smtClean="0"/>
          </a:p>
          <a:p>
            <a:pPr marL="342900" indent="-342900">
              <a:buAutoNum type="arabicPeriod"/>
            </a:pPr>
            <a:r>
              <a:rPr lang="en-IE" sz="2000" dirty="0" smtClean="0"/>
              <a:t>Cad a deir sí faoi cúrsa ollscoile a dhéanamh trí Ghaeilge?</a:t>
            </a:r>
          </a:p>
          <a:p>
            <a:pPr marL="342900" indent="-342900">
              <a:buAutoNum type="arabicPeriod"/>
            </a:pPr>
            <a:endParaRPr lang="en-IE" dirty="0" smtClean="0"/>
          </a:p>
          <a:p>
            <a:pPr marL="342900" indent="-342900">
              <a:buAutoNum type="arabicPeriod"/>
            </a:pPr>
            <a:endParaRPr lang="en-IE" dirty="0" smtClean="0"/>
          </a:p>
          <a:p>
            <a:r>
              <a:rPr lang="en-IE" b="1" dirty="0" smtClean="0"/>
              <a:t>Féach ar an abairt seo:</a:t>
            </a:r>
          </a:p>
          <a:p>
            <a:endParaRPr lang="en-IE" sz="2000" dirty="0" smtClean="0"/>
          </a:p>
          <a:p>
            <a:r>
              <a:rPr lang="en-IE" sz="2400" dirty="0" smtClean="0"/>
              <a:t>An measann tú </a:t>
            </a:r>
            <a:r>
              <a:rPr lang="en-IE" sz="2400" b="1" dirty="0" smtClean="0"/>
              <a:t>go mbeidh </a:t>
            </a:r>
            <a:r>
              <a:rPr lang="en-IE" sz="2400" dirty="0" smtClean="0"/>
              <a:t>brú ort...</a:t>
            </a:r>
          </a:p>
          <a:p>
            <a:endParaRPr lang="en-IE" sz="2000" dirty="0" smtClean="0"/>
          </a:p>
          <a:p>
            <a:pPr>
              <a:buFont typeface="Wingdings" pitchFamily="2" charset="2"/>
              <a:buChar char="Ø"/>
            </a:pPr>
            <a:r>
              <a:rPr lang="en-IE" sz="2100" dirty="0" smtClean="0"/>
              <a:t> Cén aimsir atá i gceist leis na focail i gcló dubh?</a:t>
            </a:r>
          </a:p>
          <a:p>
            <a:pPr>
              <a:buFont typeface="Wingdings" pitchFamily="2" charset="2"/>
              <a:buChar char="Ø"/>
            </a:pPr>
            <a:endParaRPr lang="en-IE" sz="2100" dirty="0" smtClean="0"/>
          </a:p>
          <a:p>
            <a:pPr>
              <a:buFont typeface="Wingdings" pitchFamily="2" charset="2"/>
              <a:buChar char="Ø"/>
            </a:pPr>
            <a:r>
              <a:rPr lang="en-IE" sz="2100" dirty="0" smtClean="0"/>
              <a:t> An briathar rialta é? </a:t>
            </a:r>
          </a:p>
          <a:p>
            <a:pPr>
              <a:buFont typeface="Wingdings" pitchFamily="2" charset="2"/>
              <a:buChar char="Ø"/>
            </a:pPr>
            <a:endParaRPr lang="en-IE" sz="2100" dirty="0" smtClean="0"/>
          </a:p>
          <a:p>
            <a:pPr>
              <a:buFont typeface="Wingdings" pitchFamily="2" charset="2"/>
              <a:buChar char="Ø"/>
            </a:pPr>
            <a:r>
              <a:rPr lang="en-IE" sz="2100" dirty="0" smtClean="0"/>
              <a:t>Cén fáth a bhfuil urú ar an mbriathar?</a:t>
            </a:r>
          </a:p>
          <a:p>
            <a:endParaRPr lang="en-IE" sz="2000" dirty="0" smtClean="0"/>
          </a:p>
          <a:p>
            <a:endParaRPr lang="en-IE" dirty="0" smtClean="0"/>
          </a:p>
          <a:p>
            <a:endParaRPr lang="en-I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ight Arrow 8"/>
          <p:cNvSpPr/>
          <p:nvPr/>
        </p:nvSpPr>
        <p:spPr>
          <a:xfrm>
            <a:off x="457200" y="8382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6"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p>
          <a:p>
            <a:pPr lvl="0">
              <a:spcBef>
                <a:spcPct val="0"/>
              </a:spcBef>
              <a:defRPr/>
            </a:pPr>
            <a:r>
              <a:rPr lang="en-IE" sz="12800" b="1" dirty="0" smtClean="0">
                <a:latin typeface="+mj-lt"/>
                <a:ea typeface="+mj-ea"/>
                <a:cs typeface="+mj-cs"/>
              </a:rPr>
              <a:t>Ag staidéar trí Ghaeilge              </a:t>
            </a:r>
            <a:r>
              <a:rPr lang="en-IE" sz="6400" b="1" dirty="0" smtClean="0">
                <a:latin typeface="+mj-lt"/>
                <a:ea typeface="+mj-ea"/>
                <a:cs typeface="+mj-cs"/>
              </a:rPr>
              <a:t>Ról A</a:t>
            </a:r>
            <a:r>
              <a:rPr lang="en-IE" sz="12800" b="1" dirty="0" smtClean="0">
                <a:latin typeface="+mj-lt"/>
                <a:ea typeface="+mj-ea"/>
                <a:cs typeface="+mj-cs"/>
              </a:rPr>
              <a:t>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0" name="TextBox 9"/>
          <p:cNvSpPr txBox="1"/>
          <p:nvPr/>
        </p:nvSpPr>
        <p:spPr>
          <a:xfrm>
            <a:off x="381000" y="990600"/>
            <a:ext cx="6019800" cy="8309967"/>
          </a:xfrm>
          <a:prstGeom prst="rect">
            <a:avLst/>
          </a:prstGeom>
          <a:noFill/>
        </p:spPr>
        <p:txBody>
          <a:bodyPr wrap="square" rtlCol="0">
            <a:spAutoFit/>
          </a:bodyPr>
          <a:lstStyle/>
          <a:p>
            <a:r>
              <a:rPr lang="ga-IE" sz="2200" dirty="0" smtClean="0"/>
              <a:t>Tá eolas agatsa anseo faoi chúrsa Ollscoile. Beidh an duine in aice leat ag lorg eolais ort ar ball. Bí cinnte go dtuigeann tú gach rud.</a:t>
            </a:r>
          </a:p>
          <a:p>
            <a:endParaRPr lang="ga-IE" dirty="0" smtClean="0"/>
          </a:p>
          <a:p>
            <a:r>
              <a:rPr lang="ga-IE" b="1" i="1" dirty="0" smtClean="0"/>
              <a:t>Gnó agus Gaeilge DCU - bí cruthaitheach agus iomaíoch</a:t>
            </a:r>
            <a:endParaRPr lang="ga-IE" dirty="0" smtClean="0"/>
          </a:p>
          <a:p>
            <a:r>
              <a:rPr lang="ga-IE" dirty="0" smtClean="0"/>
              <a:t>San earnáil ghnó tá gá le daoine cruthaitheacha, spleodracha. Bíonn fostóirí ag lorg daoine a bhfuil ardchumas sa ghnó acu agus scileanna i dteicneolaíocht na faisnéise. Ach níl ansin ach leath an scéil. Bíonn géarghá acu freisin le daoine atá in ann smaoineamh agus oibriú taobh amuigh de ghnáthchleachtais, daoine atá in ann cumas bainistíochta agus tréithe ceannaireachta a léiriú. Chun freastal ar na riachtanais seo tá struchtúr ar leith ar an gcúrsa seo. Tá an cur i láthair suntasach freisin: déantar gnó iomlán an chúrsa trí mheán na Gaeilge. Is í an Ghaeilge a thugann an t-aitheantas bunúsach sin dó.</a:t>
            </a:r>
          </a:p>
          <a:p>
            <a:endParaRPr lang="ga-IE" dirty="0" smtClean="0"/>
          </a:p>
          <a:p>
            <a:r>
              <a:rPr lang="ga-IE" dirty="0" smtClean="0"/>
              <a:t>Níl cúrsa ar bith inchurtha leis seo a chuireann clár oibre chomh maith sin ar fáil i gcúrsaí gnó agus bainistíochta, agus i dteicneolaíocht na faisnéise don ghnó agus i nGaeilge. Déantar staidéar ar an nGaeilge ar bhealach nuálach, praiticiúil. Tacaíonn fostóirí go tréan leis an gcur chuige seo agus tá nasc cruthaithe ag an gcúrsa le comhlachtaí agus le heagrais mhóra náisiúnta agus idirnáisiúnta. Cinntíonn an nasc seo go mbeidh buntáiste ar leith agat agus tú ag stiúradh do ghairm bheatha.</a:t>
            </a:r>
          </a:p>
          <a:p>
            <a:endParaRPr lang="ga-IE" dirty="0" smtClean="0"/>
          </a:p>
          <a:p>
            <a:r>
              <a:rPr lang="ga-IE" dirty="0" smtClean="0"/>
              <a:t>Anuas ar ghnáthriachtanais iontrála na hOllscoile, caithfidh tú a bheith muiníneach as do chumas Gaeilge idir labhairt agus scríobh.</a:t>
            </a:r>
          </a:p>
          <a:p>
            <a:endParaRPr lang="en-I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ight Arrow 7"/>
          <p:cNvSpPr/>
          <p:nvPr/>
        </p:nvSpPr>
        <p:spPr>
          <a:xfrm>
            <a:off x="457200" y="8382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6"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p>
          <a:p>
            <a:pPr lvl="0">
              <a:spcBef>
                <a:spcPct val="0"/>
              </a:spcBef>
              <a:defRPr/>
            </a:pPr>
            <a:r>
              <a:rPr lang="en-IE" sz="12800" b="1" dirty="0" smtClean="0">
                <a:latin typeface="+mj-lt"/>
                <a:ea typeface="+mj-ea"/>
                <a:cs typeface="+mj-cs"/>
              </a:rPr>
              <a:t>Ag staidéar trí Ghaeilge              </a:t>
            </a:r>
            <a:r>
              <a:rPr lang="en-IE" sz="6400" b="1" dirty="0" smtClean="0">
                <a:latin typeface="+mj-lt"/>
                <a:ea typeface="+mj-ea"/>
                <a:cs typeface="+mj-cs"/>
              </a:rPr>
              <a:t>Ról B</a:t>
            </a:r>
            <a:r>
              <a:rPr lang="en-IE" sz="12800" b="1" dirty="0" smtClean="0">
                <a:latin typeface="+mj-lt"/>
                <a:ea typeface="+mj-ea"/>
                <a:cs typeface="+mj-cs"/>
              </a:rPr>
              <a:t>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extBox 10"/>
          <p:cNvSpPr txBox="1"/>
          <p:nvPr/>
        </p:nvSpPr>
        <p:spPr>
          <a:xfrm>
            <a:off x="381000" y="990600"/>
            <a:ext cx="6096000" cy="7755969"/>
          </a:xfrm>
          <a:prstGeom prst="rect">
            <a:avLst/>
          </a:prstGeom>
          <a:noFill/>
        </p:spPr>
        <p:txBody>
          <a:bodyPr wrap="square" rtlCol="0">
            <a:spAutoFit/>
          </a:bodyPr>
          <a:lstStyle/>
          <a:p>
            <a:r>
              <a:rPr lang="ga-IE" sz="2200" dirty="0" smtClean="0"/>
              <a:t>Tá eolas agatsa anseo faoi chúrsa Ollscoile. Beidh an duine in aice leat ag lorg eolais ort ar ball. Bí cinnte go dtuigeann tú gach rud.</a:t>
            </a:r>
          </a:p>
          <a:p>
            <a:endParaRPr lang="ga-IE" dirty="0" smtClean="0"/>
          </a:p>
          <a:p>
            <a:r>
              <a:rPr lang="ga-IE" dirty="0" smtClean="0"/>
              <a:t>Fáilte romhat go dtí Roinn na Gaeilge anseo in </a:t>
            </a:r>
            <a:r>
              <a:rPr lang="ga-IE" b="1" dirty="0" smtClean="0"/>
              <a:t>UCG</a:t>
            </a:r>
            <a:r>
              <a:rPr lang="ga-IE" dirty="0" smtClean="0"/>
              <a:t>. Ba mhaith liom míniú beag a thabhairt duit ar an gcúrsa Gaeilge atá anseo againn sa Chéad Bhliain.</a:t>
            </a:r>
          </a:p>
          <a:p>
            <a:endParaRPr lang="ga-IE" b="1" dirty="0" smtClean="0"/>
          </a:p>
          <a:p>
            <a:r>
              <a:rPr lang="ga-IE" b="1" dirty="0" smtClean="0"/>
              <a:t>AN CHÉAD BHLIAIN 2011-2012: AN CÚRSA</a:t>
            </a:r>
            <a:endParaRPr lang="ga-IE" dirty="0" smtClean="0"/>
          </a:p>
          <a:p>
            <a:r>
              <a:rPr lang="ga-IE" dirty="0" smtClean="0"/>
              <a:t>(i) Ceartúsáid na Gaeilge: Dhá rang teagaisc sa teanga in aghaidh na seachtaine.</a:t>
            </a:r>
          </a:p>
          <a:p>
            <a:r>
              <a:rPr lang="ga-IE" dirty="0" smtClean="0"/>
              <a:t>(ii) Litríocht Chomhaimseartha na Gaeilge: Trí léacht sa tseachtain.</a:t>
            </a:r>
          </a:p>
          <a:p>
            <a:r>
              <a:rPr lang="ga-IE" dirty="0" smtClean="0"/>
              <a:t>(iv) Saíocht agus Sochaí na Gaeilge: Trí léacht sa tseachtain.</a:t>
            </a:r>
          </a:p>
          <a:p>
            <a:endParaRPr lang="ga-IE" dirty="0" smtClean="0"/>
          </a:p>
          <a:p>
            <a:r>
              <a:rPr lang="ga-IE" dirty="0" smtClean="0"/>
              <a:t>Is fiú go mór duit an Ghaeilge a dhéanamh mar ábhar acadúil san ollscoil. Tá réimse leathan post ar fáil do chéimithe Gaeilge anois, ó phoist ‘thraidisiúnta’ mar mhúinteoireacht nó an tseirbhís phoiblí agus earnáil na Gaeilge agus na Gaeltachta i gcoitinne, go dtí poist dhúshlánacha, nua-aoiseacha mar iriseoireacht, cúrsaí margaíochta agus cumarsáide srl. Ina theannta sin, le feidhmiú</a:t>
            </a:r>
          </a:p>
          <a:p>
            <a:r>
              <a:rPr lang="ga-IE" dirty="0" smtClean="0"/>
              <a:t>Acht na dTeangacha Oifigiúla, agus leis an stádas atá anois ag an nGaeilge mar theanga Eorpach, beidh fás mór i líon na bpost nua spéisiúla a dteastóidh ardscileanna Gaeilge iontu, m.sh., aistriúchán, ateangaireacht, riarachán srl.</a:t>
            </a:r>
          </a:p>
          <a:p>
            <a:endParaRPr lang="en-I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7200" y="1066800"/>
            <a:ext cx="6019800" cy="8894743"/>
          </a:xfrm>
          <a:prstGeom prst="rect">
            <a:avLst/>
          </a:prstGeom>
          <a:noFill/>
        </p:spPr>
        <p:txBody>
          <a:bodyPr wrap="square" rtlCol="0">
            <a:spAutoFit/>
          </a:bodyPr>
          <a:lstStyle/>
          <a:p>
            <a:pPr marL="342900" indent="-342900"/>
            <a:r>
              <a:rPr lang="ga-IE" sz="2000" dirty="0" smtClean="0"/>
              <a:t>Anois, cuir na ceisteanna ar an duine in aice leat faoin</a:t>
            </a:r>
          </a:p>
          <a:p>
            <a:pPr marL="342900" indent="-342900"/>
            <a:r>
              <a:rPr lang="ga-IE" sz="2000" dirty="0" smtClean="0"/>
              <a:t>gcúrsa atá aige. Malartaigh rólanna ansin. </a:t>
            </a:r>
          </a:p>
          <a:p>
            <a:pPr marL="342900" indent="-342900"/>
            <a:endParaRPr lang="ga-IE" sz="2000" dirty="0" smtClean="0"/>
          </a:p>
          <a:p>
            <a:pPr marL="457200" indent="-457200">
              <a:buAutoNum type="arabicPeriod"/>
            </a:pPr>
            <a:r>
              <a:rPr lang="ga-IE" sz="2000" dirty="0" smtClean="0"/>
              <a:t>Cá bhfuil an cúrsa ar siúl?</a:t>
            </a:r>
          </a:p>
          <a:p>
            <a:pPr marL="457200" indent="-457200">
              <a:buAutoNum type="arabicPeriod"/>
            </a:pPr>
            <a:endParaRPr lang="ga-IE" sz="2000" dirty="0" smtClean="0"/>
          </a:p>
          <a:p>
            <a:pPr marL="457200" indent="-457200">
              <a:buAutoNum type="arabicPeriod"/>
            </a:pPr>
            <a:r>
              <a:rPr lang="ga-IE" sz="2000" dirty="0" smtClean="0"/>
              <a:t>Cad is ainm don chúrsa?</a:t>
            </a:r>
          </a:p>
          <a:p>
            <a:pPr marL="457200" indent="-457200">
              <a:buAutoNum type="arabicPeriod"/>
            </a:pPr>
            <a:endParaRPr lang="ga-IE" sz="2000" dirty="0" smtClean="0"/>
          </a:p>
          <a:p>
            <a:pPr marL="457200" indent="-457200">
              <a:buAutoNum type="arabicPeriod"/>
            </a:pPr>
            <a:r>
              <a:rPr lang="ga-IE" sz="2000" dirty="0" smtClean="0"/>
              <a:t>Cad iad na hábhair a ndéantar staidéar orthu sa chúrsa?</a:t>
            </a:r>
          </a:p>
          <a:p>
            <a:pPr marL="457200" indent="-457200">
              <a:buAutoNum type="arabicPeriod"/>
            </a:pPr>
            <a:endParaRPr lang="ga-IE" sz="2000" dirty="0" smtClean="0"/>
          </a:p>
          <a:p>
            <a:pPr marL="457200" indent="-457200">
              <a:buAutoNum type="arabicPeriod"/>
            </a:pPr>
            <a:r>
              <a:rPr lang="ga-IE" sz="2000" dirty="0" smtClean="0"/>
              <a:t>Cén fáth a bhfuil an cúrsa seo difriúil?</a:t>
            </a:r>
          </a:p>
          <a:p>
            <a:pPr marL="457200" indent="-457200">
              <a:buAutoNum type="arabicPeriod"/>
            </a:pPr>
            <a:endParaRPr lang="ga-IE" sz="2000" dirty="0" smtClean="0"/>
          </a:p>
          <a:p>
            <a:pPr marL="457200" indent="-457200">
              <a:buAutoNum type="arabicPeriod"/>
            </a:pPr>
            <a:r>
              <a:rPr lang="ga-IE" sz="2000" dirty="0" smtClean="0"/>
              <a:t>Cad iad na tréithe a bheadh ag teastáil ó dhuine le freastal ar an gcúrsa seo?</a:t>
            </a:r>
          </a:p>
          <a:p>
            <a:pPr marL="457200" indent="-457200">
              <a:buAutoNum type="arabicPeriod"/>
            </a:pPr>
            <a:endParaRPr lang="ga-IE" sz="2000" dirty="0" smtClean="0"/>
          </a:p>
          <a:p>
            <a:pPr marL="457200" indent="-457200">
              <a:buAutoNum type="arabicPeriod"/>
            </a:pPr>
            <a:r>
              <a:rPr lang="ga-IE" sz="2000" dirty="0" smtClean="0"/>
              <a:t>Cén marc is gá a bhaint amach san Ardteistiméireacht chun freastal ar an gcúrsa?</a:t>
            </a:r>
          </a:p>
          <a:p>
            <a:pPr marL="457200" indent="-457200">
              <a:buAutoNum type="arabicPeriod"/>
            </a:pPr>
            <a:endParaRPr lang="ga-IE" sz="2000" dirty="0" smtClean="0"/>
          </a:p>
          <a:p>
            <a:pPr marL="457200" indent="-457200">
              <a:buAutoNum type="arabicPeriod"/>
            </a:pPr>
            <a:r>
              <a:rPr lang="ga-IE" sz="2000" dirty="0" smtClean="0"/>
              <a:t>Cad iad na poist is féidir le duine a fháil tar éis an chúrsa?</a:t>
            </a:r>
          </a:p>
          <a:p>
            <a:pPr marL="342900" indent="-342900">
              <a:lnSpc>
                <a:spcPct val="150000"/>
              </a:lnSpc>
            </a:pPr>
            <a:endParaRPr lang="en-IE" sz="3200" dirty="0" smtClean="0"/>
          </a:p>
          <a:p>
            <a:pPr marL="457200" indent="-457200">
              <a:lnSpc>
                <a:spcPct val="150000"/>
              </a:lnSpc>
              <a:buAutoNum type="arabicPeriod"/>
            </a:pPr>
            <a:endParaRPr lang="en-IE" sz="2400" dirty="0" smtClean="0"/>
          </a:p>
          <a:p>
            <a:pPr marL="457200" indent="-457200">
              <a:lnSpc>
                <a:spcPct val="150000"/>
              </a:lnSpc>
            </a:pPr>
            <a:endParaRPr lang="en-IE" sz="1600" dirty="0" smtClean="0"/>
          </a:p>
          <a:p>
            <a:pPr marL="342900" indent="-342900"/>
            <a:endParaRPr lang="en-IE" sz="1600" dirty="0" smtClean="0"/>
          </a:p>
          <a:p>
            <a:pPr marL="342900" indent="-342900"/>
            <a:endParaRPr lang="en-IE" sz="1600" dirty="0" smtClean="0"/>
          </a:p>
          <a:p>
            <a:endParaRPr lang="en-IE" sz="1600" dirty="0" smtClean="0"/>
          </a:p>
          <a:p>
            <a:endParaRPr lang="en-IE" sz="1600" dirty="0"/>
          </a:p>
        </p:txBody>
      </p:sp>
      <p:sp>
        <p:nvSpPr>
          <p:cNvPr id="8" name="Right Arrow 7"/>
          <p:cNvSpPr/>
          <p:nvPr/>
        </p:nvSpPr>
        <p:spPr>
          <a:xfrm>
            <a:off x="457200" y="8382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p>
          <a:p>
            <a:pPr lvl="0">
              <a:spcBef>
                <a:spcPct val="0"/>
              </a:spcBef>
              <a:defRPr/>
            </a:pPr>
            <a:r>
              <a:rPr lang="en-IE" sz="12800" b="1" dirty="0" smtClean="0">
                <a:latin typeface="+mj-lt"/>
                <a:ea typeface="+mj-ea"/>
                <a:cs typeface="+mj-cs"/>
              </a:rPr>
              <a:t>Ag staidéar trí </a:t>
            </a:r>
            <a:r>
              <a:rPr lang="en-IE" sz="12800" b="1" dirty="0" err="1" smtClean="0">
                <a:latin typeface="+mj-lt"/>
                <a:ea typeface="+mj-ea"/>
                <a:cs typeface="+mj-cs"/>
              </a:rPr>
              <a:t>Ghaeilge</a:t>
            </a:r>
            <a:r>
              <a:rPr lang="en-IE" sz="12800" b="1" dirty="0" smtClean="0">
                <a:latin typeface="+mj-lt"/>
                <a:ea typeface="+mj-ea"/>
                <a:cs typeface="+mj-cs"/>
              </a:rPr>
              <a:t>     </a:t>
            </a:r>
            <a:r>
              <a:rPr lang="ga-IE" sz="6400" b="1" dirty="0" smtClean="0">
                <a:latin typeface="+mj-lt"/>
                <a:ea typeface="+mj-ea"/>
                <a:cs typeface="+mj-cs"/>
              </a:rPr>
              <a:t>Rólghníomhaíocht</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 y="1066800"/>
            <a:ext cx="6096000" cy="10741402"/>
          </a:xfrm>
          <a:prstGeom prst="rect">
            <a:avLst/>
          </a:prstGeom>
          <a:noFill/>
        </p:spPr>
        <p:txBody>
          <a:bodyPr wrap="square" rtlCol="0">
            <a:spAutoFit/>
          </a:bodyPr>
          <a:lstStyle/>
          <a:p>
            <a:pPr marL="342900" indent="-342900"/>
            <a:r>
              <a:rPr lang="en-IE" sz="2000" b="1" dirty="0" smtClean="0"/>
              <a:t>A</a:t>
            </a:r>
            <a:r>
              <a:rPr lang="en-IE" sz="2000" dirty="0" smtClean="0"/>
              <a:t>. Ag obair leis an duine in aice leat fós, breacaigí na</a:t>
            </a:r>
          </a:p>
          <a:p>
            <a:pPr marL="342900" indent="-342900"/>
            <a:r>
              <a:rPr lang="en-IE" sz="2000" dirty="0" smtClean="0"/>
              <a:t>buntáistí agus na míbhuntáistí a bhaineann leis na</a:t>
            </a:r>
          </a:p>
          <a:p>
            <a:pPr marL="342900" indent="-342900"/>
            <a:r>
              <a:rPr lang="en-IE" sz="2000" dirty="0" smtClean="0"/>
              <a:t>hábhair scoile a dhéanamh trí mheán na Gaeilge sa</a:t>
            </a:r>
          </a:p>
          <a:p>
            <a:pPr marL="342900" indent="-342900"/>
            <a:r>
              <a:rPr lang="en-IE" sz="2000" dirty="0" smtClean="0"/>
              <a:t>bhosca :</a:t>
            </a:r>
          </a:p>
          <a:p>
            <a:pPr marL="342900" indent="-342900"/>
            <a:endParaRPr lang="en-IE" sz="2000" dirty="0" smtClean="0"/>
          </a:p>
          <a:p>
            <a:pPr marL="342900" indent="-342900"/>
            <a:endParaRPr lang="en-IE" sz="2000" dirty="0" smtClean="0"/>
          </a:p>
          <a:p>
            <a:pPr marL="342900" indent="-342900"/>
            <a:endParaRPr lang="en-IE" sz="2000" dirty="0" smtClean="0"/>
          </a:p>
          <a:p>
            <a:pPr marL="342900" indent="-342900"/>
            <a:endParaRPr lang="en-IE" sz="2000" dirty="0" smtClean="0"/>
          </a:p>
          <a:p>
            <a:pPr marL="342900" indent="-342900"/>
            <a:endParaRPr lang="en-IE" sz="2000" dirty="0" smtClean="0"/>
          </a:p>
          <a:p>
            <a:pPr marL="342900" indent="-342900"/>
            <a:endParaRPr lang="en-IE" sz="2000" dirty="0" smtClean="0"/>
          </a:p>
          <a:p>
            <a:pPr marL="342900" indent="-342900"/>
            <a:endParaRPr lang="en-IE" sz="2000" dirty="0" smtClean="0"/>
          </a:p>
          <a:p>
            <a:pPr marL="342900" indent="-342900"/>
            <a:endParaRPr lang="en-IE" sz="2000" dirty="0" smtClean="0"/>
          </a:p>
          <a:p>
            <a:pPr marL="342900" indent="-342900"/>
            <a:endParaRPr lang="en-IE" sz="2000" dirty="0" smtClean="0"/>
          </a:p>
          <a:p>
            <a:pPr marL="342900" indent="-342900"/>
            <a:r>
              <a:rPr lang="ga-IE" sz="2000" b="1" dirty="0" smtClean="0"/>
              <a:t>B</a:t>
            </a:r>
            <a:r>
              <a:rPr lang="ga-IE" sz="2000" dirty="0" smtClean="0"/>
              <a:t>. Bí in ann na ceisteanna seo a fhreagairt agus ansin cuir</a:t>
            </a:r>
          </a:p>
          <a:p>
            <a:pPr marL="342900" indent="-342900"/>
            <a:r>
              <a:rPr lang="ga-IE" sz="2000" dirty="0" smtClean="0"/>
              <a:t>na ceisteanna ar an duine in aice leat.</a:t>
            </a:r>
          </a:p>
          <a:p>
            <a:pPr marL="342900" indent="-342900"/>
            <a:endParaRPr lang="ga-IE" sz="2000" dirty="0" smtClean="0"/>
          </a:p>
          <a:p>
            <a:pPr marL="457200" indent="-457200">
              <a:buAutoNum type="arabicPeriod"/>
            </a:pPr>
            <a:r>
              <a:rPr lang="ga-IE" sz="2000" dirty="0" smtClean="0"/>
              <a:t>An bhfuil deiseanna níos fearr agatsa cúrsa ollscoile a bhaint amach toisc na hábhair mheánscoile ar fad a bheith déanta agat trí mheán na Gaeilge?</a:t>
            </a:r>
          </a:p>
          <a:p>
            <a:pPr marL="457200" indent="-457200">
              <a:buAutoNum type="arabicPeriod"/>
            </a:pPr>
            <a:r>
              <a:rPr lang="ga-IE" sz="2000" dirty="0" smtClean="0"/>
              <a:t>Cad é an t-ábhar scoile is measa leat? Dá mbeadh sé á dhéanamh agat i mBéarla an dtaitneodh sé níos fearr leat?</a:t>
            </a:r>
          </a:p>
          <a:p>
            <a:pPr marL="457200" indent="-457200">
              <a:buAutoNum type="arabicPeriod"/>
            </a:pPr>
            <a:r>
              <a:rPr lang="ga-IE" sz="2000" dirty="0" smtClean="0"/>
              <a:t>An ndéanann tú staidéar ar theangacha iasachta i do scoil trí Ghaeilge chomh maith?</a:t>
            </a:r>
          </a:p>
          <a:p>
            <a:pPr marL="342900" indent="-342900"/>
            <a:endParaRPr lang="en-IE" sz="2000" dirty="0" smtClean="0"/>
          </a:p>
          <a:p>
            <a:pPr marL="342900" indent="-342900"/>
            <a:endParaRPr lang="en-IE" sz="2000" dirty="0" smtClean="0"/>
          </a:p>
          <a:p>
            <a:pPr marL="342900" indent="-342900">
              <a:lnSpc>
                <a:spcPct val="150000"/>
              </a:lnSpc>
            </a:pPr>
            <a:endParaRPr lang="en-IE" sz="3200" dirty="0" smtClean="0"/>
          </a:p>
          <a:p>
            <a:pPr marL="457200" indent="-457200">
              <a:lnSpc>
                <a:spcPct val="150000"/>
              </a:lnSpc>
              <a:buAutoNum type="arabicPeriod"/>
            </a:pPr>
            <a:endParaRPr lang="en-IE" sz="2400" dirty="0" smtClean="0"/>
          </a:p>
          <a:p>
            <a:pPr marL="457200" indent="-457200">
              <a:lnSpc>
                <a:spcPct val="150000"/>
              </a:lnSpc>
            </a:pPr>
            <a:endParaRPr lang="en-IE" sz="1600" dirty="0" smtClean="0"/>
          </a:p>
          <a:p>
            <a:pPr marL="342900" indent="-342900"/>
            <a:endParaRPr lang="en-IE" sz="1600" dirty="0" smtClean="0"/>
          </a:p>
          <a:p>
            <a:pPr marL="342900" indent="-342900"/>
            <a:endParaRPr lang="en-IE" sz="1600" dirty="0" smtClean="0"/>
          </a:p>
          <a:p>
            <a:endParaRPr lang="en-IE" sz="1600" dirty="0" smtClean="0"/>
          </a:p>
          <a:p>
            <a:endParaRPr lang="en-IE" sz="1600" dirty="0"/>
          </a:p>
        </p:txBody>
      </p:sp>
      <p:sp>
        <p:nvSpPr>
          <p:cNvPr id="8" name="Right Arrow 7"/>
          <p:cNvSpPr/>
          <p:nvPr/>
        </p:nvSpPr>
        <p:spPr>
          <a:xfrm>
            <a:off x="457200" y="8382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p>
          <a:p>
            <a:pPr lvl="0">
              <a:spcBef>
                <a:spcPct val="0"/>
              </a:spcBef>
              <a:defRPr/>
            </a:pPr>
            <a:r>
              <a:rPr lang="en-IE" sz="12800" b="1" dirty="0" smtClean="0">
                <a:latin typeface="+mj-lt"/>
                <a:ea typeface="+mj-ea"/>
                <a:cs typeface="+mj-cs"/>
              </a:rPr>
              <a:t>Ag staidéar trí </a:t>
            </a:r>
            <a:r>
              <a:rPr lang="en-IE" sz="12800" b="1" dirty="0" err="1" smtClean="0">
                <a:latin typeface="+mj-lt"/>
                <a:ea typeface="+mj-ea"/>
                <a:cs typeface="+mj-cs"/>
              </a:rPr>
              <a:t>Ghaeilge</a:t>
            </a:r>
            <a:r>
              <a:rPr lang="en-IE" sz="12800" b="1" dirty="0" smtClean="0">
                <a:latin typeface="+mj-lt"/>
                <a:ea typeface="+mj-ea"/>
                <a:cs typeface="+mj-cs"/>
              </a:rPr>
              <a:t>              </a:t>
            </a:r>
            <a:r>
              <a:rPr lang="ga-IE" sz="6400" b="1" dirty="0" smtClean="0">
                <a:latin typeface="+mj-lt"/>
                <a:ea typeface="+mj-ea"/>
                <a:cs typeface="+mj-cs"/>
              </a:rPr>
              <a:t>Iarphlé</a:t>
            </a:r>
            <a:r>
              <a:rPr lang="en-IE" sz="6400" b="1" dirty="0" smtClean="0">
                <a:latin typeface="+mj-lt"/>
                <a:ea typeface="+mj-ea"/>
                <a:cs typeface="+mj-cs"/>
              </a:rPr>
              <a:t> </a:t>
            </a:r>
            <a:r>
              <a:rPr lang="en-IE" sz="6400" b="1" dirty="0" smtClean="0">
                <a:latin typeface="+mj-lt"/>
                <a:ea typeface="+mj-ea"/>
                <a:cs typeface="+mj-cs"/>
              </a:rPr>
              <a:t>1</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6" name="Table 5"/>
          <p:cNvGraphicFramePr>
            <a:graphicFrameLocks noGrp="1"/>
          </p:cNvGraphicFramePr>
          <p:nvPr/>
        </p:nvGraphicFramePr>
        <p:xfrm>
          <a:off x="533400" y="2438400"/>
          <a:ext cx="5715000" cy="2103120"/>
        </p:xfrm>
        <a:graphic>
          <a:graphicData uri="http://schemas.openxmlformats.org/drawingml/2006/table">
            <a:tbl>
              <a:tblPr firstRow="1" bandRow="1">
                <a:tableStyleId>{5C22544A-7EE6-4342-B048-85BDC9FD1C3A}</a:tableStyleId>
              </a:tblPr>
              <a:tblGrid>
                <a:gridCol w="2857500"/>
                <a:gridCol w="2857500"/>
              </a:tblGrid>
              <a:tr h="317225">
                <a:tc>
                  <a:txBody>
                    <a:bodyPr/>
                    <a:lstStyle/>
                    <a:p>
                      <a:pPr algn="ctr"/>
                      <a:r>
                        <a:rPr lang="en-IE" dirty="0" smtClean="0"/>
                        <a:t>Buntáistí</a:t>
                      </a:r>
                      <a:endParaRPr lang="en-IE" dirty="0"/>
                    </a:p>
                  </a:txBody>
                  <a:tcPr/>
                </a:tc>
                <a:tc>
                  <a:txBody>
                    <a:bodyPr/>
                    <a:lstStyle/>
                    <a:p>
                      <a:pPr algn="ctr"/>
                      <a:r>
                        <a:rPr lang="en-IE" dirty="0" smtClean="0"/>
                        <a:t>Míbhuntáistí</a:t>
                      </a:r>
                      <a:endParaRPr lang="en-IE" dirty="0"/>
                    </a:p>
                  </a:txBody>
                  <a:tcPr/>
                </a:tc>
              </a:tr>
              <a:tr h="1486175">
                <a:tc>
                  <a:txBody>
                    <a:bodyPr/>
                    <a:lstStyle/>
                    <a:p>
                      <a:endParaRPr lang="en-IE" dirty="0" smtClean="0"/>
                    </a:p>
                    <a:p>
                      <a:endParaRPr lang="en-IE" dirty="0" smtClean="0"/>
                    </a:p>
                    <a:p>
                      <a:endParaRPr lang="en-IE" dirty="0" smtClean="0"/>
                    </a:p>
                    <a:p>
                      <a:endParaRPr lang="en-IE" dirty="0" smtClean="0"/>
                    </a:p>
                    <a:p>
                      <a:endParaRPr lang="en-IE" dirty="0" smtClean="0"/>
                    </a:p>
                    <a:p>
                      <a:endParaRPr lang="en-IE" dirty="0"/>
                    </a:p>
                  </a:txBody>
                  <a:tcPr/>
                </a:tc>
                <a:tc>
                  <a:txBody>
                    <a:bodyPr/>
                    <a:lstStyle/>
                    <a:p>
                      <a:endParaRPr lang="en-IE"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 y="1066800"/>
            <a:ext cx="6096000" cy="7509748"/>
          </a:xfrm>
          <a:prstGeom prst="rect">
            <a:avLst/>
          </a:prstGeom>
          <a:noFill/>
        </p:spPr>
        <p:txBody>
          <a:bodyPr wrap="square" rtlCol="0">
            <a:spAutoFit/>
          </a:bodyPr>
          <a:lstStyle/>
          <a:p>
            <a:pPr marL="342900" indent="-342900"/>
            <a:r>
              <a:rPr lang="ga-IE" sz="2000" dirty="0" smtClean="0"/>
              <a:t>Dúirt Anne go mbeadh sé:</a:t>
            </a:r>
          </a:p>
          <a:p>
            <a:pPr marL="342900" indent="-342900"/>
            <a:endParaRPr lang="ga-IE" sz="2000" dirty="0" smtClean="0"/>
          </a:p>
          <a:p>
            <a:pPr marL="342900" indent="-342900" algn="ctr"/>
            <a:r>
              <a:rPr lang="ga-IE" sz="2000" dirty="0" smtClean="0"/>
              <a:t>‘deacair go leor fáil cleachtaithe leis’</a:t>
            </a:r>
          </a:p>
          <a:p>
            <a:pPr marL="342900" indent="-342900"/>
            <a:endParaRPr lang="ga-IE" sz="2000" dirty="0" smtClean="0"/>
          </a:p>
          <a:p>
            <a:pPr marL="342900" indent="-342900"/>
            <a:r>
              <a:rPr lang="ga-IE" sz="2000" dirty="0" smtClean="0"/>
              <a:t>Cén leagan atá agat féin air sin? </a:t>
            </a:r>
          </a:p>
          <a:p>
            <a:pPr marL="342900" indent="-342900"/>
            <a:endParaRPr lang="ga-IE" sz="2000" dirty="0" smtClean="0"/>
          </a:p>
          <a:p>
            <a:pPr marL="342900" indent="-342900"/>
            <a:r>
              <a:rPr lang="ga-IE" sz="2000" dirty="0" smtClean="0"/>
              <a:t>Cuir Gaeilge ar na leaganacha Béarla seo anois:</a:t>
            </a:r>
          </a:p>
          <a:p>
            <a:pPr marL="342900" indent="-342900"/>
            <a:endParaRPr lang="ga-IE" sz="2000" dirty="0" smtClean="0"/>
          </a:p>
          <a:p>
            <a:pPr marL="342900" indent="-342900"/>
            <a:r>
              <a:rPr lang="ga-IE" sz="3600" dirty="0" smtClean="0"/>
              <a:t>I don’t care...</a:t>
            </a:r>
          </a:p>
          <a:p>
            <a:pPr marL="342900" indent="-342900"/>
            <a:r>
              <a:rPr lang="ga-IE" sz="3600" dirty="0" smtClean="0"/>
              <a:t>I’m not used to it...</a:t>
            </a:r>
          </a:p>
          <a:p>
            <a:pPr marL="342900" indent="-342900"/>
            <a:r>
              <a:rPr lang="ga-IE" sz="3600" dirty="0" smtClean="0"/>
              <a:t>I can’t wait to...</a:t>
            </a:r>
          </a:p>
          <a:p>
            <a:pPr marL="342900" indent="-342900"/>
            <a:r>
              <a:rPr lang="ga-IE" sz="3600" dirty="0" smtClean="0"/>
              <a:t>I used to...</a:t>
            </a:r>
          </a:p>
          <a:p>
            <a:pPr marL="342900" indent="-342900"/>
            <a:r>
              <a:rPr lang="ga-IE" sz="3600" dirty="0" smtClean="0"/>
              <a:t>I think...</a:t>
            </a:r>
          </a:p>
          <a:p>
            <a:pPr marL="457200" indent="-457200"/>
            <a:r>
              <a:rPr lang="ga-IE" sz="3600" smtClean="0"/>
              <a:t>We’ll </a:t>
            </a:r>
            <a:r>
              <a:rPr lang="ga-IE" sz="3600" smtClean="0"/>
              <a:t>see</a:t>
            </a:r>
            <a:endParaRPr lang="ga-IE" sz="2400" smtClean="0"/>
          </a:p>
          <a:p>
            <a:pPr marL="457200" indent="-457200">
              <a:lnSpc>
                <a:spcPct val="150000"/>
              </a:lnSpc>
            </a:pPr>
            <a:endParaRPr lang="en-IE" sz="1600" dirty="0" smtClean="0"/>
          </a:p>
          <a:p>
            <a:pPr marL="342900" indent="-342900"/>
            <a:endParaRPr lang="en-IE" sz="1600" dirty="0" smtClean="0"/>
          </a:p>
          <a:p>
            <a:pPr marL="342900" indent="-342900"/>
            <a:endParaRPr lang="en-IE" sz="1600" dirty="0" smtClean="0"/>
          </a:p>
          <a:p>
            <a:endParaRPr lang="en-IE" sz="1600" dirty="0" smtClean="0"/>
          </a:p>
          <a:p>
            <a:endParaRPr lang="en-IE" sz="1600" dirty="0"/>
          </a:p>
        </p:txBody>
      </p:sp>
      <p:sp>
        <p:nvSpPr>
          <p:cNvPr id="8" name="Right Arrow 7"/>
          <p:cNvSpPr/>
          <p:nvPr/>
        </p:nvSpPr>
        <p:spPr>
          <a:xfrm>
            <a:off x="457200" y="838200"/>
            <a:ext cx="4724400" cy="45719"/>
          </a:xfrm>
          <a:prstGeom prst="right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p>
          <a:p>
            <a:pPr lvl="0">
              <a:spcBef>
                <a:spcPct val="0"/>
              </a:spcBef>
              <a:defRPr/>
            </a:pPr>
            <a:r>
              <a:rPr lang="en-IE" sz="12800" b="1" dirty="0" smtClean="0">
                <a:latin typeface="+mj-lt"/>
                <a:ea typeface="+mj-ea"/>
                <a:cs typeface="+mj-cs"/>
              </a:rPr>
              <a:t>Ag staidéar trí </a:t>
            </a:r>
            <a:r>
              <a:rPr lang="en-IE" sz="12800" b="1" dirty="0" err="1" smtClean="0">
                <a:latin typeface="+mj-lt"/>
                <a:ea typeface="+mj-ea"/>
                <a:cs typeface="+mj-cs"/>
              </a:rPr>
              <a:t>Ghaeilge</a:t>
            </a:r>
            <a:r>
              <a:rPr lang="en-IE" sz="12800" b="1" dirty="0" smtClean="0">
                <a:latin typeface="+mj-lt"/>
                <a:ea typeface="+mj-ea"/>
                <a:cs typeface="+mj-cs"/>
              </a:rPr>
              <a:t>              </a:t>
            </a:r>
            <a:r>
              <a:rPr lang="ga-IE" sz="6400" b="1" dirty="0" smtClean="0">
                <a:latin typeface="+mj-lt"/>
                <a:ea typeface="+mj-ea"/>
                <a:cs typeface="+mj-cs"/>
              </a:rPr>
              <a:t>Iarphlé</a:t>
            </a:r>
            <a:r>
              <a:rPr lang="en-IE" sz="6400" b="1" dirty="0" smtClean="0">
                <a:latin typeface="+mj-lt"/>
                <a:ea typeface="+mj-ea"/>
                <a:cs typeface="+mj-cs"/>
              </a:rPr>
              <a:t> </a:t>
            </a:r>
            <a:r>
              <a:rPr lang="en-IE" sz="6400" b="1" dirty="0" smtClean="0">
                <a:latin typeface="+mj-lt"/>
                <a:ea typeface="+mj-ea"/>
                <a:cs typeface="+mj-cs"/>
              </a:rPr>
              <a:t>2</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1714</TotalTime>
  <Words>1024</Words>
  <Application>Microsoft Office PowerPoint</Application>
  <PresentationFormat>On-screen Show (4:3)</PresentationFormat>
  <Paragraphs>169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Cad atá ar eolas agat faoi Chúba? </dc:title>
  <dc:creator>user</dc:creator>
  <cp:lastModifiedBy>Aisling Pink iPod</cp:lastModifiedBy>
  <cp:revision>139</cp:revision>
  <dcterms:created xsi:type="dcterms:W3CDTF">2006-08-16T00:00:00Z</dcterms:created>
  <dcterms:modified xsi:type="dcterms:W3CDTF">2012-09-26T19:15:12Z</dcterms:modified>
</cp:coreProperties>
</file>