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014" y="152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136CB5-B03E-4EBE-876F-B1A2ACD53DE2}" type="datetimeFigureOut">
              <a:rPr lang="en-IE" smtClean="0"/>
              <a:pPr/>
              <a:t>27/09/2012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15B64E-B92A-4F8E-86EE-C58B92EA6857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15B64E-B92A-4F8E-86EE-C58B92EA6857}" type="slidenum">
              <a:rPr lang="en-IE" smtClean="0"/>
              <a:pPr/>
              <a:t>1</a:t>
            </a:fld>
            <a:endParaRPr lang="en-I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15B64E-B92A-4F8E-86EE-C58B92EA6857}" type="slidenum">
              <a:rPr lang="en-IE" smtClean="0"/>
              <a:pPr/>
              <a:t>2</a:t>
            </a:fld>
            <a:endParaRPr lang="en-I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15B64E-B92A-4F8E-86EE-C58B92EA6857}" type="slidenum">
              <a:rPr lang="en-IE" smtClean="0"/>
              <a:pPr/>
              <a:t>3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1"/>
            <a:ext cx="5829300" cy="838200"/>
          </a:xfrm>
        </p:spPr>
        <p:txBody>
          <a:bodyPr>
            <a:normAutofit fontScale="90000"/>
          </a:bodyPr>
          <a:lstStyle/>
          <a:p>
            <a:pPr algn="l"/>
            <a:r>
              <a:rPr lang="en-IE" sz="4000" b="1" dirty="0" smtClean="0"/>
              <a:t>An t-ainmfhocal 	       </a:t>
            </a:r>
            <a:r>
              <a:rPr lang="en-IE" sz="1800" b="1" dirty="0" smtClean="0"/>
              <a:t>baininscneach</a:t>
            </a:r>
            <a:endParaRPr lang="ga-IE" sz="1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295400"/>
            <a:ext cx="5867400" cy="7467600"/>
          </a:xfrm>
        </p:spPr>
        <p:txBody>
          <a:bodyPr>
            <a:noAutofit/>
          </a:bodyPr>
          <a:lstStyle/>
          <a:p>
            <a:pPr lvl="0" algn="l"/>
            <a:r>
              <a:rPr lang="en-IE" sz="1800" dirty="0" smtClean="0">
                <a:solidFill>
                  <a:schemeClr val="tx1"/>
                </a:solidFill>
              </a:rPr>
              <a:t>Tá ainmfhocail bhaininscneacha agus fhirinscneacha sa Ghaeilge mar atá i dteangacha eile. Cén fáth a bhfuil sé tábhachtach inscne an fhocail a bheith ar eolas agat?</a:t>
            </a:r>
          </a:p>
          <a:p>
            <a:pPr lvl="0" algn="l"/>
            <a:endParaRPr lang="en-IE" sz="1800" b="1" dirty="0" smtClean="0">
              <a:solidFill>
                <a:schemeClr val="tx1"/>
              </a:solidFill>
            </a:endParaRPr>
          </a:p>
          <a:p>
            <a:pPr algn="l"/>
            <a:r>
              <a:rPr lang="en-IE" sz="1800" b="1" dirty="0" smtClean="0">
                <a:solidFill>
                  <a:schemeClr val="tx1"/>
                </a:solidFill>
              </a:rPr>
              <a:t>Is féidir na hainmfhocail bhaininscneacha a chur i mboscaí mar seo a leanas:</a:t>
            </a:r>
            <a:endParaRPr lang="en-IE" sz="1800" dirty="0" smtClean="0">
              <a:solidFill>
                <a:schemeClr val="tx1"/>
              </a:solidFill>
            </a:endParaRPr>
          </a:p>
          <a:p>
            <a:pPr algn="l"/>
            <a:r>
              <a:rPr lang="en-IE" sz="1600" dirty="0" smtClean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en-IE" sz="1600" dirty="0" smtClean="0">
                <a:solidFill>
                  <a:schemeClr val="tx1"/>
                </a:solidFill>
              </a:rPr>
              <a:t> </a:t>
            </a:r>
            <a:endParaRPr lang="en-IE" sz="1600" dirty="0">
              <a:solidFill>
                <a:schemeClr val="tx1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85800" y="3276600"/>
          <a:ext cx="5715000" cy="536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7500"/>
                <a:gridCol w="2857500"/>
              </a:tblGrid>
              <a:tr h="370840">
                <a:tc>
                  <a:txBody>
                    <a:bodyPr/>
                    <a:lstStyle/>
                    <a:p>
                      <a:r>
                        <a:rPr lang="ga-IE" sz="1600" noProof="0" smtClean="0">
                          <a:solidFill>
                            <a:schemeClr val="tx1"/>
                          </a:solidFill>
                        </a:rPr>
                        <a:t>Focail a chríochnaíonn</a:t>
                      </a:r>
                      <a:r>
                        <a:rPr lang="ga-IE" sz="1600" baseline="0" noProof="0" smtClean="0">
                          <a:solidFill>
                            <a:schemeClr val="tx1"/>
                          </a:solidFill>
                        </a:rPr>
                        <a:t> le –eog / -óg: </a:t>
                      </a:r>
                    </a:p>
                    <a:p>
                      <a:endParaRPr lang="ga-IE" sz="1600" baseline="0" noProof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ga-IE" sz="1800" baseline="0" noProof="0" smtClean="0">
                          <a:solidFill>
                            <a:schemeClr val="tx1"/>
                          </a:solidFill>
                        </a:rPr>
                        <a:t>fuinneog, bábóg</a:t>
                      </a:r>
                    </a:p>
                    <a:p>
                      <a:endParaRPr lang="ga-IE" sz="1600" baseline="0" noProof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ga-IE" sz="1600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a-IE" sz="1600" noProof="0" smtClean="0">
                          <a:solidFill>
                            <a:schemeClr val="tx1"/>
                          </a:solidFill>
                        </a:rPr>
                        <a:t>Focail a chríochnaíonn le consan caol:</a:t>
                      </a:r>
                    </a:p>
                    <a:p>
                      <a:endParaRPr lang="ga-IE" sz="1600" noProof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ga-IE" sz="1800" noProof="0" smtClean="0">
                          <a:solidFill>
                            <a:schemeClr val="tx1"/>
                          </a:solidFill>
                        </a:rPr>
                        <a:t>conclúid, sráid, próifíl, anáil, oscailt, tuiscint, tiomáint, cúirt, sábháil,</a:t>
                      </a:r>
                      <a:r>
                        <a:rPr lang="ga-IE" sz="1800" baseline="0" noProof="0" smtClean="0">
                          <a:solidFill>
                            <a:schemeClr val="tx1"/>
                          </a:solidFill>
                        </a:rPr>
                        <a:t> seic, céim, síocháin, cóip, stoirm</a:t>
                      </a:r>
                    </a:p>
                    <a:p>
                      <a:endParaRPr lang="ga-IE" sz="1600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ga-IE" sz="1600" b="1" noProof="0" smtClean="0">
                          <a:solidFill>
                            <a:schemeClr val="tx1"/>
                          </a:solidFill>
                        </a:rPr>
                        <a:t>Focail a chríochnaíonn le –íocht agus –aíocht agus a mbíonn</a:t>
                      </a:r>
                      <a:r>
                        <a:rPr lang="ga-IE" sz="1600" b="1" baseline="0" noProof="0" smtClean="0">
                          <a:solidFill>
                            <a:schemeClr val="tx1"/>
                          </a:solidFill>
                        </a:rPr>
                        <a:t> dhá shiolla nó níos mó iontu:</a:t>
                      </a:r>
                      <a:endParaRPr lang="ga-IE" sz="1600" b="1" noProof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ga-IE" sz="1600" b="1" noProof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ga-IE" sz="1800" b="1" noProof="0" smtClean="0">
                          <a:solidFill>
                            <a:schemeClr val="tx1"/>
                          </a:solidFill>
                        </a:rPr>
                        <a:t>filíocht, cleasaíocht </a:t>
                      </a:r>
                      <a:endParaRPr lang="ga-IE" sz="1800" b="1" noProof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a-IE" sz="1600" b="1" noProof="0" smtClean="0">
                          <a:solidFill>
                            <a:schemeClr val="tx1"/>
                          </a:solidFill>
                        </a:rPr>
                        <a:t>Focail a chríochnaíonn le –eacht agus –acht agus a mbíonn dhá shiolla nó níos mó iontu:</a:t>
                      </a:r>
                    </a:p>
                    <a:p>
                      <a:r>
                        <a:rPr lang="ga-IE" sz="1800" b="1" noProof="0" smtClean="0">
                          <a:solidFill>
                            <a:schemeClr val="tx1"/>
                          </a:solidFill>
                        </a:rPr>
                        <a:t>gluaiseacht, daonnacht </a:t>
                      </a:r>
                    </a:p>
                    <a:p>
                      <a:endParaRPr lang="ga-IE" sz="1800" b="1" noProof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ga-IE" sz="1600" b="1" noProof="0" smtClean="0">
                          <a:solidFill>
                            <a:schemeClr val="tx1"/>
                          </a:solidFill>
                        </a:rPr>
                        <a:t>  </a:t>
                      </a:r>
                      <a:endParaRPr lang="ga-IE" sz="1600" b="1" noProof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ga-IE" sz="1600" b="1" noProof="0" smtClean="0">
                          <a:solidFill>
                            <a:schemeClr val="tx1"/>
                          </a:solidFill>
                        </a:rPr>
                        <a:t>Focail a chríochnaíonn le –chan</a:t>
                      </a:r>
                      <a:r>
                        <a:rPr lang="ga-IE" sz="1600" b="1" baseline="0" noProof="0" smtClean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  <a:p>
                      <a:endParaRPr lang="ga-IE" sz="1600" b="1" baseline="0" noProof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ga-IE" sz="1800" b="1" baseline="0" noProof="0" smtClean="0">
                          <a:solidFill>
                            <a:schemeClr val="tx1"/>
                          </a:solidFill>
                        </a:rPr>
                        <a:t>athbheochan  </a:t>
                      </a:r>
                      <a:endParaRPr lang="ga-IE" sz="1800" b="1" noProof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ga-IE" sz="1600" b="1" noProof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a-IE" sz="1600" b="1" noProof="0" dirty="0" smtClean="0">
                          <a:solidFill>
                            <a:schemeClr val="tx1"/>
                          </a:solidFill>
                        </a:rPr>
                        <a:t>Focail a chríochnaíonn le –lann</a:t>
                      </a:r>
                      <a:r>
                        <a:rPr lang="ga-IE" sz="1600" b="1" baseline="0" noProof="0" dirty="0" smtClean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  <a:p>
                      <a:endParaRPr lang="ga-IE" sz="1600" noProof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ga-IE" sz="1600" noProof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ga-IE" sz="1800" b="1" noProof="0" dirty="0" smtClean="0">
                          <a:solidFill>
                            <a:schemeClr val="tx1"/>
                          </a:solidFill>
                        </a:rPr>
                        <a:t>pictiúrlann, bialann</a:t>
                      </a:r>
                      <a:endParaRPr lang="ga-IE" sz="18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4" name="Picture 2" descr="http://static.wix.com/media/55480af40c75714f959c2eccc9606f25.wix_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7620000"/>
            <a:ext cx="1043999" cy="1044000"/>
          </a:xfrm>
          <a:prstGeom prst="rect">
            <a:avLst/>
          </a:prstGeom>
          <a:noFill/>
        </p:spPr>
      </p:pic>
      <p:sp>
        <p:nvSpPr>
          <p:cNvPr id="7" name="Right Arrow 6"/>
          <p:cNvSpPr/>
          <p:nvPr/>
        </p:nvSpPr>
        <p:spPr>
          <a:xfrm flipV="1">
            <a:off x="609600" y="1143000"/>
            <a:ext cx="4572000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3400" y="1447800"/>
            <a:ext cx="594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Líon na boscaí anois le do chuid samplaí féin</a:t>
            </a:r>
            <a:r>
              <a:rPr lang="en-IE" dirty="0" smtClean="0"/>
              <a:t>. </a:t>
            </a:r>
            <a:endParaRPr lang="en-IE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85800" y="2057400"/>
          <a:ext cx="5715000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7500"/>
                <a:gridCol w="2857500"/>
              </a:tblGrid>
              <a:tr h="1394419">
                <a:tc>
                  <a:txBody>
                    <a:bodyPr/>
                    <a:lstStyle/>
                    <a:p>
                      <a:r>
                        <a:rPr lang="ga-IE" sz="1600" noProof="0" smtClean="0">
                          <a:solidFill>
                            <a:schemeClr val="tx1"/>
                          </a:solidFill>
                        </a:rPr>
                        <a:t>Focail a chríochnaíonn</a:t>
                      </a:r>
                      <a:r>
                        <a:rPr lang="ga-IE" sz="1600" baseline="0" noProof="0" smtClean="0">
                          <a:solidFill>
                            <a:schemeClr val="tx1"/>
                          </a:solidFill>
                        </a:rPr>
                        <a:t> le –eog / -óg: </a:t>
                      </a:r>
                    </a:p>
                    <a:p>
                      <a:endParaRPr lang="ga-IE" sz="1600" baseline="0" noProof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ga-IE" sz="1600" baseline="0" noProof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ga-IE" sz="1600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a-IE" sz="1600" noProof="0" smtClean="0">
                          <a:solidFill>
                            <a:schemeClr val="tx1"/>
                          </a:solidFill>
                        </a:rPr>
                        <a:t>Focail a chríochnaíonn le consan caol:</a:t>
                      </a:r>
                    </a:p>
                    <a:p>
                      <a:endParaRPr lang="ga-IE" sz="1600" noProof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ga-IE" sz="1600" noProof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ga-IE" sz="1600" noProof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ga-IE" sz="1600" noProof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ga-IE" sz="1600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41688">
                <a:tc>
                  <a:txBody>
                    <a:bodyPr/>
                    <a:lstStyle/>
                    <a:p>
                      <a:r>
                        <a:rPr lang="ga-IE" sz="1600" b="1" noProof="0" smtClean="0">
                          <a:solidFill>
                            <a:schemeClr val="tx1"/>
                          </a:solidFill>
                        </a:rPr>
                        <a:t>Focail a chríochnaíonn le –íocht agus –aíocht agus a mbíonn</a:t>
                      </a:r>
                      <a:r>
                        <a:rPr lang="ga-IE" sz="1600" b="1" baseline="0" noProof="0" smtClean="0">
                          <a:solidFill>
                            <a:schemeClr val="tx1"/>
                          </a:solidFill>
                        </a:rPr>
                        <a:t> dhá shiolla nó níos mó iontu:</a:t>
                      </a:r>
                      <a:endParaRPr lang="ga-IE" sz="1600" b="1" noProof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ga-IE" sz="1600" b="1" noProof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a-IE" sz="1600" b="1" noProof="0" smtClean="0">
                          <a:solidFill>
                            <a:schemeClr val="tx1"/>
                          </a:solidFill>
                        </a:rPr>
                        <a:t>Focail a chríochnaíonn le –eacht agus –acht agus a mbíonn dhá shiolla nó níos mó iontu:</a:t>
                      </a:r>
                    </a:p>
                    <a:p>
                      <a:endParaRPr lang="ga-IE" sz="1600" b="1" noProof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ga-IE" sz="1800" b="1" noProof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ga-IE" sz="1800" b="1" noProof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ga-IE" sz="1600" b="1" noProof="0" smtClean="0">
                          <a:solidFill>
                            <a:schemeClr val="tx1"/>
                          </a:solidFill>
                        </a:rPr>
                        <a:t>  </a:t>
                      </a:r>
                      <a:endParaRPr lang="ga-IE" sz="1600" b="1" noProof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583493">
                <a:tc>
                  <a:txBody>
                    <a:bodyPr/>
                    <a:lstStyle/>
                    <a:p>
                      <a:r>
                        <a:rPr lang="ga-IE" sz="1600" b="1" noProof="0" smtClean="0">
                          <a:solidFill>
                            <a:schemeClr val="tx1"/>
                          </a:solidFill>
                        </a:rPr>
                        <a:t>Focail a chríochnaíonn le –chan</a:t>
                      </a:r>
                      <a:r>
                        <a:rPr lang="ga-IE" sz="1600" b="1" baseline="0" noProof="0" smtClean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  <a:p>
                      <a:endParaRPr lang="ga-IE" sz="1600" b="1" baseline="0" noProof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ga-IE" sz="1600" b="1" baseline="0" noProof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ga-IE" sz="1600" b="1" baseline="0" noProof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ga-IE" sz="1600" b="1" baseline="0" noProof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ga-IE" sz="1600" b="1" baseline="0" noProof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ga-IE" sz="1600" b="1" baseline="0" noProof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a-IE" sz="1600" b="1" noProof="0" dirty="0" smtClean="0">
                          <a:solidFill>
                            <a:schemeClr val="tx1"/>
                          </a:solidFill>
                        </a:rPr>
                        <a:t>Focail a chríochnaíonn le –lann</a:t>
                      </a:r>
                      <a:endParaRPr lang="ga-IE" sz="160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ight Arrow 7"/>
          <p:cNvSpPr/>
          <p:nvPr/>
        </p:nvSpPr>
        <p:spPr>
          <a:xfrm flipV="1">
            <a:off x="609600" y="1143000"/>
            <a:ext cx="4572000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33400" y="533401"/>
            <a:ext cx="58293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 t-ainmfhocal 	       </a:t>
            </a:r>
            <a:r>
              <a:rPr kumimoji="0" lang="en-IE" sz="1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baininscneach</a:t>
            </a:r>
            <a:endParaRPr kumimoji="0" lang="ga-IE" sz="17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Picture 2" descr="http://static.wix.com/media/55480af40c75714f959c2eccc9606f25.wix_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7010400"/>
            <a:ext cx="1043999" cy="104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533400" y="1600200"/>
            <a:ext cx="571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Nuair a bhíonn inscne an fhocail ar eolas agat is féidir leat an t-alt a chur leis gan aon stró! Féach ar na samplaí seo: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762000" y="3124200"/>
          <a:ext cx="533400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/>
                <a:gridCol w="1905000"/>
              </a:tblGrid>
              <a:tr h="370840">
                <a:tc>
                  <a:txBody>
                    <a:bodyPr/>
                    <a:lstStyle/>
                    <a:p>
                      <a:r>
                        <a:rPr lang="en-IE" dirty="0" smtClean="0">
                          <a:solidFill>
                            <a:schemeClr val="tx1"/>
                          </a:solidFill>
                        </a:rPr>
                        <a:t>Focal a thosaíonn le guta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b="1" dirty="0" smtClean="0">
                          <a:solidFill>
                            <a:schemeClr val="tx1"/>
                          </a:solidFill>
                        </a:rPr>
                        <a:t>(ní chuirtear aon ní i bhfeidhm):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E" dirty="0" smtClean="0">
                          <a:solidFill>
                            <a:schemeClr val="tx1"/>
                          </a:solidFill>
                        </a:rPr>
                        <a:t>an áit</a:t>
                      </a:r>
                      <a:endParaRPr lang="en-I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b="1" dirty="0" smtClean="0">
                          <a:solidFill>
                            <a:schemeClr val="tx1"/>
                          </a:solidFill>
                        </a:rPr>
                        <a:t>Focail a thosaíonn le consan</a:t>
                      </a:r>
                    </a:p>
                    <a:p>
                      <a:r>
                        <a:rPr lang="en-IE" b="1" dirty="0" smtClean="0">
                          <a:solidFill>
                            <a:schemeClr val="tx1"/>
                          </a:solidFill>
                        </a:rPr>
                        <a:t>(cuirtear séimhiú ar an bhfocal):</a:t>
                      </a:r>
                      <a:endParaRPr lang="en-IE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b="1" dirty="0" smtClean="0">
                          <a:solidFill>
                            <a:schemeClr val="tx1"/>
                          </a:solidFill>
                        </a:rPr>
                        <a:t>an bhábóg</a:t>
                      </a:r>
                      <a:endParaRPr lang="en-IE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b="1" dirty="0" smtClean="0">
                          <a:solidFill>
                            <a:schemeClr val="tx1"/>
                          </a:solidFill>
                        </a:rPr>
                        <a:t>Focail a thosaíonn le s</a:t>
                      </a:r>
                    </a:p>
                    <a:p>
                      <a:r>
                        <a:rPr lang="en-IE" b="1" dirty="0" smtClean="0">
                          <a:solidFill>
                            <a:schemeClr val="tx1"/>
                          </a:solidFill>
                        </a:rPr>
                        <a:t>(cuirtear</a:t>
                      </a:r>
                      <a:r>
                        <a:rPr lang="en-IE" b="1" baseline="0" dirty="0" smtClean="0">
                          <a:solidFill>
                            <a:schemeClr val="tx1"/>
                          </a:solidFill>
                        </a:rPr>
                        <a:t> t rompu)</a:t>
                      </a:r>
                      <a:r>
                        <a:rPr lang="en-IE" b="1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en-IE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b="1" dirty="0" smtClean="0">
                          <a:solidFill>
                            <a:schemeClr val="tx1"/>
                          </a:solidFill>
                        </a:rPr>
                        <a:t>an tsráid</a:t>
                      </a:r>
                      <a:endParaRPr lang="en-IE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b="1" dirty="0" smtClean="0">
                          <a:solidFill>
                            <a:schemeClr val="tx1"/>
                          </a:solidFill>
                        </a:rPr>
                        <a:t>Focail a thosaíonn le d</a:t>
                      </a:r>
                      <a:r>
                        <a:rPr lang="en-IE" b="1" baseline="0" dirty="0" smtClean="0">
                          <a:solidFill>
                            <a:schemeClr val="tx1"/>
                          </a:solidFill>
                        </a:rPr>
                        <a:t> agus</a:t>
                      </a:r>
                      <a:r>
                        <a:rPr lang="en-IE" b="1" dirty="0" smtClean="0">
                          <a:solidFill>
                            <a:schemeClr val="tx1"/>
                          </a:solidFill>
                        </a:rPr>
                        <a:t> 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b="1" dirty="0" smtClean="0">
                          <a:solidFill>
                            <a:schemeClr val="tx1"/>
                          </a:solidFill>
                        </a:rPr>
                        <a:t>(ní chuirtear aon ní i bhfeidhm):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b="1" dirty="0" smtClean="0">
                          <a:solidFill>
                            <a:schemeClr val="tx1"/>
                          </a:solidFill>
                        </a:rPr>
                        <a:t>an duine</a:t>
                      </a:r>
                      <a:endParaRPr lang="en-IE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762000" y="6629400"/>
            <a:ext cx="571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Cuir an t-alt roimh na focail a bhí agat don cheacht deireanach.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33400" y="533401"/>
            <a:ext cx="58293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 t-ainmfhocal 	       </a:t>
            </a:r>
            <a:r>
              <a:rPr kumimoji="0" lang="en-IE" sz="1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baininscneach</a:t>
            </a:r>
            <a:endParaRPr kumimoji="0" lang="ga-IE" sz="17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ight Arrow 8"/>
          <p:cNvSpPr/>
          <p:nvPr/>
        </p:nvSpPr>
        <p:spPr>
          <a:xfrm flipV="1">
            <a:off x="609600" y="1143000"/>
            <a:ext cx="4572000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338</Words>
  <Application>Microsoft Office PowerPoint</Application>
  <PresentationFormat>On-screen Show (4:3)</PresentationFormat>
  <Paragraphs>64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An t-ainmfhocal         baininscneach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t-ainmfhocal      caol &amp; leathan</dc:title>
  <dc:creator>Úna Nic Gabhann</dc:creator>
  <cp:lastModifiedBy>Ogras Laighain</cp:lastModifiedBy>
  <cp:revision>21</cp:revision>
  <dcterms:created xsi:type="dcterms:W3CDTF">2006-08-16T00:00:00Z</dcterms:created>
  <dcterms:modified xsi:type="dcterms:W3CDTF">2012-09-27T13:48:57Z</dcterms:modified>
</cp:coreProperties>
</file>