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7" r:id="rId4"/>
    <p:sldId id="258" r:id="rId5"/>
    <p:sldId id="272" r:id="rId6"/>
    <p:sldId id="274" r:id="rId7"/>
    <p:sldId id="264" r:id="rId8"/>
    <p:sldId id="275" r:id="rId9"/>
  </p:sldIdLst>
  <p:sldSz cx="6858000" cy="9144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110" d="100"/>
          <a:sy n="110" d="100"/>
        </p:scale>
        <p:origin x="-810" y="17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nuacht24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ga-IE" sz="12800" b="1" dirty="0" smtClean="0">
                <a:latin typeface="+mj-lt"/>
                <a:ea typeface="+mj-ea"/>
                <a:cs typeface="+mj-cs"/>
              </a:rPr>
              <a:t>An Ghaeilge timpeall orainn   </a:t>
            </a:r>
            <a:r>
              <a:rPr lang="ga-IE" sz="6400" b="1" dirty="0" smtClean="0">
                <a:latin typeface="+mj-lt"/>
                <a:ea typeface="+mj-ea"/>
                <a:cs typeface="+mj-cs"/>
              </a:rPr>
              <a:t>Réamhphlé 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  	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extBox 6"/>
          <p:cNvSpPr txBox="1"/>
          <p:nvPr/>
        </p:nvSpPr>
        <p:spPr>
          <a:xfrm>
            <a:off x="419100" y="1034534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b="1" dirty="0" smtClean="0"/>
              <a:t>Bígí ag obair i ngrúpaí agus pléigí na ceisteanna seo le chéile:</a:t>
            </a:r>
            <a:endParaRPr lang="ga-IE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61975" y="1524000"/>
            <a:ext cx="56388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IE" dirty="0" smtClean="0"/>
              <a:t>Cá bhfuil tú i do chónaí?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E" dirty="0" smtClean="0"/>
              <a:t>Mura bhfuil tú i do chónaí i gcathair cad í an chathair is mó in aice leat?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E" dirty="0" smtClean="0"/>
              <a:t>An labhraítear Gaeilge sa chathair sin?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IE" dirty="0"/>
              <a:t>An bhfuil an Ghaeilge go feiceálach </a:t>
            </a:r>
            <a:r>
              <a:rPr lang="en-IE" dirty="0" smtClean="0"/>
              <a:t>sa chathair sin?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E" dirty="0" smtClean="0"/>
              <a:t>An bhfuil an Ghaeilge go feiceálach san áit a bhfuil tú féin i do chónaí? Conas?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E" dirty="0" smtClean="0"/>
              <a:t>An mbaineann tú féin úsáid as an leagan Gaeilge nó an leagan Béarla den áit a bhfuil tú i do chónaí?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E" dirty="0" smtClean="0"/>
              <a:t>Cad is brí leis an ainm atá ar an áit a bhfuil tú i do chónaí?</a:t>
            </a:r>
          </a:p>
          <a:p>
            <a:pPr marL="342900" indent="-342900">
              <a:buAutoNum type="arabicPeriod"/>
            </a:pPr>
            <a:endParaRPr lang="en-IE" dirty="0"/>
          </a:p>
        </p:txBody>
      </p:sp>
      <p:pic>
        <p:nvPicPr>
          <p:cNvPr id="1028" name="Picture 4" descr="https://encrypted-tbn0.gstatic.com/images?q=tbn:ANd9GcSLJCjyCzqWHz0xuEM3Kt0Sjn17o_GzvIfS0JkL3G4he_enpDCaB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96000"/>
            <a:ext cx="1826526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0.gstatic.com/images?q=tbn:ANd9GcSHP4WUtjML71m54U-vq2s3YLAaluOD6LrPm8rXXg_hpBZXEoH-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6776" y="7800976"/>
            <a:ext cx="1706821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1jmVGkv7NcidtVx6ngUZI5TwPDeg5pULXs_dscKQxfDIXKFtV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096000"/>
            <a:ext cx="228600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S5GXkVKm4p9ztiMUP5UewAwUlhTZsT7FxFWqdvGpnmUag6BTt7-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325" y="7680175"/>
            <a:ext cx="1808445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5943600" cy="8229600"/>
          </a:xfrm>
        </p:spPr>
        <p:txBody>
          <a:bodyPr>
            <a:normAutofit/>
          </a:bodyPr>
          <a:lstStyle/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r>
              <a:rPr lang="en-IE" sz="1800" dirty="0" smtClean="0">
                <a:solidFill>
                  <a:schemeClr val="tx1"/>
                </a:solidFill>
              </a:rPr>
              <a:t>			</a:t>
            </a: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just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7" name="TextBox 6"/>
          <p:cNvSpPr txBox="1"/>
          <p:nvPr/>
        </p:nvSpPr>
        <p:spPr>
          <a:xfrm>
            <a:off x="457200" y="1020792"/>
            <a:ext cx="6019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b="1" dirty="0" smtClean="0"/>
              <a:t>Chuir </a:t>
            </a:r>
            <a:r>
              <a:rPr lang="ga-IE" b="1" i="1" dirty="0" smtClean="0"/>
              <a:t>Gaillimh le Gaeilge </a:t>
            </a:r>
            <a:r>
              <a:rPr lang="ga-IE" b="1" dirty="0" smtClean="0"/>
              <a:t>ceisteanna ar mhuintir na cathrach sin ar cad is cathair dhátheangach ann. Seo thíos na tuairimí a bhí acu. Léigh na pointí leis an duine in aice leat.</a:t>
            </a:r>
          </a:p>
          <a:p>
            <a:endParaRPr lang="ga-IE" dirty="0" smtClean="0"/>
          </a:p>
          <a:p>
            <a:r>
              <a:rPr lang="ga-IE" dirty="0" smtClean="0"/>
              <a:t>1) Dhá theanga le cloisteáil ar na sráideanna: </a:t>
            </a:r>
            <a:endParaRPr lang="ga-IE" i="1" dirty="0" smtClean="0"/>
          </a:p>
          <a:p>
            <a:pPr lvl="0"/>
            <a:endParaRPr lang="ga-IE" i="1" dirty="0" smtClean="0"/>
          </a:p>
          <a:p>
            <a:pPr lvl="1"/>
            <a:r>
              <a:rPr lang="ga-IE" dirty="0" smtClean="0"/>
              <a:t>An dá theanga taobh a chéile ar ghnáthchomharthaí na cathrach, m.sh. ar aghaidheanna siopaí, ar chuaillí eolais, ar chomharthaí bóthair, i bhfógraíocht, ionas go mbeidh timpeallacht dhátheangach an-fheiceálach</a:t>
            </a:r>
          </a:p>
          <a:p>
            <a:pPr lvl="1"/>
            <a:endParaRPr lang="ga-IE" dirty="0" smtClean="0"/>
          </a:p>
          <a:p>
            <a:pPr lvl="0"/>
            <a:r>
              <a:rPr lang="ga-IE" dirty="0" smtClean="0"/>
              <a:t>2) An dá theanga le cloisteáil in áiteanna poiblí ar fud na cathrach:</a:t>
            </a:r>
          </a:p>
          <a:p>
            <a:pPr lvl="0"/>
            <a:endParaRPr lang="ga-IE" dirty="0" smtClean="0"/>
          </a:p>
          <a:p>
            <a:pPr lvl="1"/>
            <a:r>
              <a:rPr lang="ga-IE" dirty="0" smtClean="0"/>
              <a:t>Ar na sráideanna, sna tábhairní, bialanna agus siopaí srl. ionas go mbeidh an Béarla agus an Ghaeilge le cloisteáil ag gach uile dhuine sa chathair, agus go mbeidh an chlostimpeallacht dátheangach</a:t>
            </a:r>
          </a:p>
          <a:p>
            <a:pPr lvl="0"/>
            <a:endParaRPr lang="ga-IE" dirty="0" smtClean="0"/>
          </a:p>
          <a:p>
            <a:pPr lvl="0"/>
            <a:r>
              <a:rPr lang="ga-IE" dirty="0" smtClean="0"/>
              <a:t>3) Imeachtaí sóisialta sa dá theanga:</a:t>
            </a:r>
          </a:p>
          <a:p>
            <a:pPr lvl="0"/>
            <a:endParaRPr lang="en-GB" i="1" dirty="0" smtClean="0"/>
          </a:p>
          <a:p>
            <a:pPr lvl="1"/>
            <a:r>
              <a:rPr lang="en-GB" dirty="0" smtClean="0"/>
              <a:t>Imeachtaí </a:t>
            </a:r>
            <a:r>
              <a:rPr lang="en-GB" dirty="0"/>
              <a:t>sóisialta a eagrú agus a chur ar fáil i gceann de na teangacha nó sa dá theanga, go comhuaineach nó ag amanna ar leith, ionas go mbeidh rogha teanga ag an bpobal dá n-imeachtaí </a:t>
            </a:r>
            <a:r>
              <a:rPr lang="en-GB" dirty="0" smtClean="0"/>
              <a:t>sóisialta</a:t>
            </a:r>
            <a:endParaRPr lang="en-IE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IE" sz="12800" b="1" dirty="0" smtClean="0">
                <a:latin typeface="+mj-lt"/>
                <a:ea typeface="+mj-ea"/>
                <a:cs typeface="+mj-cs"/>
              </a:rPr>
              <a:t>An Ghaeilge timpeall orainn      </a:t>
            </a:r>
            <a:r>
              <a:rPr lang="en-IE" sz="6400" b="1" dirty="0" smtClean="0">
                <a:latin typeface="+mj-lt"/>
                <a:ea typeface="+mj-ea"/>
                <a:cs typeface="+mj-cs"/>
              </a:rPr>
              <a:t>Léamh 1 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08" y="1066800"/>
            <a:ext cx="6172200" cy="70104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ga-IE" sz="1800" dirty="0" smtClean="0"/>
              <a:t>4) Seirbhísí ar fáil sa dá theanga ón earnáil phríobháideach:</a:t>
            </a:r>
          </a:p>
          <a:p>
            <a:pPr marL="0" lvl="0" indent="0">
              <a:buNone/>
            </a:pPr>
            <a:endParaRPr lang="ga-IE" sz="1800" dirty="0" smtClean="0"/>
          </a:p>
          <a:p>
            <a:pPr marL="400050" lvl="1" indent="0">
              <a:buNone/>
            </a:pPr>
            <a:r>
              <a:rPr lang="ga-IE" sz="1800" dirty="0" smtClean="0"/>
              <a:t>Seirbhís i nGaeilge nó i mBéarla a bheith ar fáil i gcuideachtaí príobháideacha, m.sh. siopaí, bialanna, dochtúirí srl., ionas go mbeidh rogha teanga ag an bpobal agus iad i mbun gnó sa chathair</a:t>
            </a:r>
          </a:p>
          <a:p>
            <a:pPr marL="400050" lvl="1" indent="0">
              <a:buNone/>
            </a:pPr>
            <a:endParaRPr lang="ga-IE" sz="1800" dirty="0" smtClean="0"/>
          </a:p>
          <a:p>
            <a:pPr marL="0" lvl="0" indent="0">
              <a:buNone/>
            </a:pPr>
            <a:r>
              <a:rPr lang="ga-IE" sz="1800" dirty="0" smtClean="0"/>
              <a:t>5) Seirbhísí ar fáil sa dá theanga ón earnáil phoiblí:</a:t>
            </a:r>
          </a:p>
          <a:p>
            <a:pPr marL="0" lvl="0" indent="0">
              <a:buNone/>
            </a:pPr>
            <a:endParaRPr lang="ga-IE" sz="1800" i="1" dirty="0" smtClean="0"/>
          </a:p>
          <a:p>
            <a:pPr marL="400050" lvl="1" indent="0">
              <a:buNone/>
            </a:pPr>
            <a:r>
              <a:rPr lang="ga-IE" sz="1800" dirty="0" smtClean="0"/>
              <a:t>Seirbhís i nGaeilge nó i mBéarla a bheith ar fáil in eagraíochtaí poiblí, m.sh. oifigí an údaráis áitiúil, comhlachtaí stáit, na Gardaí srl., ionas go mbeidh rogha teanga ag an bpobal agus iad i mbun gnó leis an stát</a:t>
            </a:r>
          </a:p>
          <a:p>
            <a:pPr marL="400050" lvl="1" indent="0">
              <a:buNone/>
            </a:pPr>
            <a:endParaRPr lang="ga-IE" sz="1800" dirty="0" smtClean="0"/>
          </a:p>
          <a:p>
            <a:pPr marL="0" lvl="0" indent="0">
              <a:buNone/>
            </a:pPr>
            <a:r>
              <a:rPr lang="ga-IE" sz="1800" dirty="0" smtClean="0"/>
              <a:t>6) Na meáin ar fáil sa dá theanga:</a:t>
            </a:r>
          </a:p>
          <a:p>
            <a:pPr marL="0" lvl="0" indent="0">
              <a:buNone/>
            </a:pPr>
            <a:endParaRPr lang="ga-IE" sz="1800" dirty="0" smtClean="0"/>
          </a:p>
          <a:p>
            <a:pPr marL="400050" lvl="1" indent="0">
              <a:buNone/>
            </a:pPr>
            <a:r>
              <a:rPr lang="ga-IE" sz="1800" dirty="0" smtClean="0"/>
              <a:t>Is é sin ná go mbeidh na nuachtáin, an raidió, na meáin ar líne srl. ar fáil i nGaeilge agus i mBéarla, ionas gur féidir leis an bpobal úsáid a bhaint as na meáin ina rogha teanga</a:t>
            </a:r>
          </a:p>
          <a:p>
            <a:pPr marL="400050" lvl="1" indent="0">
              <a:buNone/>
            </a:pPr>
            <a:endParaRPr lang="ga-IE" sz="1800" dirty="0" smtClean="0"/>
          </a:p>
          <a:p>
            <a:pPr marL="0" indent="0">
              <a:buNone/>
            </a:pPr>
            <a:r>
              <a:rPr lang="ga-IE" sz="1800" b="1" dirty="0" smtClean="0"/>
              <a:t>Anois, bí ag obair leis an duine in aice leat agus cuirigí na pointí thuas in ord tábhachta, trí uimhir a haon a chur in aice leis an bpointe is tábhachtaí. </a:t>
            </a:r>
            <a:endParaRPr lang="ga-IE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IE" sz="12800" b="1" dirty="0" smtClean="0">
                <a:latin typeface="+mj-lt"/>
                <a:ea typeface="+mj-ea"/>
                <a:cs typeface="+mj-cs"/>
              </a:rPr>
              <a:t>An Ghaeilge timpeall orainn      </a:t>
            </a:r>
            <a:r>
              <a:rPr lang="en-IE" sz="6400" b="1" dirty="0" smtClean="0">
                <a:latin typeface="+mj-lt"/>
                <a:ea typeface="+mj-ea"/>
                <a:cs typeface="+mj-cs"/>
              </a:rPr>
              <a:t>Léamh 2 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pic>
        <p:nvPicPr>
          <p:cNvPr id="2050" name="Picture 2" descr="https://encrypted-tbn2.gstatic.com/images?q=tbn:ANd9GcSVuaw7We0z-sNTKjaP4tgZO30ue6d2hacxs_DEax2EmgZeySFK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5201" y="7239000"/>
            <a:ext cx="1727999" cy="17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01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1066801"/>
            <a:ext cx="5791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1600" dirty="0" smtClean="0"/>
          </a:p>
          <a:p>
            <a:pPr marL="342900" indent="-342900">
              <a:lnSpc>
                <a:spcPct val="150000"/>
              </a:lnSpc>
            </a:pPr>
            <a:endParaRPr lang="en-IE" sz="2000" dirty="0" smtClean="0"/>
          </a:p>
          <a:p>
            <a:pPr marL="342900" indent="-342900"/>
            <a:endParaRPr lang="en-IE" dirty="0" smtClean="0"/>
          </a:p>
          <a:p>
            <a:pPr marL="342900" indent="-342900"/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8" name="Right Arrow 7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extBox 5"/>
          <p:cNvSpPr txBox="1"/>
          <p:nvPr/>
        </p:nvSpPr>
        <p:spPr>
          <a:xfrm>
            <a:off x="395377" y="980536"/>
            <a:ext cx="594360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Pléigh an rún seo leis an duine in aice leat. Beidh duine amháin in éadan an rúin agus beidh an duine eile ar son an rúin:</a:t>
            </a:r>
            <a:endParaRPr lang="en-IE" sz="2800" dirty="0" smtClean="0"/>
          </a:p>
          <a:p>
            <a:pPr algn="ctr"/>
            <a:r>
              <a:rPr lang="en-IE" sz="2800" dirty="0" smtClean="0"/>
              <a:t>Ba cheart go mbeadh na comharthaí bóthair i mBéarla amháin.</a:t>
            </a:r>
          </a:p>
          <a:p>
            <a:endParaRPr lang="en-IE" sz="2000" dirty="0"/>
          </a:p>
          <a:p>
            <a:r>
              <a:rPr lang="en-IE" sz="2000" dirty="0" smtClean="0"/>
              <a:t>Cén fáth nach bhfuil an leagan Béarla sna comharthaí seo?</a:t>
            </a:r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/>
          </a:p>
          <a:p>
            <a:endParaRPr lang="en-IE" sz="2000" dirty="0" smtClean="0"/>
          </a:p>
          <a:p>
            <a:endParaRPr lang="en-IE" sz="2000" dirty="0" smtClean="0"/>
          </a:p>
          <a:p>
            <a:r>
              <a:rPr lang="en-IE" b="1" dirty="0" smtClean="0"/>
              <a:t>Seo thíos cuid de na focail choitianta a thagann aníos i logainmneacha na tíre, cad is brí leo?</a:t>
            </a:r>
          </a:p>
          <a:p>
            <a:endParaRPr lang="en-IE" sz="2100" dirty="0" smtClean="0"/>
          </a:p>
          <a:p>
            <a:endParaRPr lang="en-IE" sz="2000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IE" sz="12000" b="1" dirty="0" smtClean="0">
                <a:latin typeface="+mj-lt"/>
                <a:ea typeface="+mj-ea"/>
                <a:cs typeface="+mj-cs"/>
              </a:rPr>
              <a:t>An Ghaeilge timpeall orainn   </a:t>
            </a:r>
            <a:r>
              <a:rPr lang="en-IE" sz="6400" b="1" dirty="0" smtClean="0">
                <a:latin typeface="+mj-lt"/>
                <a:ea typeface="+mj-ea"/>
                <a:cs typeface="+mj-cs"/>
              </a:rPr>
              <a:t>Logainmneacha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4118978"/>
              </p:ext>
            </p:extLst>
          </p:nvPr>
        </p:nvGraphicFramePr>
        <p:xfrm>
          <a:off x="1981200" y="6477000"/>
          <a:ext cx="2514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Áth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Béal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Baile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Carraig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Ceann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Cill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Cnoc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Cluain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Dún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Gleann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Gort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Inis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Lios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Loch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Muileann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Port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Ráth</a:t>
                      </a:r>
                    </a:p>
                    <a:p>
                      <a:r>
                        <a:rPr lang="en-IE" sz="1400" dirty="0" smtClean="0">
                          <a:solidFill>
                            <a:schemeClr val="tx1"/>
                          </a:solidFill>
                        </a:rPr>
                        <a:t>Teach</a:t>
                      </a:r>
                      <a:endParaRPr lang="en-IE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122" name="Picture 2" descr="http://www.gaeltachttravel.com/files/2008/10/road_sig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352800"/>
            <a:ext cx="3733800" cy="209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ga-IE" sz="12800" b="1" dirty="0" smtClean="0">
                <a:latin typeface="+mj-lt"/>
                <a:ea typeface="+mj-ea"/>
                <a:cs typeface="+mj-cs"/>
              </a:rPr>
              <a:t>An Dátheangachas ó thuaidh  </a:t>
            </a:r>
            <a:r>
              <a:rPr lang="ga-IE" sz="6400" b="1" dirty="0" smtClean="0">
                <a:latin typeface="+mj-lt"/>
                <a:ea typeface="+mj-ea"/>
                <a:cs typeface="+mj-cs"/>
              </a:rPr>
              <a:t>Réamhphlé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  	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010728"/>
            <a:ext cx="60198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dirty="0" smtClean="0"/>
              <a:t>Beidh tú ag léamh scripte ó mhír nuachta faoin dátheangachas i dTuaisceart Éireann ar ball. Sula léifidh sibh an script áfach, bí ag obair leis an duine in aice leat agus tugaigí faoi na ceisteanna thíos:</a:t>
            </a:r>
          </a:p>
          <a:p>
            <a:endParaRPr lang="ga-IE" dirty="0" smtClean="0"/>
          </a:p>
          <a:p>
            <a:pPr marL="342900" indent="-342900">
              <a:buAutoNum type="arabicPeriod"/>
            </a:pPr>
            <a:r>
              <a:rPr lang="ga-IE" dirty="0" smtClean="0"/>
              <a:t>An ndéanann gach duine staidéar ar an nGaeilge i dTuaisceart Éireann? Cén fáth?</a:t>
            </a:r>
          </a:p>
          <a:p>
            <a:pPr marL="342900" indent="-342900">
              <a:buAutoNum type="arabicPeriod"/>
            </a:pPr>
            <a:endParaRPr lang="ga-IE" dirty="0" smtClean="0"/>
          </a:p>
          <a:p>
            <a:pPr marL="342900" indent="-342900">
              <a:buAutoNum type="arabicPeriod"/>
            </a:pPr>
            <a:r>
              <a:rPr lang="ga-IE" dirty="0" smtClean="0"/>
              <a:t>Cén fáth a bhfuil an Ghaeilge chomh feiceálach nó chomh láidir i mBéal Feirste, dar leat?</a:t>
            </a:r>
          </a:p>
          <a:p>
            <a:pPr marL="342900" indent="-342900">
              <a:buAutoNum type="arabicPeriod"/>
            </a:pPr>
            <a:endParaRPr lang="ga-IE" dirty="0" smtClean="0"/>
          </a:p>
          <a:p>
            <a:pPr marL="342900" indent="-342900">
              <a:buAutoNum type="arabicPeriod"/>
            </a:pPr>
            <a:r>
              <a:rPr lang="ga-IE" dirty="0" smtClean="0"/>
              <a:t>Cad a cheapann tú faoin gcanúint i dTuaisceart Éireann? An ionann é agus canúint Dhún na nGall, dar leat?</a:t>
            </a:r>
          </a:p>
          <a:p>
            <a:pPr marL="342900" indent="-342900">
              <a:buAutoNum type="arabicPeriod"/>
            </a:pPr>
            <a:endParaRPr lang="ga-IE" dirty="0" smtClean="0"/>
          </a:p>
          <a:p>
            <a:pPr marL="342900" indent="-342900">
              <a:buAutoNum type="arabicPeriod"/>
            </a:pPr>
            <a:r>
              <a:rPr lang="ga-IE" dirty="0" smtClean="0"/>
              <a:t>Cad is brí leis an logainm </a:t>
            </a:r>
            <a:r>
              <a:rPr lang="ga-IE" b="1" dirty="0" smtClean="0"/>
              <a:t>Béal Feirste</a:t>
            </a:r>
            <a:r>
              <a:rPr lang="ga-IE" dirty="0" smtClean="0"/>
              <a:t>? Cad faoi na cinn seo – </a:t>
            </a:r>
            <a:r>
              <a:rPr lang="ga-IE" b="1" dirty="0" smtClean="0"/>
              <a:t>Baile Átha Cliath</a:t>
            </a:r>
            <a:r>
              <a:rPr lang="ga-IE" dirty="0" smtClean="0"/>
              <a:t>, </a:t>
            </a:r>
            <a:r>
              <a:rPr lang="ga-IE" b="1" dirty="0" smtClean="0"/>
              <a:t>Gaillimh</a:t>
            </a:r>
            <a:r>
              <a:rPr lang="ga-IE" dirty="0" smtClean="0"/>
              <a:t>, </a:t>
            </a:r>
            <a:r>
              <a:rPr lang="ga-IE" b="1" dirty="0" smtClean="0"/>
              <a:t>Trá Lí</a:t>
            </a:r>
            <a:r>
              <a:rPr lang="ga-IE" dirty="0" smtClean="0"/>
              <a:t>, </a:t>
            </a:r>
            <a:r>
              <a:rPr lang="ga-IE" b="1" dirty="0" smtClean="0"/>
              <a:t>Corcaigh</a:t>
            </a:r>
            <a:r>
              <a:rPr lang="ga-IE" dirty="0" smtClean="0"/>
              <a:t>, </a:t>
            </a:r>
            <a:r>
              <a:rPr lang="ga-IE" b="1" dirty="0" smtClean="0"/>
              <a:t>Luimneach</a:t>
            </a:r>
            <a:r>
              <a:rPr lang="ga-IE" dirty="0" smtClean="0"/>
              <a:t> agus </a:t>
            </a:r>
            <a:r>
              <a:rPr lang="ga-IE" b="1" dirty="0" smtClean="0"/>
              <a:t>Doire</a:t>
            </a:r>
            <a:r>
              <a:rPr lang="ga-IE" dirty="0" smtClean="0"/>
              <a:t>?</a:t>
            </a:r>
          </a:p>
          <a:p>
            <a:endParaRPr lang="ga-IE" dirty="0" smtClean="0"/>
          </a:p>
          <a:p>
            <a:r>
              <a:rPr lang="ga-IE" dirty="0" smtClean="0"/>
              <a:t>Anois, féachaigí ar na focail/frásaí seo, an bhfuil leagan difriúil agaibh féin dóibh? </a:t>
            </a:r>
          </a:p>
          <a:p>
            <a:endParaRPr lang="ga-IE" dirty="0" smtClean="0"/>
          </a:p>
          <a:p>
            <a:r>
              <a:rPr lang="ga-IE" dirty="0" smtClean="0"/>
              <a:t>is minic ___________	rud a chloí ___________</a:t>
            </a:r>
          </a:p>
          <a:p>
            <a:r>
              <a:rPr lang="ga-IE" dirty="0" smtClean="0"/>
              <a:t>cur ina luí ___________ 	ag áiteamh ___________</a:t>
            </a:r>
          </a:p>
          <a:p>
            <a:r>
              <a:rPr lang="ga-IE" dirty="0" smtClean="0"/>
              <a:t>ag an tús ___________ 	grúpa daoine ___________</a:t>
            </a:r>
          </a:p>
          <a:p>
            <a:r>
              <a:rPr lang="ga-IE" dirty="0" smtClean="0"/>
              <a:t>ag an deireadh ___________ a ghríosú ___________</a:t>
            </a:r>
          </a:p>
          <a:p>
            <a:pPr marL="342900" indent="-342900">
              <a:buAutoNum type="arabicPeriod"/>
            </a:pPr>
            <a:endParaRPr lang="ga-IE" dirty="0" smtClean="0"/>
          </a:p>
          <a:p>
            <a:r>
              <a:rPr lang="ga-IE" dirty="0" smtClean="0"/>
              <a:t>Féachaigí cén leagan atá sa script agus sibh ag léamh anois.</a:t>
            </a:r>
            <a:endParaRPr lang="ga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11" name="TextBox 10"/>
          <p:cNvSpPr txBox="1"/>
          <p:nvPr/>
        </p:nvSpPr>
        <p:spPr>
          <a:xfrm>
            <a:off x="381000" y="990600"/>
            <a:ext cx="6096000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ga-IE" sz="2200" dirty="0" smtClean="0"/>
              <a:t>Is iomaí </a:t>
            </a:r>
            <a:r>
              <a:rPr lang="ga-IE" sz="2200" i="1" dirty="0" smtClean="0"/>
              <a:t>first</a:t>
            </a:r>
            <a:r>
              <a:rPr lang="ga-IE" sz="2200" dirty="0" smtClean="0"/>
              <a:t> a rinneadh anseo sa cheathrú Ghaeltachta, ach os ár gcomhair amach tá ceann atá deacair a shárú. Is é sin, an chéad gheallghlacadóir sa tír le comhartha as Gaeilge. Comhartha le do chroí a chur chun rásaí.</a:t>
            </a:r>
          </a:p>
          <a:p>
            <a:pPr algn="just"/>
            <a:r>
              <a:rPr lang="ga-IE" sz="2200" b="1" dirty="0" smtClean="0"/>
              <a:t>Feargal Mac Ionnrachtaigh </a:t>
            </a:r>
            <a:endParaRPr lang="ga-IE" sz="2200" dirty="0" smtClean="0"/>
          </a:p>
          <a:p>
            <a:pPr algn="just"/>
            <a:r>
              <a:rPr lang="ga-IE" sz="2200" dirty="0" smtClean="0"/>
              <a:t>Tá muid anseo </a:t>
            </a:r>
            <a:r>
              <a:rPr lang="ga-IE" sz="2200" u="sng" dirty="0" smtClean="0"/>
              <a:t>inár seasamh</a:t>
            </a:r>
            <a:r>
              <a:rPr lang="ga-IE" sz="2200" dirty="0" smtClean="0"/>
              <a:t> i gcroílár na ceathrún Gaeltachta anseo in Iarthar na cathrach. Agus má fheicimid fud fad </a:t>
            </a:r>
            <a:r>
              <a:rPr lang="ga-IE" sz="2200" u="sng" dirty="0" smtClean="0"/>
              <a:t>an bhóthair</a:t>
            </a:r>
            <a:r>
              <a:rPr lang="ga-IE" sz="2200" dirty="0" smtClean="0"/>
              <a:t> anseo tá comharthaí as Gaeilge in airde, </a:t>
            </a:r>
            <a:r>
              <a:rPr lang="ga-IE" sz="2200" i="1" dirty="0" smtClean="0"/>
              <a:t>so</a:t>
            </a:r>
            <a:r>
              <a:rPr lang="ga-IE" sz="2200" dirty="0" smtClean="0"/>
              <a:t>, tá muidinne ag iarraidh, i mo phost féin le </a:t>
            </a:r>
            <a:r>
              <a:rPr lang="ga-IE" sz="2200" i="1" dirty="0" smtClean="0"/>
              <a:t>Forbairt Feirste</a:t>
            </a:r>
            <a:r>
              <a:rPr lang="ga-IE" sz="2200" dirty="0" smtClean="0"/>
              <a:t>, táimid i gcónaí ag iarraidh dul i bhfeidhm ar ghnóthaí, idir bheag agus </a:t>
            </a:r>
            <a:r>
              <a:rPr lang="ga-IE" sz="2200" u="sng" dirty="0" smtClean="0"/>
              <a:t>mhór</a:t>
            </a:r>
            <a:r>
              <a:rPr lang="ga-IE" sz="2200" dirty="0" smtClean="0"/>
              <a:t>, ag tacú leis an Ghaeilge agus an Ghaeilge a bheith feiceálach taobh amuigh de ghnó s’acu. Agus táimid i gcónaí ag iarraidh bheith ag impí orthu gurbh fhiú é a dhéanamh. Chan amháin ó thaobh athbheochan na Gaeilge de ach ó thaobh forbairt a ngnó de, ó thaobh forbairt eacnamaíochta, ó thaobh turasóireachta agus eile. </a:t>
            </a:r>
            <a:r>
              <a:rPr lang="ga-IE" sz="2200" i="1" dirty="0" smtClean="0"/>
              <a:t>So</a:t>
            </a:r>
            <a:r>
              <a:rPr lang="ga-IE" sz="2200" dirty="0" smtClean="0"/>
              <a:t>, nuair a rinne muid teagmháil le </a:t>
            </a:r>
            <a:r>
              <a:rPr lang="ga-IE" sz="2200" i="1" dirty="0" smtClean="0"/>
              <a:t>Ladbrokes </a:t>
            </a:r>
            <a:r>
              <a:rPr lang="ga-IE" sz="2200" dirty="0" smtClean="0"/>
              <a:t>ar dtús báire thug muid cuireadh daofa a theacht anseo chuig an cheathrú Ghaeltachta chun an áit a fheiceáil agus </a:t>
            </a:r>
            <a:r>
              <a:rPr lang="ga-IE" sz="2200" i="1" dirty="0" smtClean="0"/>
              <a:t>just </a:t>
            </a:r>
            <a:r>
              <a:rPr lang="ga-IE" sz="2200" dirty="0" smtClean="0"/>
              <a:t>le feiceáil cad é go díreach atá taobh thiar den rud. </a:t>
            </a:r>
            <a:endParaRPr lang="ga-IE" sz="2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IE" sz="12800" b="1" dirty="0" smtClean="0">
                <a:latin typeface="+mj-lt"/>
                <a:ea typeface="+mj-ea"/>
                <a:cs typeface="+mj-cs"/>
              </a:rPr>
              <a:t>An Dátheangachas ó thuaidh    </a:t>
            </a:r>
            <a:r>
              <a:rPr lang="en-IE" sz="6400" b="1" dirty="0" smtClean="0">
                <a:latin typeface="+mj-lt"/>
                <a:ea typeface="+mj-ea"/>
                <a:cs typeface="+mj-cs"/>
              </a:rPr>
              <a:t>Léamh 1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  	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1066800"/>
            <a:ext cx="6096000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ga-IE" sz="2200" dirty="0" smtClean="0"/>
              <a:t>So, tháinig an bhean atá i mbun PR, fear darb ainm,</a:t>
            </a:r>
          </a:p>
          <a:p>
            <a:pPr marL="342900" indent="-342900" algn="just"/>
            <a:r>
              <a:rPr lang="ga-IE" sz="2200" dirty="0" smtClean="0"/>
              <a:t>bean darb ainm Hayley O’Connor, tháinig sí anseo</a:t>
            </a:r>
          </a:p>
          <a:p>
            <a:pPr marL="342900" indent="-342900" algn="just"/>
            <a:r>
              <a:rPr lang="ga-IE" sz="2200" dirty="0" smtClean="0"/>
              <a:t>ar cuairt. Chuaigh sí isteach sa chultúrlann, bhí lón</a:t>
            </a:r>
          </a:p>
          <a:p>
            <a:pPr marL="342900" indent="-342900" algn="just"/>
            <a:r>
              <a:rPr lang="ga-IE" sz="2200" dirty="0" smtClean="0"/>
              <a:t>aici sa chultúrlann, ghlac muid í thart an bhóthar,</a:t>
            </a:r>
          </a:p>
          <a:p>
            <a:pPr marL="342900" indent="-342900" algn="just"/>
            <a:r>
              <a:rPr lang="ga-IE" sz="2200" dirty="0" smtClean="0"/>
              <a:t>bhí sí, chonaic sí an stáisiún raidió ansin, Raidió</a:t>
            </a:r>
          </a:p>
          <a:p>
            <a:pPr marL="342900" indent="-342900" algn="just"/>
            <a:r>
              <a:rPr lang="ga-IE" sz="2200" dirty="0" smtClean="0"/>
              <a:t>Fáilte agus eile. Agus chuaigh muid go mór i</a:t>
            </a:r>
          </a:p>
          <a:p>
            <a:pPr marL="342900" indent="-342900" algn="just"/>
            <a:r>
              <a:rPr lang="ga-IE" sz="2200" dirty="0" smtClean="0"/>
              <a:t>bhfeidhm uirthi, </a:t>
            </a:r>
            <a:r>
              <a:rPr lang="ga-IE" sz="2200" i="1" dirty="0" smtClean="0"/>
              <a:t>so</a:t>
            </a:r>
            <a:r>
              <a:rPr lang="ga-IE" sz="2200" dirty="0" smtClean="0"/>
              <a:t> chuaigh sí féin ar ais chuig an</a:t>
            </a:r>
          </a:p>
          <a:p>
            <a:pPr marL="342900" indent="-342900" algn="just"/>
            <a:r>
              <a:rPr lang="ga-IE" sz="2200" dirty="0" smtClean="0"/>
              <a:t>cheannáras i Londain agus d’iarr sí cead speisialta</a:t>
            </a:r>
          </a:p>
          <a:p>
            <a:pPr marL="342900" indent="-342900" algn="just"/>
            <a:r>
              <a:rPr lang="ga-IE" sz="2200" dirty="0" smtClean="0"/>
              <a:t>an Ghaeilge a chur in airde anseo i gcroílár na</a:t>
            </a:r>
          </a:p>
          <a:p>
            <a:pPr marL="342900" indent="-342900" algn="just"/>
            <a:r>
              <a:rPr lang="ga-IE" sz="2200" dirty="0" smtClean="0"/>
              <a:t>ceathrún Gaeltachta. Agus bhí uirthi an-tionchar a</a:t>
            </a:r>
          </a:p>
          <a:p>
            <a:pPr marL="342900" indent="-342900" algn="just"/>
            <a:r>
              <a:rPr lang="ga-IE" sz="2200" dirty="0" smtClean="0"/>
              <a:t>bheith aici ar an dream seo, bhí plé agus idirphlé</a:t>
            </a:r>
          </a:p>
          <a:p>
            <a:pPr marL="342900" indent="-342900" algn="just"/>
            <a:r>
              <a:rPr lang="ga-IE" sz="2200" dirty="0" smtClean="0"/>
              <a:t>ann agus sa deireadh thiar thall ghlac siad an</a:t>
            </a:r>
          </a:p>
          <a:p>
            <a:pPr marL="342900" indent="-342900" algn="just"/>
            <a:r>
              <a:rPr lang="ga-IE" sz="2200" dirty="0" smtClean="0"/>
              <a:t>cinneadh. </a:t>
            </a:r>
            <a:r>
              <a:rPr lang="ga-IE" sz="2200" i="1" dirty="0" smtClean="0"/>
              <a:t>So</a:t>
            </a:r>
            <a:r>
              <a:rPr lang="ga-IE" sz="2200" dirty="0" smtClean="0"/>
              <a:t>, seo an chéad áit in Éirinn ar ghlac</a:t>
            </a:r>
          </a:p>
          <a:p>
            <a:pPr marL="342900" indent="-342900" algn="just"/>
            <a:r>
              <a:rPr lang="ga-IE" sz="2200" i="1" dirty="0" smtClean="0"/>
              <a:t>Ladbrokes</a:t>
            </a:r>
            <a:r>
              <a:rPr lang="ga-IE" sz="2200" dirty="0" smtClean="0"/>
              <a:t>, arb iad </a:t>
            </a:r>
            <a:r>
              <a:rPr lang="ga-IE" sz="2200" u="sng" dirty="0" smtClean="0"/>
              <a:t>na</a:t>
            </a:r>
            <a:r>
              <a:rPr lang="ga-IE" sz="2200" dirty="0" smtClean="0"/>
              <a:t> geallghlacadóirí is mó áitiúla</a:t>
            </a:r>
          </a:p>
          <a:p>
            <a:pPr marL="342900" indent="-342900" algn="just"/>
            <a:r>
              <a:rPr lang="ga-IE" sz="2200" dirty="0" smtClean="0"/>
              <a:t>ar domhan, </a:t>
            </a:r>
            <a:r>
              <a:rPr lang="ga-IE" sz="2200" i="1" dirty="0" smtClean="0"/>
              <a:t>so</a:t>
            </a:r>
            <a:r>
              <a:rPr lang="ga-IE" sz="2200" dirty="0" smtClean="0"/>
              <a:t> ghlac siad an cinneadh anseo in</a:t>
            </a:r>
          </a:p>
          <a:p>
            <a:pPr marL="342900" indent="-342900" algn="just"/>
            <a:r>
              <a:rPr lang="ga-IE" sz="2200" dirty="0" smtClean="0"/>
              <a:t>iarthar na cathrach na comharthaí Gaeilge a chur</a:t>
            </a:r>
          </a:p>
          <a:p>
            <a:pPr marL="342900" indent="-342900" algn="just"/>
            <a:r>
              <a:rPr lang="ga-IE" sz="2200" dirty="0" smtClean="0"/>
              <a:t>in airde agus tá muidinne ag iarraidh áiteanna eile,</a:t>
            </a:r>
          </a:p>
          <a:p>
            <a:pPr marL="342900" indent="-342900" algn="just"/>
            <a:r>
              <a:rPr lang="ga-IE" sz="2200" dirty="0" smtClean="0"/>
              <a:t>ceantair eile a spreagadh chun dul i bhfeidhm orthu</a:t>
            </a:r>
          </a:p>
          <a:p>
            <a:pPr marL="342900" indent="-342900" algn="just"/>
            <a:r>
              <a:rPr lang="ga-IE" sz="2200" dirty="0" smtClean="0"/>
              <a:t>agus iarracht a dhéanamh chun amhlaidh a chothú</a:t>
            </a:r>
          </a:p>
          <a:p>
            <a:pPr marL="342900" indent="-342900" algn="just"/>
            <a:r>
              <a:rPr lang="ga-IE" sz="2200" dirty="0" smtClean="0"/>
              <a:t>sna ceantair sin. </a:t>
            </a:r>
          </a:p>
          <a:p>
            <a:pPr marL="342900" indent="-342900"/>
            <a:endParaRPr lang="ga-IE" sz="1600" dirty="0" smtClean="0"/>
          </a:p>
          <a:p>
            <a:endParaRPr lang="ga-IE" sz="1600" dirty="0" smtClean="0"/>
          </a:p>
          <a:p>
            <a:endParaRPr lang="en-IE" sz="1600" dirty="0"/>
          </a:p>
        </p:txBody>
      </p:sp>
      <p:sp>
        <p:nvSpPr>
          <p:cNvPr id="8" name="Right Arrow 7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IE" sz="12800" b="1" dirty="0" smtClean="0">
                <a:latin typeface="+mj-lt"/>
                <a:ea typeface="+mj-ea"/>
                <a:cs typeface="+mj-cs"/>
              </a:rPr>
              <a:t>An Dátheangachas ó thuaidh    </a:t>
            </a:r>
            <a:r>
              <a:rPr lang="en-IE" sz="6400" b="1" dirty="0" smtClean="0">
                <a:latin typeface="+mj-lt"/>
                <a:ea typeface="+mj-ea"/>
                <a:cs typeface="+mj-cs"/>
              </a:rPr>
              <a:t>Léamh 2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  	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" y="1010728"/>
            <a:ext cx="6096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ga-IE" sz="2000" b="1" dirty="0" smtClean="0"/>
              <a:t>A</a:t>
            </a:r>
            <a:r>
              <a:rPr lang="ga-IE" sz="2000" dirty="0" smtClean="0"/>
              <a:t>. Féach ar an mír anois, an dtuigeann tú gach rud?</a:t>
            </a:r>
          </a:p>
          <a:p>
            <a:pPr marL="342900" indent="-342900"/>
            <a:endParaRPr lang="ga-IE" sz="2000" dirty="0" smtClean="0"/>
          </a:p>
          <a:p>
            <a:pPr marL="342900" indent="-342900"/>
            <a:endParaRPr lang="ga-IE" sz="2000" dirty="0" smtClean="0"/>
          </a:p>
          <a:p>
            <a:pPr marL="342900" indent="-342900"/>
            <a:endParaRPr lang="ga-IE" sz="2000" dirty="0" smtClean="0"/>
          </a:p>
          <a:p>
            <a:pPr marL="342900" indent="-342900"/>
            <a:endParaRPr lang="ga-IE" sz="2000" dirty="0" smtClean="0"/>
          </a:p>
          <a:p>
            <a:pPr marL="342900" indent="-342900"/>
            <a:r>
              <a:rPr lang="ga-IE" sz="2000" b="1" dirty="0" smtClean="0"/>
              <a:t>B</a:t>
            </a:r>
            <a:r>
              <a:rPr lang="ga-IE" sz="2000" dirty="0" smtClean="0"/>
              <a:t>. Éist leis an mír den dara huair agus an script á léamh</a:t>
            </a:r>
          </a:p>
          <a:p>
            <a:pPr marL="342900" indent="-342900"/>
            <a:r>
              <a:rPr lang="ga-IE" sz="2000" dirty="0" smtClean="0"/>
              <a:t>agat ag an am céanna. Cén fáth a bhfuil líne faoi na focail</a:t>
            </a:r>
          </a:p>
          <a:p>
            <a:pPr marL="342900" indent="-342900"/>
            <a:r>
              <a:rPr lang="ga-IE" sz="2000" dirty="0" smtClean="0"/>
              <a:t>úd sa script?</a:t>
            </a:r>
          </a:p>
          <a:p>
            <a:pPr marL="342900" indent="-342900"/>
            <a:endParaRPr lang="ga-IE" sz="2000" dirty="0" smtClean="0"/>
          </a:p>
          <a:p>
            <a:pPr marL="342900" indent="-342900"/>
            <a:r>
              <a:rPr lang="ga-IE" sz="2000" b="1" dirty="0" smtClean="0"/>
              <a:t>C</a:t>
            </a:r>
            <a:r>
              <a:rPr lang="ga-IE" sz="2000" dirty="0" smtClean="0"/>
              <a:t>. Téigh go dtí an suíomh idirlín </a:t>
            </a:r>
            <a:r>
              <a:rPr lang="ga-IE" sz="2000" dirty="0" smtClean="0">
                <a:hlinkClick r:id="rId2"/>
              </a:rPr>
              <a:t>www.nuacht24.com</a:t>
            </a:r>
            <a:r>
              <a:rPr lang="ga-IE" sz="2000" dirty="0" smtClean="0"/>
              <a:t> am</a:t>
            </a:r>
          </a:p>
          <a:p>
            <a:pPr marL="342900" indent="-342900"/>
            <a:r>
              <a:rPr lang="ga-IE" sz="2000" dirty="0" smtClean="0"/>
              <a:t>éigin an tseachtain seo agus bí in ann do chuid tuairimí a</a:t>
            </a:r>
          </a:p>
          <a:p>
            <a:pPr marL="342900" indent="-342900"/>
            <a:r>
              <a:rPr lang="ga-IE" sz="2000" dirty="0" smtClean="0"/>
              <a:t>thabhairt faoi. </a:t>
            </a:r>
          </a:p>
          <a:p>
            <a:pPr marL="342900" indent="-342900"/>
            <a:endParaRPr lang="ga-IE" sz="2000" dirty="0" smtClean="0"/>
          </a:p>
          <a:p>
            <a:pPr marL="342900" indent="-342900"/>
            <a:r>
              <a:rPr lang="ga-IE" sz="2000" b="1" dirty="0" smtClean="0"/>
              <a:t>D</a:t>
            </a:r>
            <a:r>
              <a:rPr lang="ga-IE" sz="2000" dirty="0" smtClean="0"/>
              <a:t>. Cén leagan atá agat féin ar na leaganacha Ultacha seo</a:t>
            </a:r>
          </a:p>
          <a:p>
            <a:pPr marL="342900" indent="-342900"/>
            <a:r>
              <a:rPr lang="ga-IE" sz="2000" dirty="0" smtClean="0"/>
              <a:t>a leanas:</a:t>
            </a:r>
          </a:p>
          <a:p>
            <a:pPr marL="342900" indent="-342900"/>
            <a:endParaRPr lang="ga-IE" sz="2000" dirty="0" smtClean="0"/>
          </a:p>
          <a:p>
            <a:pPr marL="342900" indent="-342900"/>
            <a:r>
              <a:rPr lang="ga-IE" sz="2000" dirty="0" smtClean="0"/>
              <a:t>		muidinne		taobh amuigh	</a:t>
            </a:r>
          </a:p>
          <a:p>
            <a:pPr marL="342900" indent="-342900"/>
            <a:r>
              <a:rPr lang="ga-IE" sz="2000" dirty="0" smtClean="0"/>
              <a:t>		s’acu			chan amháin				</a:t>
            </a:r>
          </a:p>
          <a:p>
            <a:pPr marL="342900" indent="-342900"/>
            <a:r>
              <a:rPr lang="ga-IE" sz="2000" b="1" dirty="0" smtClean="0"/>
              <a:t>E</a:t>
            </a:r>
            <a:r>
              <a:rPr lang="ga-IE" sz="2000" dirty="0" smtClean="0"/>
              <a:t>. Déan féin agus an duine in aice leat plé ar an gceist</a:t>
            </a:r>
          </a:p>
          <a:p>
            <a:pPr marL="342900" indent="-342900"/>
            <a:r>
              <a:rPr lang="ga-IE" sz="2000" dirty="0" smtClean="0"/>
              <a:t>seo le chéile:</a:t>
            </a:r>
          </a:p>
          <a:p>
            <a:pPr marL="342900" indent="-342900"/>
            <a:endParaRPr lang="ga-IE" sz="2000" dirty="0" smtClean="0"/>
          </a:p>
          <a:p>
            <a:pPr marL="342900" indent="-342900"/>
            <a:r>
              <a:rPr lang="ga-IE" sz="2000" dirty="0" smtClean="0"/>
              <a:t>Cén fáth gur ‘darb ainm’ atá ann in áit ‘darbh ainm’,</a:t>
            </a:r>
          </a:p>
          <a:p>
            <a:pPr marL="342900" indent="-342900"/>
            <a:r>
              <a:rPr lang="ga-IE" sz="2000" smtClean="0"/>
              <a:t>agus cén fáth gur </a:t>
            </a:r>
            <a:r>
              <a:rPr lang="ga-IE" sz="2000" smtClean="0"/>
              <a:t>‘</a:t>
            </a:r>
            <a:r>
              <a:rPr lang="ga-IE" sz="2000" smtClean="0"/>
              <a:t>gurbh </a:t>
            </a:r>
            <a:r>
              <a:rPr lang="ga-IE" sz="2000" smtClean="0"/>
              <a:t>fhiú</a:t>
            </a:r>
            <a:r>
              <a:rPr lang="ga-IE" sz="2000" smtClean="0"/>
              <a:t>’ atá ann in áit </a:t>
            </a:r>
            <a:r>
              <a:rPr lang="ga-IE" sz="2000" smtClean="0"/>
              <a:t>‘</a:t>
            </a:r>
            <a:r>
              <a:rPr lang="ga-IE" sz="2000" smtClean="0"/>
              <a:t>gur </a:t>
            </a:r>
            <a:r>
              <a:rPr lang="ga-IE" sz="2000" smtClean="0"/>
              <a:t>fiú’?</a:t>
            </a:r>
            <a:endParaRPr lang="ga-IE" sz="2000" smtClean="0"/>
          </a:p>
        </p:txBody>
      </p:sp>
      <p:sp>
        <p:nvSpPr>
          <p:cNvPr id="8" name="Right Arrow 7"/>
          <p:cNvSpPr/>
          <p:nvPr/>
        </p:nvSpPr>
        <p:spPr>
          <a:xfrm>
            <a:off x="457200" y="838200"/>
            <a:ext cx="4724400" cy="45719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a-IE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0" y="228600"/>
            <a:ext cx="6172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IE" sz="1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ga-IE" sz="12800" b="1" dirty="0" smtClean="0">
                <a:latin typeface="+mj-lt"/>
                <a:ea typeface="+mj-ea"/>
                <a:cs typeface="+mj-cs"/>
              </a:rPr>
              <a:t>An Dátheangachas ó thuaidh    </a:t>
            </a:r>
            <a:r>
              <a:rPr lang="ga-IE" sz="6400" b="1" dirty="0" smtClean="0">
                <a:latin typeface="+mj-lt"/>
                <a:ea typeface="+mj-ea"/>
                <a:cs typeface="+mj-cs"/>
              </a:rPr>
              <a:t>Iarphlé</a:t>
            </a:r>
            <a:r>
              <a:rPr kumimoji="0" lang="en-IE" sz="1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en-IE" sz="16000" b="1" dirty="0" smtClean="0">
                <a:latin typeface="+mj-lt"/>
                <a:ea typeface="+mj-ea"/>
                <a:cs typeface="+mj-cs"/>
              </a:rPr>
              <a:t>  		</a:t>
            </a:r>
            <a:r>
              <a:rPr kumimoji="0" lang="en-I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	     </a:t>
            </a:r>
            <a: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ga-IE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ga-I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http://www.nuacht24.com/wp-content/uploads/2009/09/nuacht-24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1950" y="1676400"/>
            <a:ext cx="295275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</TotalTime>
  <Words>1200</Words>
  <Application>Microsoft Office PowerPoint</Application>
  <PresentationFormat>On-screen Show (4:3)</PresentationFormat>
  <Paragraphs>161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Cad atá ar eolas agat faoi Chúba? </dc:title>
  <dc:creator>user</dc:creator>
  <cp:lastModifiedBy>riarachan</cp:lastModifiedBy>
  <cp:revision>166</cp:revision>
  <cp:lastPrinted>2012-10-22T09:53:28Z</cp:lastPrinted>
  <dcterms:created xsi:type="dcterms:W3CDTF">2006-08-16T00:00:00Z</dcterms:created>
  <dcterms:modified xsi:type="dcterms:W3CDTF">2013-02-15T10:33:49Z</dcterms:modified>
</cp:coreProperties>
</file>