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75" r:id="rId4"/>
    <p:sldId id="274" r:id="rId5"/>
    <p:sldId id="262" r:id="rId6"/>
    <p:sldId id="269" r:id="rId7"/>
    <p:sldId id="271" r:id="rId8"/>
    <p:sldId id="272" r:id="rId9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110" d="100"/>
          <a:sy n="110" d="100"/>
        </p:scale>
        <p:origin x="-810" y="17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     </a:t>
            </a:r>
            <a:r>
              <a:rPr lang="en-IE" sz="1600" b="1" dirty="0" smtClean="0">
                <a:latin typeface="+mj-lt"/>
              </a:rPr>
              <a:t>Éisteacht</a:t>
            </a:r>
            <a:r>
              <a:rPr lang="en-IE" sz="3200" b="1" dirty="0" smtClean="0">
                <a:latin typeface="+mj-lt"/>
              </a:rPr>
              <a:t> </a:t>
            </a:r>
            <a:r>
              <a:rPr lang="en-IE" sz="1600" b="1" dirty="0" smtClean="0">
                <a:latin typeface="+mj-lt"/>
              </a:rPr>
              <a:t>SAM 1   </a:t>
            </a:r>
            <a:endParaRPr lang="en-IE" sz="3200" b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48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1026" name="Picture 2" descr="https://encrypted-tbn2.gstatic.com/images?q=tbn:ANd9GcTOoQN9UXzyBw7nYDSOQWVu0r1GQSVPo8TjSPQ2jIK2rcfW8xh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638" y="1712343"/>
            <a:ext cx="3334323" cy="21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066800"/>
            <a:ext cx="61722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a-IE" sz="2800" b="1" dirty="0" smtClean="0"/>
              <a:t>Is féidir linn</a:t>
            </a:r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pPr algn="ctr"/>
            <a:endParaRPr lang="ga-IE" sz="2200" b="1" dirty="0" smtClean="0"/>
          </a:p>
          <a:p>
            <a:r>
              <a:rPr lang="ga-IE" sz="2400" dirty="0" smtClean="0"/>
              <a:t>Éist le Barack Obama ag labhairt Gaeilge. An bhfuaimníonn sé an focal ‘linn’ i gceart? Cén fáth, do bharúil?</a:t>
            </a:r>
          </a:p>
          <a:p>
            <a:endParaRPr lang="ga-IE" sz="2400" dirty="0" smtClean="0"/>
          </a:p>
          <a:p>
            <a:r>
              <a:rPr lang="ga-IE" sz="2400" dirty="0" smtClean="0"/>
              <a:t>Tá nach mór 20 míle cainteoir Gaeilge sna Stáit Aontaithe – an gcuireann an fhíric sin iontas ort? Cén fáth?</a:t>
            </a:r>
          </a:p>
          <a:p>
            <a:endParaRPr lang="ga-IE" sz="2400" dirty="0" smtClean="0"/>
          </a:p>
          <a:p>
            <a:r>
              <a:rPr lang="ga-IE" sz="2400" dirty="0" smtClean="0"/>
              <a:t>Cén fáth a bhfuil Gaeilge ag an oiread sin daoine i Meiriceá, dar leat?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14413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3048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2" name="TextBox 1"/>
          <p:cNvSpPr txBox="1"/>
          <p:nvPr/>
        </p:nvSpPr>
        <p:spPr>
          <a:xfrm>
            <a:off x="228600" y="990600"/>
            <a:ext cx="64008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200" dirty="0" smtClean="0"/>
              <a:t>Féach ar an dá ghrúpa focal seo, conas atá siad difriúil óna chéile?</a:t>
            </a:r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endParaRPr lang="ga-IE" b="1" dirty="0" smtClean="0"/>
          </a:p>
          <a:p>
            <a:r>
              <a:rPr lang="ga-IE" sz="2200" dirty="0" smtClean="0"/>
              <a:t>Abair na focail amach os ard leis an duine in aice leat. An gcloiseann sibh an difríocht idir an </a:t>
            </a:r>
            <a:r>
              <a:rPr lang="ga-IE" sz="2200" i="1" dirty="0" smtClean="0"/>
              <a:t>l</a:t>
            </a:r>
            <a:r>
              <a:rPr lang="ga-IE" sz="2200" dirty="0" smtClean="0"/>
              <a:t> </a:t>
            </a:r>
            <a:r>
              <a:rPr lang="ga-IE" sz="2200" i="1" dirty="0" smtClean="0"/>
              <a:t>leathan</a:t>
            </a:r>
            <a:r>
              <a:rPr lang="ga-IE" sz="2200" dirty="0" smtClean="0"/>
              <a:t> agus an </a:t>
            </a:r>
            <a:r>
              <a:rPr lang="ga-IE" sz="2200" i="1" dirty="0" smtClean="0"/>
              <a:t>l</a:t>
            </a:r>
            <a:r>
              <a:rPr lang="ga-IE" sz="2200" dirty="0" smtClean="0"/>
              <a:t> </a:t>
            </a:r>
            <a:r>
              <a:rPr lang="ga-IE" sz="2200" i="1" dirty="0" smtClean="0"/>
              <a:t>caol</a:t>
            </a:r>
            <a:r>
              <a:rPr lang="ga-IE" sz="2200" dirty="0" smtClean="0"/>
              <a:t>?</a:t>
            </a:r>
          </a:p>
          <a:p>
            <a:endParaRPr lang="ga-IE" sz="2200" dirty="0" smtClean="0"/>
          </a:p>
          <a:p>
            <a:r>
              <a:rPr lang="ga-IE" sz="2200" dirty="0" smtClean="0"/>
              <a:t>Cén chomhairle a thabharfeadh sibh do Barack Obama chun an focal </a:t>
            </a:r>
            <a:r>
              <a:rPr lang="ga-IE" sz="2200" b="1" i="1" dirty="0" smtClean="0"/>
              <a:t>linn</a:t>
            </a:r>
            <a:r>
              <a:rPr lang="ga-IE" sz="2200" dirty="0" smtClean="0"/>
              <a:t> a rá mar is ceart?</a:t>
            </a:r>
          </a:p>
          <a:p>
            <a:endParaRPr lang="en-IE" b="1" dirty="0" smtClean="0"/>
          </a:p>
          <a:p>
            <a:endParaRPr lang="en-IE" dirty="0"/>
          </a:p>
          <a:p>
            <a:endParaRPr lang="en-IE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31352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    </a:t>
            </a:r>
            <a:r>
              <a:rPr lang="en-IE" sz="1600" b="1" dirty="0" smtClean="0"/>
              <a:t>Éisteacht  SAM 2</a:t>
            </a:r>
            <a:r>
              <a:rPr lang="en-IE" sz="1600" b="1" dirty="0" smtClean="0">
                <a:latin typeface="+mj-lt"/>
              </a:rPr>
              <a:t>    </a:t>
            </a:r>
            <a:endParaRPr lang="en-IE" sz="1600" b="1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2479023"/>
              </p:ext>
            </p:extLst>
          </p:nvPr>
        </p:nvGraphicFramePr>
        <p:xfrm>
          <a:off x="1752600" y="2133600"/>
          <a:ext cx="4572000" cy="31394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/>
                        <a:t>Libh</a:t>
                      </a:r>
                    </a:p>
                    <a:p>
                      <a:pPr algn="ctr"/>
                      <a:r>
                        <a:rPr lang="en-IE" sz="2000" dirty="0" smtClean="0"/>
                        <a:t>Leat</a:t>
                      </a:r>
                    </a:p>
                    <a:p>
                      <a:pPr algn="ctr"/>
                      <a:r>
                        <a:rPr lang="en-IE" sz="2000" dirty="0" smtClean="0"/>
                        <a:t>Liom</a:t>
                      </a:r>
                    </a:p>
                    <a:p>
                      <a:pPr algn="ctr"/>
                      <a:r>
                        <a:rPr lang="en-IE" sz="2000" dirty="0" smtClean="0"/>
                        <a:t>Liathróid</a:t>
                      </a:r>
                    </a:p>
                    <a:p>
                      <a:pPr algn="ctr"/>
                      <a:r>
                        <a:rPr lang="en-IE" sz="2000" dirty="0" smtClean="0"/>
                        <a:t>Léargas</a:t>
                      </a:r>
                    </a:p>
                    <a:p>
                      <a:pPr algn="ctr"/>
                      <a:r>
                        <a:rPr lang="en-IE" sz="2000" dirty="0" smtClean="0"/>
                        <a:t>Liosta</a:t>
                      </a:r>
                    </a:p>
                    <a:p>
                      <a:pPr algn="ctr"/>
                      <a:endParaRPr lang="en-IE" sz="2000" dirty="0" smtClean="0"/>
                    </a:p>
                    <a:p>
                      <a:pPr algn="ctr"/>
                      <a:r>
                        <a:rPr lang="en-IE" sz="2000" dirty="0" smtClean="0"/>
                        <a:t>Bhuel</a:t>
                      </a:r>
                    </a:p>
                    <a:p>
                      <a:pPr algn="ctr"/>
                      <a:r>
                        <a:rPr lang="en-IE" sz="2000" dirty="0" smtClean="0"/>
                        <a:t>Cuileach </a:t>
                      </a:r>
                    </a:p>
                    <a:p>
                      <a:pPr algn="ctr"/>
                      <a:r>
                        <a:rPr lang="en-IE" sz="2000" dirty="0" smtClean="0"/>
                        <a:t>Coimhlint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/>
                        <a:t>Lom</a:t>
                      </a:r>
                    </a:p>
                    <a:p>
                      <a:pPr algn="ctr"/>
                      <a:r>
                        <a:rPr lang="en-IE" sz="2000" dirty="0" smtClean="0"/>
                        <a:t>Lonn</a:t>
                      </a:r>
                    </a:p>
                    <a:p>
                      <a:pPr algn="ctr"/>
                      <a:r>
                        <a:rPr lang="en-IE" sz="2000" dirty="0" smtClean="0"/>
                        <a:t>Luan</a:t>
                      </a:r>
                    </a:p>
                    <a:p>
                      <a:pPr algn="ctr"/>
                      <a:r>
                        <a:rPr lang="en-IE" sz="2000" dirty="0" smtClean="0"/>
                        <a:t>Luath</a:t>
                      </a:r>
                    </a:p>
                    <a:p>
                      <a:pPr algn="ctr"/>
                      <a:r>
                        <a:rPr lang="en-IE" sz="2000" dirty="0" smtClean="0"/>
                        <a:t>Lasta</a:t>
                      </a:r>
                    </a:p>
                    <a:p>
                      <a:pPr algn="ctr"/>
                      <a:r>
                        <a:rPr lang="en-IE" sz="2000" dirty="0" smtClean="0"/>
                        <a:t>Lag</a:t>
                      </a:r>
                    </a:p>
                    <a:p>
                      <a:pPr algn="ctr"/>
                      <a:endParaRPr lang="en-IE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dirty="0" smtClean="0"/>
                        <a:t>Buidéal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dirty="0" smtClean="0"/>
                        <a:t>Drogall </a:t>
                      </a:r>
                    </a:p>
                    <a:p>
                      <a:pPr algn="ctr"/>
                      <a:r>
                        <a:rPr lang="en-IE" sz="2000" dirty="0" smtClean="0"/>
                        <a:t>Gall 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7" y="2895600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413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3048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6" name="TextBox 5"/>
          <p:cNvSpPr txBox="1"/>
          <p:nvPr/>
        </p:nvSpPr>
        <p:spPr>
          <a:xfrm>
            <a:off x="228600" y="313521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     </a:t>
            </a:r>
            <a:r>
              <a:rPr lang="en-IE" sz="1600" b="1" dirty="0" smtClean="0"/>
              <a:t>Éisteacht  SAM 3</a:t>
            </a:r>
            <a:r>
              <a:rPr lang="en-IE" sz="1600" b="1" dirty="0" smtClean="0">
                <a:latin typeface="+mj-lt"/>
              </a:rPr>
              <a:t>    </a:t>
            </a:r>
            <a:endParaRPr lang="en-IE" sz="16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6248400" cy="304698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IE" b="1" dirty="0" smtClean="0"/>
              <a:t>Ról A</a:t>
            </a:r>
          </a:p>
          <a:p>
            <a:r>
              <a:rPr lang="en-IE" dirty="0" smtClean="0"/>
              <a:t>Léigh amach na focail seo don duine in aice leat. Beidh air iad a scríobh síos agus a rá an bhfuil </a:t>
            </a:r>
            <a:r>
              <a:rPr lang="en-IE" i="1" dirty="0" smtClean="0"/>
              <a:t>l leathan </a:t>
            </a:r>
            <a:r>
              <a:rPr lang="en-IE" dirty="0" smtClean="0"/>
              <a:t>nó </a:t>
            </a:r>
            <a:r>
              <a:rPr lang="en-IE" i="1" dirty="0" smtClean="0"/>
              <a:t>l caol </a:t>
            </a:r>
            <a:r>
              <a:rPr lang="en-IE" dirty="0" smtClean="0"/>
              <a:t>iontu.</a:t>
            </a:r>
          </a:p>
          <a:p>
            <a:endParaRPr lang="en-IE" dirty="0"/>
          </a:p>
          <a:p>
            <a:pPr algn="ctr"/>
            <a:r>
              <a:rPr lang="en-IE" sz="2200" dirty="0" smtClean="0"/>
              <a:t>ail,  balla, cuimilt, díolta, ealaín, fulaing, gleoite, inneall, liom, léinn, millteanach, Nollaig, ospidéal, polaitiúil, ról, sampla, tuirling</a:t>
            </a:r>
          </a:p>
          <a:p>
            <a:endParaRPr lang="en-IE" dirty="0"/>
          </a:p>
          <a:p>
            <a:r>
              <a:rPr lang="en-IE" dirty="0" smtClean="0"/>
              <a:t>Féach an raibh an ceart aige? Anois léifidh sé a chuid focal amach duit féin agus caithfidh tusa iad a scríobh síos. </a:t>
            </a:r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271732" y="5105400"/>
            <a:ext cx="6248400" cy="304698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ga-IE" b="1" dirty="0" smtClean="0"/>
              <a:t>Ról B</a:t>
            </a:r>
          </a:p>
          <a:p>
            <a:r>
              <a:rPr lang="ga-IE" dirty="0" smtClean="0"/>
              <a:t>Beidh an duine in aice leat ag léamh amach focail duit. Beidh ort iad a scríobh síos i do chóipleabhar agus a rá an bhfuil </a:t>
            </a:r>
            <a:r>
              <a:rPr lang="ga-IE" i="1" dirty="0" smtClean="0"/>
              <a:t>l leathan </a:t>
            </a:r>
            <a:r>
              <a:rPr lang="ga-IE" dirty="0" smtClean="0"/>
              <a:t>nó </a:t>
            </a:r>
            <a:r>
              <a:rPr lang="ga-IE" i="1" dirty="0" smtClean="0"/>
              <a:t>l caol </a:t>
            </a:r>
            <a:r>
              <a:rPr lang="ga-IE" dirty="0" smtClean="0"/>
              <a:t>iontu. </a:t>
            </a:r>
          </a:p>
          <a:p>
            <a:endParaRPr lang="ga-IE" dirty="0" smtClean="0"/>
          </a:p>
          <a:p>
            <a:r>
              <a:rPr lang="ga-IE" dirty="0" smtClean="0"/>
              <a:t>Ansin, léigh amach na focail thíos don duine eile:</a:t>
            </a:r>
          </a:p>
          <a:p>
            <a:endParaRPr lang="ga-IE" dirty="0" smtClean="0"/>
          </a:p>
          <a:p>
            <a:pPr algn="ctr"/>
            <a:r>
              <a:rPr lang="ga-IE" sz="2200" dirty="0" smtClean="0"/>
              <a:t>alt,  bhuel, callán, dílis, eitleán, féile, gealach, imlíne, leat, lámh, mallacht, níl, olc, píolóta, reilig, silleadh, tromlach </a:t>
            </a:r>
            <a:endParaRPr lang="ga-IE" sz="22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56645"/>
            <a:ext cx="72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121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3048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2" name="TextBox 1"/>
          <p:cNvSpPr txBox="1"/>
          <p:nvPr/>
        </p:nvSpPr>
        <p:spPr>
          <a:xfrm>
            <a:off x="228600" y="990600"/>
            <a:ext cx="64008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dirty="0" smtClean="0"/>
              <a:t>Féach ar an mír ón gclár Thar Sáile anois agus freagair na ceisteanna seo leis na daoine i do ghrúpa.</a:t>
            </a:r>
          </a:p>
          <a:p>
            <a:endParaRPr lang="en-IE" dirty="0" smtClean="0"/>
          </a:p>
          <a:p>
            <a:endParaRPr lang="en-IE" b="1" dirty="0"/>
          </a:p>
          <a:p>
            <a:r>
              <a:rPr lang="en-IE" dirty="0" smtClean="0"/>
              <a:t>			</a:t>
            </a:r>
            <a:r>
              <a:rPr lang="en-IE" b="1" dirty="0" smtClean="0"/>
              <a:t>Abair na focail seo a bhí sa mhír:</a:t>
            </a:r>
          </a:p>
          <a:p>
            <a:r>
              <a:rPr lang="en-IE" dirty="0"/>
              <a:t>	</a:t>
            </a:r>
            <a:r>
              <a:rPr lang="en-IE" dirty="0" smtClean="0"/>
              <a:t>			Danmhairgis </a:t>
            </a:r>
          </a:p>
          <a:p>
            <a:r>
              <a:rPr lang="en-IE" dirty="0"/>
              <a:t>	</a:t>
            </a:r>
            <a:r>
              <a:rPr lang="en-IE" dirty="0" smtClean="0"/>
              <a:t>			Faoi cheantar</a:t>
            </a:r>
          </a:p>
          <a:p>
            <a:r>
              <a:rPr lang="en-IE" dirty="0"/>
              <a:t>	</a:t>
            </a:r>
            <a:r>
              <a:rPr lang="en-IE" dirty="0" smtClean="0"/>
              <a:t>			Lár na cathrach</a:t>
            </a:r>
          </a:p>
          <a:p>
            <a:r>
              <a:rPr lang="en-IE" dirty="0"/>
              <a:t>	</a:t>
            </a:r>
            <a:r>
              <a:rPr lang="en-IE" dirty="0" smtClean="0"/>
              <a:t>			I rith an tsamhraidh </a:t>
            </a:r>
          </a:p>
          <a:p>
            <a:r>
              <a:rPr lang="en-IE" dirty="0"/>
              <a:t>	</a:t>
            </a:r>
            <a:r>
              <a:rPr lang="en-IE" dirty="0" smtClean="0"/>
              <a:t>			Mairnéalaigh </a:t>
            </a:r>
          </a:p>
          <a:p>
            <a:endParaRPr lang="en-IE" dirty="0"/>
          </a:p>
          <a:p>
            <a:pPr marL="342900" indent="-342900">
              <a:buAutoNum type="arabicPeriod"/>
            </a:pPr>
            <a:r>
              <a:rPr lang="en-IE" sz="2200" dirty="0" smtClean="0"/>
              <a:t>An bhfuil Gaeilge mhaith ag an bhfear seo? Cén fáth a ndeir tú amhlaidh?</a:t>
            </a:r>
          </a:p>
          <a:p>
            <a:pPr marL="342900" indent="-342900">
              <a:buAutoNum type="arabicPeriod"/>
            </a:pPr>
            <a:endParaRPr lang="en-IE" sz="2200" dirty="0"/>
          </a:p>
          <a:p>
            <a:pPr marL="342900" indent="-342900">
              <a:buAutoNum type="arabicPeriod"/>
            </a:pPr>
            <a:r>
              <a:rPr lang="en-IE" sz="2200" dirty="0" smtClean="0"/>
              <a:t>An bhfuil canúint faoi leith aige? Cad é? Cén fáth a ndeir tú sin?</a:t>
            </a:r>
          </a:p>
          <a:p>
            <a:pPr marL="342900" indent="-342900">
              <a:buAutoNum type="arabicPeriod"/>
            </a:pPr>
            <a:endParaRPr lang="en-IE" sz="2200" dirty="0" smtClean="0"/>
          </a:p>
          <a:p>
            <a:pPr marL="342900" indent="-342900">
              <a:buAutoNum type="arabicPeriod"/>
            </a:pPr>
            <a:r>
              <a:rPr lang="en-IE" sz="2200" dirty="0" smtClean="0"/>
              <a:t>Cén fáth a bhfuil Gaeilge ag an bhfear sa mhír, dar leat?</a:t>
            </a:r>
          </a:p>
          <a:p>
            <a:pPr marL="342900" indent="-342900">
              <a:buAutoNum type="arabicPeriod"/>
            </a:pPr>
            <a:endParaRPr lang="en-IE" sz="2200" dirty="0" smtClean="0"/>
          </a:p>
          <a:p>
            <a:pPr marL="342900" indent="-342900">
              <a:buAutoNum type="arabicPeriod"/>
            </a:pPr>
            <a:r>
              <a:rPr lang="en-IE" sz="2200" dirty="0" smtClean="0"/>
              <a:t>Tá na fuaimeanna go maith aige sa Ghaeilge. An bhfuil na fuaimeanna go maith agatsa sa teanga eile atá á staidéar agat?</a:t>
            </a:r>
          </a:p>
          <a:p>
            <a:pPr marL="342900" indent="-342900">
              <a:buAutoNum type="arabicPeriod"/>
            </a:pPr>
            <a:endParaRPr lang="en-IE" sz="2200" dirty="0"/>
          </a:p>
          <a:p>
            <a:pPr marL="342900" indent="-342900">
              <a:buAutoNum type="arabicPeriod"/>
            </a:pPr>
            <a:r>
              <a:rPr lang="en-IE" sz="2200" dirty="0" smtClean="0"/>
              <a:t>Déan liosta de na fuaimeanna is deacra sa Ghaeilge. 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1352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</a:t>
            </a:r>
            <a:r>
              <a:rPr lang="en-IE" sz="1600" b="1" dirty="0" smtClean="0"/>
              <a:t>Éisteacht  An Eoraip 1</a:t>
            </a:r>
            <a:r>
              <a:rPr lang="en-IE" sz="1600" b="1" dirty="0" smtClean="0">
                <a:latin typeface="+mj-lt"/>
              </a:rPr>
              <a:t>    </a:t>
            </a:r>
            <a:endParaRPr lang="en-IE" sz="1600" b="1" dirty="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11" y="1981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108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066799"/>
            <a:ext cx="6067425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ga-IE" sz="2200" dirty="0" smtClean="0"/>
              <a:t>Féach ar an mír anois faoi bhean i Vín na hOstaire a bhfuil Gaeilge líofa aici. </a:t>
            </a:r>
          </a:p>
          <a:p>
            <a:pPr algn="just"/>
            <a:r>
              <a:rPr lang="ga-IE" dirty="0" smtClean="0"/>
              <a:t>			</a:t>
            </a:r>
          </a:p>
          <a:p>
            <a:pPr algn="just"/>
            <a:r>
              <a:rPr lang="ga-IE" dirty="0" smtClean="0"/>
              <a:t>			</a:t>
            </a:r>
            <a:r>
              <a:rPr lang="ga-IE" b="1" dirty="0" smtClean="0"/>
              <a:t>Earráid Chomónta – Plé!</a:t>
            </a:r>
          </a:p>
          <a:p>
            <a:pPr algn="just"/>
            <a:endParaRPr lang="ga-IE" dirty="0" smtClean="0"/>
          </a:p>
          <a:p>
            <a:pPr algn="ctr"/>
            <a:r>
              <a:rPr lang="ga-IE" dirty="0" smtClean="0"/>
              <a:t>		Ba mhaith liom </a:t>
            </a:r>
          </a:p>
          <a:p>
            <a:pPr algn="ctr"/>
            <a:r>
              <a:rPr lang="ga-IE" dirty="0" smtClean="0"/>
              <a:t>		vs </a:t>
            </a:r>
          </a:p>
          <a:p>
            <a:pPr algn="ctr"/>
            <a:r>
              <a:rPr lang="ga-IE" dirty="0" smtClean="0"/>
              <a:t>		Thaitin liom </a:t>
            </a:r>
          </a:p>
          <a:p>
            <a:pPr algn="just"/>
            <a:endParaRPr lang="ga-IE" dirty="0" smtClean="0"/>
          </a:p>
          <a:p>
            <a:pPr algn="just"/>
            <a:endParaRPr lang="ga-IE" sz="2200" dirty="0" smtClean="0"/>
          </a:p>
          <a:p>
            <a:pPr marL="457200" indent="-457200" algn="just">
              <a:buAutoNum type="arabicPeriod"/>
            </a:pPr>
            <a:r>
              <a:rPr lang="ga-IE" sz="2200" dirty="0" smtClean="0"/>
              <a:t>An gcuireann sé iontas ort go bhfuil daoine ann agus nach bhfuil a fhios acu go bhfuil dhá theanga in Éirinn? </a:t>
            </a:r>
          </a:p>
          <a:p>
            <a:pPr marL="457200" indent="-457200" algn="just">
              <a:buAutoNum type="arabicPeriod"/>
            </a:pPr>
            <a:endParaRPr lang="ga-IE" sz="2200" dirty="0" smtClean="0"/>
          </a:p>
          <a:p>
            <a:pPr marL="457200" indent="-457200" algn="just">
              <a:buAutoNum type="arabicPeriod"/>
            </a:pPr>
            <a:r>
              <a:rPr lang="ga-IE" sz="2200" dirty="0" smtClean="0"/>
              <a:t>Bíonn an fhuaim ‘ch’ níos éasca a rá do dhaoine a bhfuil teanga Ghearmáinice acu mar mháthairtheanga. An bhfuil a fhios agat cén fáth?</a:t>
            </a:r>
          </a:p>
          <a:p>
            <a:pPr marL="457200" indent="-457200" algn="just">
              <a:buAutoNum type="arabicPeriod"/>
            </a:pPr>
            <a:endParaRPr lang="ga-IE" sz="2200" dirty="0" smtClean="0"/>
          </a:p>
          <a:p>
            <a:pPr marL="457200" indent="-457200" algn="just">
              <a:buAutoNum type="arabicPeriod"/>
            </a:pPr>
            <a:r>
              <a:rPr lang="ga-IE" sz="2200" dirty="0" smtClean="0"/>
              <a:t>Abair na focail seo amach os ard leis an duine in aice leat:</a:t>
            </a:r>
          </a:p>
          <a:p>
            <a:pPr algn="just"/>
            <a:endParaRPr lang="ga-IE" sz="2200" dirty="0" smtClean="0"/>
          </a:p>
          <a:p>
            <a:pPr algn="ctr"/>
            <a:r>
              <a:rPr lang="ga-IE" sz="2200" b="1" dirty="0" smtClean="0"/>
              <a:t>cat, cosa an chait, lár na cathrach, chuaigh mé, teachtaireacht</a:t>
            </a:r>
            <a:endParaRPr lang="ga-IE" sz="2200" b="1" dirty="0"/>
          </a:p>
        </p:txBody>
      </p:sp>
      <p:sp>
        <p:nvSpPr>
          <p:cNvPr id="6" name="Right Arrow 5"/>
          <p:cNvSpPr/>
          <p:nvPr/>
        </p:nvSpPr>
        <p:spPr>
          <a:xfrm>
            <a:off x="2286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7" name="TextBox 6"/>
          <p:cNvSpPr txBox="1"/>
          <p:nvPr/>
        </p:nvSpPr>
        <p:spPr>
          <a:xfrm>
            <a:off x="228600" y="313521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</a:t>
            </a:r>
            <a:r>
              <a:rPr lang="en-IE" sz="1600" b="1" dirty="0" smtClean="0"/>
              <a:t>Éisteacht  An Eoraip 2</a:t>
            </a:r>
            <a:r>
              <a:rPr lang="en-IE" sz="1600" b="1" dirty="0" smtClean="0">
                <a:latin typeface="+mj-lt"/>
              </a:rPr>
              <a:t>    </a:t>
            </a:r>
            <a:endParaRPr lang="en-IE" sz="1600" b="1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74" y="1981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37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3048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9" name="TextBox 8"/>
          <p:cNvSpPr txBox="1"/>
          <p:nvPr/>
        </p:nvSpPr>
        <p:spPr>
          <a:xfrm>
            <a:off x="228600" y="31352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</a:t>
            </a:r>
            <a:r>
              <a:rPr lang="en-IE" sz="1600" b="1" dirty="0" smtClean="0"/>
              <a:t>Éisteacht  An Eoraip 3</a:t>
            </a:r>
            <a:r>
              <a:rPr lang="en-IE" sz="1600" b="1" dirty="0" smtClean="0">
                <a:latin typeface="+mj-lt"/>
              </a:rPr>
              <a:t>    </a:t>
            </a:r>
            <a:endParaRPr lang="en-IE" sz="16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990600"/>
            <a:ext cx="64008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200" dirty="0" smtClean="0"/>
              <a:t>Féach ar an dá ghrúpa focal seo, conas atá siad difriúil óna chéile?</a:t>
            </a:r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 smtClean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/>
          </a:p>
          <a:p>
            <a:r>
              <a:rPr lang="en-IE" sz="2200" dirty="0" smtClean="0"/>
              <a:t>Abair na focail amach os ard leis an duine in aice leat. An gcloiseann sibh an difríocht idir an </a:t>
            </a:r>
            <a:r>
              <a:rPr lang="en-IE" sz="2200" i="1" dirty="0" smtClean="0"/>
              <a:t>t</a:t>
            </a:r>
            <a:r>
              <a:rPr lang="en-IE" sz="2200" dirty="0" smtClean="0"/>
              <a:t> </a:t>
            </a:r>
            <a:r>
              <a:rPr lang="en-IE" sz="2200" i="1" dirty="0" smtClean="0"/>
              <a:t>leathan</a:t>
            </a:r>
            <a:r>
              <a:rPr lang="en-IE" sz="2200" dirty="0" smtClean="0"/>
              <a:t> agus an </a:t>
            </a:r>
            <a:r>
              <a:rPr lang="en-IE" sz="2200" i="1" dirty="0" smtClean="0"/>
              <a:t>t</a:t>
            </a:r>
            <a:r>
              <a:rPr lang="en-IE" sz="2200" dirty="0" smtClean="0"/>
              <a:t> </a:t>
            </a:r>
            <a:r>
              <a:rPr lang="en-IE" sz="2200" i="1" dirty="0" smtClean="0"/>
              <a:t>caol</a:t>
            </a:r>
            <a:r>
              <a:rPr lang="en-IE" sz="2200" dirty="0" smtClean="0"/>
              <a:t>?</a:t>
            </a:r>
          </a:p>
          <a:p>
            <a:endParaRPr lang="en-IE" sz="2200" dirty="0"/>
          </a:p>
          <a:p>
            <a:r>
              <a:rPr lang="en-IE" sz="2200" dirty="0" smtClean="0"/>
              <a:t>An féidir libh sampla a thabhairt de na fuaimeanna seo a leanas:</a:t>
            </a:r>
          </a:p>
          <a:p>
            <a:endParaRPr lang="en-IE" sz="2200" dirty="0"/>
          </a:p>
          <a:p>
            <a:r>
              <a:rPr lang="en-IE" sz="2200" dirty="0"/>
              <a:t>	</a:t>
            </a:r>
            <a:r>
              <a:rPr lang="en-IE" sz="2200" dirty="0" smtClean="0"/>
              <a:t>	-s caol / -s leathan</a:t>
            </a:r>
            <a:endParaRPr lang="en-IE" sz="2200" dirty="0"/>
          </a:p>
          <a:p>
            <a:r>
              <a:rPr lang="en-IE" sz="2200" b="1" dirty="0" smtClean="0"/>
              <a:t>		</a:t>
            </a:r>
            <a:r>
              <a:rPr lang="en-IE" sz="2200" dirty="0" smtClean="0"/>
              <a:t>-b caol / -b leathan</a:t>
            </a:r>
            <a:endParaRPr lang="en-IE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5" y="2362200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4854072"/>
              </p:ext>
            </p:extLst>
          </p:nvPr>
        </p:nvGraphicFramePr>
        <p:xfrm>
          <a:off x="1828800" y="1981200"/>
          <a:ext cx="4572000" cy="3108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</a:tblGrid>
              <a:tr h="3108960"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Teangeolaí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Teach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Tine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Tinn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Tír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Trioblóid</a:t>
                      </a:r>
                    </a:p>
                    <a:p>
                      <a:pPr algn="ctr"/>
                      <a:endParaRPr lang="en-IE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Cuiteog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Suite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Clóite </a:t>
                      </a:r>
                    </a:p>
                    <a:p>
                      <a:endParaRPr lang="en-IE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Tá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Tábhachtach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Toitín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Tóin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Tuar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Tuairim</a:t>
                      </a:r>
                    </a:p>
                    <a:p>
                      <a:pPr algn="ctr"/>
                      <a:endParaRPr lang="en-IE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Babhta 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Fásta</a:t>
                      </a:r>
                    </a:p>
                    <a:p>
                      <a:pPr algn="ctr"/>
                      <a:r>
                        <a:rPr lang="en-IE" b="0" dirty="0" smtClean="0">
                          <a:solidFill>
                            <a:sysClr val="windowText" lastClr="000000"/>
                          </a:solidFill>
                        </a:rPr>
                        <a:t>Iontas</a:t>
                      </a:r>
                    </a:p>
                    <a:p>
                      <a:endParaRPr lang="en-IE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13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3048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7" name="TextBox 6"/>
          <p:cNvSpPr txBox="1"/>
          <p:nvPr/>
        </p:nvSpPr>
        <p:spPr>
          <a:xfrm>
            <a:off x="228600" y="1219200"/>
            <a:ext cx="6248400" cy="304698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IE" b="1" dirty="0" smtClean="0"/>
              <a:t>Ról A</a:t>
            </a:r>
          </a:p>
          <a:p>
            <a:r>
              <a:rPr lang="en-IE" dirty="0" smtClean="0"/>
              <a:t>Léigh amach na focail seo don duine in aice leat. Beidh air iad a scríobh síos agus a rá an bhfuil </a:t>
            </a:r>
            <a:r>
              <a:rPr lang="en-IE" i="1" dirty="0" smtClean="0"/>
              <a:t>t leathan </a:t>
            </a:r>
            <a:r>
              <a:rPr lang="en-IE" dirty="0" smtClean="0"/>
              <a:t>nó </a:t>
            </a:r>
            <a:r>
              <a:rPr lang="en-IE" i="1" dirty="0" smtClean="0"/>
              <a:t>t caol </a:t>
            </a:r>
            <a:r>
              <a:rPr lang="en-IE" dirty="0" smtClean="0"/>
              <a:t>iontu.</a:t>
            </a:r>
          </a:p>
          <a:p>
            <a:endParaRPr lang="en-IE" dirty="0"/>
          </a:p>
          <a:p>
            <a:pPr algn="ctr"/>
            <a:r>
              <a:rPr lang="en-IE" sz="2200" dirty="0" smtClean="0"/>
              <a:t>áit,  hata, meilt, síoltaí, eisceacht, fuascailt, breoite, iontach, liosta, mata, cistin, nóta, oscailte, polaitíocht, riocht, sliste, tiomáint </a:t>
            </a:r>
          </a:p>
          <a:p>
            <a:endParaRPr lang="en-IE" dirty="0"/>
          </a:p>
          <a:p>
            <a:r>
              <a:rPr lang="en-IE" dirty="0" smtClean="0"/>
              <a:t>Féach an raibh an ceart aige? Anois léifidh sé a chuid focal amach duit féin agus caithfidh tusa iad a scríobh síos. </a:t>
            </a:r>
            <a:endParaRPr lang="en-IE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56645"/>
            <a:ext cx="72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1732" y="5105400"/>
            <a:ext cx="6248400" cy="304698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ga-IE" b="1" dirty="0" smtClean="0"/>
              <a:t>Ról B</a:t>
            </a:r>
          </a:p>
          <a:p>
            <a:r>
              <a:rPr lang="ga-IE" dirty="0" smtClean="0"/>
              <a:t>Beidh an duine in aice leat ag léamh amach focail duit. Beidh ort iad a scríobh síos i do chóipleabhar agus a rá an bhfuil </a:t>
            </a:r>
            <a:r>
              <a:rPr lang="ga-IE" i="1" dirty="0" smtClean="0"/>
              <a:t>l leathan </a:t>
            </a:r>
            <a:r>
              <a:rPr lang="ga-IE" dirty="0" smtClean="0"/>
              <a:t>nó </a:t>
            </a:r>
            <a:r>
              <a:rPr lang="ga-IE" i="1" dirty="0" smtClean="0"/>
              <a:t>l caol </a:t>
            </a:r>
            <a:r>
              <a:rPr lang="ga-IE" dirty="0" smtClean="0"/>
              <a:t>iontu. </a:t>
            </a:r>
          </a:p>
          <a:p>
            <a:endParaRPr lang="ga-IE" dirty="0" smtClean="0"/>
          </a:p>
          <a:p>
            <a:r>
              <a:rPr lang="ga-IE" dirty="0" smtClean="0"/>
              <a:t>Ansin, léigh amach na focail thíos don duine eile:</a:t>
            </a:r>
          </a:p>
          <a:p>
            <a:endParaRPr lang="ga-IE" dirty="0" smtClean="0"/>
          </a:p>
          <a:p>
            <a:pPr algn="ctr"/>
            <a:r>
              <a:rPr lang="ga-IE" sz="2200" dirty="0" smtClean="0"/>
              <a:t>aitinn,  Briotánach, coiste, díoltas, eachtrannach, fuilteach, galánta, imeartas, limistéar, lasta, mórtas, neart, Ostair, poitigéir, réalta, suite, trí </a:t>
            </a:r>
            <a:endParaRPr lang="ga-IE" sz="2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1352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</a:t>
            </a:r>
            <a:r>
              <a:rPr lang="en-IE" sz="1600" b="1" dirty="0" smtClean="0"/>
              <a:t>Éisteacht  An Eoraip 4</a:t>
            </a:r>
            <a:r>
              <a:rPr lang="en-IE" sz="1600" b="1" dirty="0" smtClean="0">
                <a:latin typeface="+mj-lt"/>
              </a:rPr>
              <a:t>    </a:t>
            </a:r>
            <a:endParaRPr lang="en-IE" sz="16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3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066800"/>
            <a:ext cx="6477000" cy="75405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 fontAlgn="t"/>
            <a:r>
              <a:rPr lang="ga-IE" sz="2200" dirty="0" smtClean="0"/>
              <a:t>Féach ar an scannán gearr anois faoin leaid óg a tháinig go hÉirinn. Tar éis duit an scannán a fheiceáil scríobh aiste ghairid faoi. Roghnaigh ceann amháin de na habairtí thíos mar thús d’aiste. </a:t>
            </a:r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fontAlgn="t"/>
            <a:endParaRPr lang="ga-IE" dirty="0" smtClean="0"/>
          </a:p>
          <a:p>
            <a:pPr algn="ctr" fontAlgn="t"/>
            <a:r>
              <a:rPr lang="ga-IE" sz="2400" dirty="0" smtClean="0"/>
              <a:t>Ní scéal fíor é mar…</a:t>
            </a:r>
          </a:p>
          <a:p>
            <a:pPr algn="ctr" fontAlgn="t"/>
            <a:endParaRPr lang="ga-IE" sz="2400" dirty="0" smtClean="0"/>
          </a:p>
          <a:p>
            <a:pPr algn="ctr" fontAlgn="t"/>
            <a:r>
              <a:rPr lang="ga-IE" sz="2400" dirty="0" smtClean="0"/>
              <a:t>Tuigim don leaid óg mar…</a:t>
            </a:r>
          </a:p>
          <a:p>
            <a:pPr algn="ctr" fontAlgn="t"/>
            <a:endParaRPr lang="ga-IE" sz="2400" dirty="0" smtClean="0"/>
          </a:p>
          <a:p>
            <a:pPr algn="ctr" fontAlgn="t"/>
            <a:r>
              <a:rPr lang="ga-IE" sz="2400" dirty="0" smtClean="0"/>
              <a:t>Is léargas maith é an scannán ar chultúr na hÉireann mar…</a:t>
            </a:r>
          </a:p>
          <a:p>
            <a:pPr fontAlgn="t"/>
            <a:endParaRPr lang="en-IE" dirty="0"/>
          </a:p>
          <a:p>
            <a:pPr fontAlgn="t"/>
            <a:endParaRPr lang="en-IE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304800" y="838200"/>
            <a:ext cx="4724400" cy="45719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9" name="TextBox 8"/>
          <p:cNvSpPr txBox="1"/>
          <p:nvPr/>
        </p:nvSpPr>
        <p:spPr>
          <a:xfrm>
            <a:off x="228600" y="313521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latin typeface="+mj-lt"/>
              </a:rPr>
              <a:t>An Ghaeilge thar lear	        </a:t>
            </a:r>
            <a:r>
              <a:rPr lang="en-IE" sz="1600" b="1" dirty="0" smtClean="0"/>
              <a:t>Éisteacht &amp; Scríobh</a:t>
            </a:r>
            <a:endParaRPr lang="en-IE" sz="1600" b="1" dirty="0">
              <a:latin typeface="+mj-lt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714" y="2819400"/>
            <a:ext cx="3570486" cy="23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413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682</Words>
  <Application>Microsoft Office PowerPoint</Application>
  <PresentationFormat>On-screen Show (4:3)</PresentationFormat>
  <Paragraphs>181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Una</dc:creator>
  <cp:lastModifiedBy>riarachan</cp:lastModifiedBy>
  <cp:revision>108</cp:revision>
  <cp:lastPrinted>2013-04-19T07:32:31Z</cp:lastPrinted>
  <dcterms:created xsi:type="dcterms:W3CDTF">2006-08-16T00:00:00Z</dcterms:created>
  <dcterms:modified xsi:type="dcterms:W3CDTF">2013-07-10T10:12:15Z</dcterms:modified>
</cp:coreProperties>
</file>