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6" r:id="rId3"/>
    <p:sldId id="265" r:id="rId4"/>
    <p:sldId id="261" r:id="rId5"/>
    <p:sldId id="262" r:id="rId6"/>
    <p:sldId id="263" r:id="rId7"/>
    <p:sldId id="264" r:id="rId8"/>
    <p:sldId id="268" r:id="rId9"/>
  </p:sldIdLst>
  <p:sldSz cx="6858000" cy="9144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33"/>
    <a:srgbClr val="6600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6" d="100"/>
          <a:sy n="66" d="100"/>
        </p:scale>
        <p:origin x="255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1/15/2016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Córas Cnámharlaigh			</a:t>
            </a:r>
            <a:r>
              <a:rPr lang="en-IE" sz="2800" b="1" dirty="0"/>
              <a:t> </a:t>
            </a:r>
            <a:r>
              <a:rPr lang="en-IE" sz="1600" b="1" dirty="0" smtClean="0"/>
              <a:t>Stór focal 1</a:t>
            </a:r>
            <a:endParaRPr lang="ga-IE" sz="1600" b="1" dirty="0"/>
          </a:p>
        </p:txBody>
      </p:sp>
      <p:sp>
        <p:nvSpPr>
          <p:cNvPr id="2" name="TextBox 1"/>
          <p:cNvSpPr txBox="1"/>
          <p:nvPr/>
        </p:nvSpPr>
        <p:spPr>
          <a:xfrm>
            <a:off x="190500" y="876300"/>
            <a:ext cx="6438900" cy="584775"/>
          </a:xfrm>
          <a:prstGeom prst="rect">
            <a:avLst/>
          </a:prstGeom>
          <a:noFill/>
        </p:spPr>
        <p:txBody>
          <a:bodyPr wrap="square" rtlCol="0">
            <a:spAutoFit/>
          </a:bodyPr>
          <a:lstStyle/>
          <a:p>
            <a:pPr algn="just"/>
            <a:r>
              <a:rPr lang="en-IE" sz="1600" b="1" dirty="0" smtClean="0"/>
              <a:t>Cad atá sna x-ghathanna? Lipéadaigh iad trí uimhir na bhfocal a chur in aice leis an gcnámh chuí. Tá sampla amháin déanta duit. </a:t>
            </a:r>
          </a:p>
        </p:txBody>
      </p:sp>
      <p:pic>
        <p:nvPicPr>
          <p:cNvPr id="1026" name="Picture 2" descr="http://health-advisors.org/wp-content/uploads/2013/04/skull-fracture-x-r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8900" y="1600200"/>
            <a:ext cx="1943999" cy="194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700" y="1600200"/>
            <a:ext cx="2448000" cy="24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69" y="7210555"/>
            <a:ext cx="3006688" cy="18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769" y="3803325"/>
            <a:ext cx="2138400"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3917" b="3475"/>
          <a:stretch/>
        </p:blipFill>
        <p:spPr bwMode="auto">
          <a:xfrm rot="5400000">
            <a:off x="639104" y="5352772"/>
            <a:ext cx="1315731" cy="2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6759"/>
          <a:stretch/>
        </p:blipFill>
        <p:spPr bwMode="auto">
          <a:xfrm>
            <a:off x="180970" y="1524000"/>
            <a:ext cx="2115514" cy="2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33800" y="4114800"/>
            <a:ext cx="3124200" cy="5016758"/>
          </a:xfrm>
          <a:prstGeom prst="rect">
            <a:avLst/>
          </a:prstGeom>
          <a:solidFill>
            <a:schemeClr val="accent6">
              <a:lumMod val="60000"/>
              <a:lumOff val="40000"/>
            </a:schemeClr>
          </a:solidFill>
        </p:spPr>
        <p:txBody>
          <a:bodyPr wrap="square" rtlCol="0">
            <a:spAutoFit/>
          </a:bodyPr>
          <a:lstStyle/>
          <a:p>
            <a:pPr marL="800100" lvl="1" indent="-342900">
              <a:buFontTx/>
              <a:buAutoNum type="arabicPeriod"/>
            </a:pPr>
            <a:r>
              <a:rPr lang="en-IE" sz="1600" b="1" dirty="0"/>
              <a:t>Easna</a:t>
            </a:r>
          </a:p>
          <a:p>
            <a:pPr marL="800100" lvl="1" indent="-342900">
              <a:buAutoNum type="arabicPeriod"/>
            </a:pPr>
            <a:r>
              <a:rPr lang="en-IE" sz="1600" b="1" dirty="0" smtClean="0"/>
              <a:t>Dealrachán</a:t>
            </a:r>
          </a:p>
          <a:p>
            <a:pPr marL="800100" lvl="1" indent="-342900">
              <a:buAutoNum type="arabicPeriod"/>
            </a:pPr>
            <a:r>
              <a:rPr lang="en-IE" sz="1600" b="1" dirty="0" smtClean="0"/>
              <a:t>Slinneán</a:t>
            </a:r>
          </a:p>
          <a:p>
            <a:pPr marL="800100" lvl="1" indent="-342900">
              <a:buAutoNum type="arabicPeriod"/>
            </a:pPr>
            <a:r>
              <a:rPr lang="en-IE" sz="1600" b="1" dirty="0" smtClean="0"/>
              <a:t>Steirneam</a:t>
            </a:r>
          </a:p>
          <a:p>
            <a:pPr marL="800100" lvl="1" indent="-342900">
              <a:buFontTx/>
              <a:buAutoNum type="arabicPeriod"/>
            </a:pPr>
            <a:r>
              <a:rPr lang="en-IE" sz="1600" b="1" dirty="0" smtClean="0"/>
              <a:t>Féimear</a:t>
            </a:r>
            <a:endParaRPr lang="en-IE" sz="1600" b="1" dirty="0"/>
          </a:p>
          <a:p>
            <a:pPr marL="800100" lvl="1" indent="-342900">
              <a:buAutoNum type="arabicPeriod"/>
            </a:pPr>
            <a:r>
              <a:rPr lang="en-IE" sz="1600" b="1" dirty="0" smtClean="0"/>
              <a:t>Veirteabra</a:t>
            </a:r>
          </a:p>
          <a:p>
            <a:pPr marL="800100" lvl="1" indent="-342900">
              <a:buAutoNum type="arabicPeriod"/>
            </a:pPr>
            <a:r>
              <a:rPr lang="en-IE" sz="1600" b="1" dirty="0" smtClean="0"/>
              <a:t>Ga</a:t>
            </a:r>
          </a:p>
          <a:p>
            <a:pPr marL="800100" lvl="1" indent="-342900">
              <a:buAutoNum type="arabicPeriod"/>
            </a:pPr>
            <a:r>
              <a:rPr lang="en-IE" sz="1600" b="1" dirty="0" smtClean="0"/>
              <a:t>Ulna</a:t>
            </a:r>
          </a:p>
          <a:p>
            <a:pPr marL="800100" lvl="1" indent="-342900">
              <a:buFontTx/>
              <a:buAutoNum type="arabicPeriod"/>
            </a:pPr>
            <a:r>
              <a:rPr lang="en-IE" sz="1600" b="1" dirty="0" smtClean="0"/>
              <a:t>Cnámha </a:t>
            </a:r>
            <a:r>
              <a:rPr lang="en-IE" sz="1600" b="1" dirty="0" err="1" smtClean="0"/>
              <a:t>meiteatarsacha</a:t>
            </a:r>
            <a:endParaRPr lang="en-IE" sz="1600" b="1" dirty="0"/>
          </a:p>
          <a:p>
            <a:pPr marL="800100" lvl="1" indent="-342900">
              <a:buAutoNum type="arabicPeriod"/>
            </a:pPr>
            <a:r>
              <a:rPr lang="en-IE" sz="1600" b="1" dirty="0" smtClean="0"/>
              <a:t>Peilbheas</a:t>
            </a:r>
          </a:p>
          <a:p>
            <a:pPr marL="800100" lvl="1" indent="-342900">
              <a:buFontTx/>
              <a:buAutoNum type="arabicPeriod"/>
            </a:pPr>
            <a:r>
              <a:rPr lang="en-IE" sz="1600" b="1" dirty="0"/>
              <a:t>Cráiniam</a:t>
            </a:r>
          </a:p>
          <a:p>
            <a:pPr marL="800100" lvl="1" indent="-342900">
              <a:buAutoNum type="arabicPeriod"/>
            </a:pPr>
            <a:r>
              <a:rPr lang="en-IE" sz="1600" b="1" dirty="0" smtClean="0"/>
              <a:t>Gimide</a:t>
            </a:r>
          </a:p>
          <a:p>
            <a:pPr marL="800100" lvl="1" indent="-342900">
              <a:buAutoNum type="arabicPeriod"/>
            </a:pPr>
            <a:r>
              <a:rPr lang="en-IE" sz="1600" b="1" dirty="0" smtClean="0"/>
              <a:t>Cnámha </a:t>
            </a:r>
            <a:r>
              <a:rPr lang="en-IE" sz="1600" b="1" dirty="0" err="1" smtClean="0"/>
              <a:t>carpacha</a:t>
            </a:r>
            <a:endParaRPr lang="en-IE" sz="1600" b="1" dirty="0" smtClean="0"/>
          </a:p>
          <a:p>
            <a:pPr marL="800100" lvl="1" indent="-342900">
              <a:buAutoNum type="arabicPeriod"/>
            </a:pPr>
            <a:r>
              <a:rPr lang="en-IE" sz="1600" b="1" dirty="0" smtClean="0"/>
              <a:t>Cnámha </a:t>
            </a:r>
            <a:r>
              <a:rPr lang="en-IE" sz="1600" b="1" dirty="0" err="1" smtClean="0"/>
              <a:t>meiteacarpacha</a:t>
            </a:r>
            <a:endParaRPr lang="en-IE" sz="1600" b="1" dirty="0" smtClean="0"/>
          </a:p>
          <a:p>
            <a:pPr marL="800100" lvl="1" indent="-342900">
              <a:buAutoNum type="arabicPeriod"/>
            </a:pPr>
            <a:r>
              <a:rPr lang="en-IE" sz="1600" b="1" dirty="0" smtClean="0"/>
              <a:t>Falaing</a:t>
            </a:r>
          </a:p>
          <a:p>
            <a:pPr marL="800100" lvl="1" indent="-342900">
              <a:buAutoNum type="arabicPeriod"/>
            </a:pPr>
            <a:r>
              <a:rPr lang="en-IE" sz="1600" b="1" dirty="0" smtClean="0"/>
              <a:t>Pláitín glúine</a:t>
            </a:r>
          </a:p>
          <a:p>
            <a:pPr marL="800100" lvl="1" indent="-342900">
              <a:buAutoNum type="arabicPeriod"/>
            </a:pPr>
            <a:r>
              <a:rPr lang="en-IE" sz="1600" b="1" dirty="0" smtClean="0"/>
              <a:t>Tibia</a:t>
            </a:r>
          </a:p>
          <a:p>
            <a:pPr marL="800100" lvl="1" indent="-342900">
              <a:buFontTx/>
              <a:buAutoNum type="arabicPeriod"/>
            </a:pPr>
            <a:r>
              <a:rPr lang="en-IE" sz="1600" b="1" dirty="0"/>
              <a:t>Húiméireas</a:t>
            </a:r>
          </a:p>
          <a:p>
            <a:pPr marL="800100" lvl="1" indent="-342900">
              <a:buAutoNum type="arabicPeriod"/>
            </a:pPr>
            <a:r>
              <a:rPr lang="en-IE" sz="1600" b="1" dirty="0" smtClean="0"/>
              <a:t>Fiobúl</a:t>
            </a:r>
          </a:p>
          <a:p>
            <a:pPr marL="800100" lvl="1" indent="-342900">
              <a:buAutoNum type="arabicPeriod"/>
            </a:pPr>
            <a:r>
              <a:rPr lang="en-IE" sz="1600" b="1" dirty="0" smtClean="0"/>
              <a:t>Cnámha </a:t>
            </a:r>
            <a:r>
              <a:rPr lang="en-IE" sz="1600" b="1" dirty="0" err="1" smtClean="0"/>
              <a:t>tarsacha</a:t>
            </a:r>
            <a:endParaRPr lang="en-IE" sz="1600" b="1" dirty="0" smtClean="0"/>
          </a:p>
        </p:txBody>
      </p:sp>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394200"/>
            <a:ext cx="146050"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16016" r="20703"/>
          <a:stretch/>
        </p:blipFill>
        <p:spPr bwMode="auto">
          <a:xfrm>
            <a:off x="2476500" y="4048200"/>
            <a:ext cx="15430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263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Córas Cnámharlaigh			</a:t>
            </a:r>
            <a:r>
              <a:rPr lang="en-IE" sz="2800" b="1" dirty="0"/>
              <a:t> </a:t>
            </a:r>
            <a:r>
              <a:rPr lang="en-IE" sz="1600" b="1" dirty="0" smtClean="0"/>
              <a:t>Stór focal 2</a:t>
            </a:r>
            <a:endParaRPr lang="ga-IE" sz="1600" b="1" dirty="0"/>
          </a:p>
        </p:txBody>
      </p:sp>
      <p:sp>
        <p:nvSpPr>
          <p:cNvPr id="2" name="TextBox 1"/>
          <p:cNvSpPr txBox="1"/>
          <p:nvPr/>
        </p:nvSpPr>
        <p:spPr>
          <a:xfrm>
            <a:off x="190500" y="990600"/>
            <a:ext cx="6438900" cy="923330"/>
          </a:xfrm>
          <a:prstGeom prst="rect">
            <a:avLst/>
          </a:prstGeom>
          <a:noFill/>
        </p:spPr>
        <p:txBody>
          <a:bodyPr wrap="square" rtlCol="0">
            <a:spAutoFit/>
          </a:bodyPr>
          <a:lstStyle/>
          <a:p>
            <a:pPr algn="just"/>
            <a:r>
              <a:rPr lang="en-IE" dirty="0" smtClean="0"/>
              <a:t>Déan iarracht anois an x-gha den chorp iomlán a lipéadú. Déan iarracht an oiread agus is féidir a dhéanamh gan féachaint siar ar an sleamhnán deireanach. </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868" t="5495" r="11187" b="2307"/>
          <a:stretch/>
        </p:blipFill>
        <p:spPr bwMode="auto">
          <a:xfrm>
            <a:off x="1752600" y="2209800"/>
            <a:ext cx="2859630" cy="6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3545430" y="1947565"/>
            <a:ext cx="1066800" cy="52447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85800" y="2971800"/>
            <a:ext cx="1848916" cy="5334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04343" y="3657600"/>
            <a:ext cx="1572157"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124200" y="3581400"/>
            <a:ext cx="1752601" cy="1524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81400" y="3919835"/>
            <a:ext cx="1485900" cy="1"/>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524000" y="4191000"/>
            <a:ext cx="609069"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990600" y="4962525"/>
            <a:ext cx="1113894"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19101" y="5334000"/>
            <a:ext cx="1572157"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02529" y="4495800"/>
            <a:ext cx="1752601"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490408" y="5181600"/>
            <a:ext cx="1752601"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214183" y="5484750"/>
            <a:ext cx="1752601"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366708" y="5635500"/>
            <a:ext cx="1752601"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324350" y="5867400"/>
            <a:ext cx="1162050"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385759" y="6096000"/>
            <a:ext cx="1329241"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990600" y="6553200"/>
            <a:ext cx="1572157"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808992" y="7010400"/>
            <a:ext cx="1752601"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657600" y="7620000"/>
            <a:ext cx="1752601"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827034" y="8153400"/>
            <a:ext cx="1415975"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904342" y="8534400"/>
            <a:ext cx="1572157"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524000" y="8382000"/>
            <a:ext cx="1038758"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855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00" y="1828800"/>
            <a:ext cx="63954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Córas Cnámharlaigh			</a:t>
            </a:r>
            <a:r>
              <a:rPr lang="en-IE" sz="2800" b="1" dirty="0"/>
              <a:t> </a:t>
            </a:r>
            <a:r>
              <a:rPr lang="en-IE" sz="1600" b="1" dirty="0" smtClean="0"/>
              <a:t>Stór focal 3</a:t>
            </a:r>
            <a:endParaRPr lang="ga-IE" sz="1600" b="1" dirty="0"/>
          </a:p>
        </p:txBody>
      </p:sp>
      <p:sp>
        <p:nvSpPr>
          <p:cNvPr id="2" name="TextBox 1"/>
          <p:cNvSpPr txBox="1"/>
          <p:nvPr/>
        </p:nvSpPr>
        <p:spPr>
          <a:xfrm>
            <a:off x="190500" y="1066800"/>
            <a:ext cx="6438900" cy="461665"/>
          </a:xfrm>
          <a:prstGeom prst="rect">
            <a:avLst/>
          </a:prstGeom>
          <a:noFill/>
        </p:spPr>
        <p:txBody>
          <a:bodyPr wrap="square" rtlCol="0">
            <a:spAutoFit/>
          </a:bodyPr>
          <a:lstStyle/>
          <a:p>
            <a:pPr algn="ctr"/>
            <a:r>
              <a:rPr lang="en-IE" sz="2400" b="1" dirty="0" smtClean="0"/>
              <a:t>An Cnámharlach </a:t>
            </a:r>
          </a:p>
        </p:txBody>
      </p:sp>
      <p:graphicFrame>
        <p:nvGraphicFramePr>
          <p:cNvPr id="3" name="Table 2"/>
          <p:cNvGraphicFramePr>
            <a:graphicFrameLocks noGrp="1"/>
          </p:cNvGraphicFramePr>
          <p:nvPr>
            <p:extLst>
              <p:ext uri="{D42A27DB-BD31-4B8C-83A1-F6EECF244321}">
                <p14:modId xmlns:p14="http://schemas.microsoft.com/office/powerpoint/2010/main" val="3666652683"/>
              </p:ext>
            </p:extLst>
          </p:nvPr>
        </p:nvGraphicFramePr>
        <p:xfrm>
          <a:off x="1371600" y="1861930"/>
          <a:ext cx="4267200" cy="7101068"/>
        </p:xfrm>
        <a:graphic>
          <a:graphicData uri="http://schemas.openxmlformats.org/drawingml/2006/table">
            <a:tbl>
              <a:tblPr bandRow="1">
                <a:tableStyleId>{2D5ABB26-0587-4C30-8999-92F81FD0307C}</a:tableStyleId>
              </a:tblPr>
              <a:tblGrid>
                <a:gridCol w="2133600"/>
                <a:gridCol w="2133600"/>
              </a:tblGrid>
              <a:tr h="1248908">
                <a:tc>
                  <a:txBody>
                    <a:bodyPr/>
                    <a:lstStyle/>
                    <a:p>
                      <a:endParaRPr lang="en-IE" dirty="0" smtClean="0"/>
                    </a:p>
                    <a:p>
                      <a:endParaRPr lang="en-IE" dirty="0" smtClean="0"/>
                    </a:p>
                    <a:p>
                      <a:endParaRPr lang="en-IE" dirty="0" smtClean="0"/>
                    </a:p>
                    <a:p>
                      <a:endParaRPr lang="en-IE" dirty="0" smtClean="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endParaRPr lang="en-IE" dirty="0" smtClean="0"/>
                    </a:p>
                    <a:p>
                      <a:endParaRPr lang="en-IE" dirty="0" smtClean="0"/>
                    </a:p>
                    <a:p>
                      <a:endParaRPr lang="en-IE" dirty="0" smtClean="0"/>
                    </a:p>
                    <a:p>
                      <a:endParaRPr lang="en-IE" dirty="0" smtClean="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r>
              <a:tr h="1248908">
                <a:tc>
                  <a:txBody>
                    <a:bodyPr/>
                    <a:lstStyle/>
                    <a:p>
                      <a:endParaRPr lang="en-IE" dirty="0" smtClean="0"/>
                    </a:p>
                    <a:p>
                      <a:endParaRPr lang="en-IE" dirty="0" smtClean="0"/>
                    </a:p>
                    <a:p>
                      <a:endParaRPr lang="en-IE" dirty="0" smtClean="0"/>
                    </a:p>
                    <a:p>
                      <a:endParaRPr lang="en-IE" dirty="0" smtClean="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endParaRPr lang="en-IE" dirty="0" smtClean="0"/>
                    </a:p>
                    <a:p>
                      <a:endParaRPr lang="en-IE" dirty="0" smtClean="0"/>
                    </a:p>
                    <a:p>
                      <a:endParaRPr lang="en-IE" dirty="0" smtClean="0"/>
                    </a:p>
                    <a:p>
                      <a:endParaRPr lang="en-IE" dirty="0" smtClean="0"/>
                    </a:p>
                    <a:p>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r>
              <a:tr h="1328967">
                <a:tc>
                  <a:txBody>
                    <a:bodyPr/>
                    <a:lstStyle/>
                    <a:p>
                      <a:endParaRPr lang="en-IE" dirty="0" smtClean="0"/>
                    </a:p>
                    <a:p>
                      <a:endParaRPr lang="en-IE" dirty="0" smtClean="0"/>
                    </a:p>
                    <a:p>
                      <a:endParaRPr lang="en-IE" dirty="0" smtClean="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endParaRPr lang="en-IE" dirty="0" smtClean="0"/>
                    </a:p>
                    <a:p>
                      <a:endParaRPr lang="en-IE" dirty="0" smtClean="0"/>
                    </a:p>
                    <a:p>
                      <a:endParaRPr lang="en-IE" dirty="0" smtClean="0"/>
                    </a:p>
                    <a:p>
                      <a:endParaRPr lang="en-IE" dirty="0" smtClean="0"/>
                    </a:p>
                    <a:p>
                      <a:endParaRPr lang="en-IE" dirty="0" smtClean="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r>
              <a:tr h="1248908">
                <a:tc>
                  <a:txBody>
                    <a:bodyPr/>
                    <a:lstStyle/>
                    <a:p>
                      <a:endParaRPr lang="en-IE" dirty="0" smtClean="0"/>
                    </a:p>
                    <a:p>
                      <a:endParaRPr lang="en-IE" dirty="0" smtClean="0"/>
                    </a:p>
                    <a:p>
                      <a:endParaRPr lang="en-IE" dirty="0" smtClean="0"/>
                    </a:p>
                    <a:p>
                      <a:endParaRPr lang="en-IE" dirty="0" smtClean="0"/>
                    </a:p>
                    <a:p>
                      <a:endParaRPr lang="en-IE" dirty="0" smtClean="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endParaRPr lang="en-IE" dirty="0" smtClean="0"/>
                    </a:p>
                    <a:p>
                      <a:endParaRPr lang="en-IE" dirty="0" smtClean="0"/>
                    </a:p>
                    <a:p>
                      <a:endParaRPr lang="en-IE" dirty="0" smtClean="0"/>
                    </a:p>
                    <a:p>
                      <a:endParaRPr lang="en-IE" dirty="0" smtClean="0"/>
                    </a:p>
                    <a:p>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r>
              <a:tr h="1248908">
                <a:tc>
                  <a:txBody>
                    <a:bodyPr/>
                    <a:lstStyle/>
                    <a:p>
                      <a:endParaRPr lang="en-IE" dirty="0" smtClean="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endParaRPr lang="en-IE" dirty="0" smtClean="0"/>
                    </a:p>
                    <a:p>
                      <a:endParaRPr lang="en-IE" dirty="0" smtClean="0"/>
                    </a:p>
                    <a:p>
                      <a:endParaRPr lang="en-IE" dirty="0" smtClean="0"/>
                    </a:p>
                    <a:p>
                      <a:endParaRPr lang="en-IE" dirty="0" smtClean="0"/>
                    </a:p>
                    <a:p>
                      <a:endParaRPr lang="en-IE" dirty="0" smtClean="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r>
            </a:tbl>
          </a:graphicData>
        </a:graphic>
      </p:graphicFrame>
    </p:spTree>
    <p:extLst>
      <p:ext uri="{BB962C8B-B14F-4D97-AF65-F5344CB8AC3E}">
        <p14:creationId xmlns:p14="http://schemas.microsoft.com/office/powerpoint/2010/main" val="1248681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690450457"/>
              </p:ext>
            </p:extLst>
          </p:nvPr>
        </p:nvGraphicFramePr>
        <p:xfrm>
          <a:off x="38100" y="1600200"/>
          <a:ext cx="6705600" cy="4572000"/>
        </p:xfrm>
        <a:graphic>
          <a:graphicData uri="http://schemas.openxmlformats.org/drawingml/2006/table">
            <a:tbl>
              <a:tblPr bandRow="1">
                <a:tableStyleId>{69C7853C-536D-4A76-A0AE-DD22124D55A5}</a:tableStyleId>
              </a:tblPr>
              <a:tblGrid>
                <a:gridCol w="1714500"/>
                <a:gridCol w="1638300"/>
                <a:gridCol w="1638300"/>
                <a:gridCol w="1714500"/>
              </a:tblGrid>
              <a:tr h="370840">
                <a:tc>
                  <a:txBody>
                    <a:bodyPr/>
                    <a:lstStyle/>
                    <a:p>
                      <a:pPr algn="ctr"/>
                      <a:endParaRPr lang="en-IE" dirty="0" smtClean="0"/>
                    </a:p>
                    <a:p>
                      <a:pPr algn="ctr"/>
                      <a:r>
                        <a:rPr lang="en-IE" dirty="0" smtClean="0"/>
                        <a:t>Cráiniam</a:t>
                      </a: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algn="ctr"/>
                      <a:endParaRPr lang="en-IE" dirty="0" smtClean="0"/>
                    </a:p>
                    <a:p>
                      <a:pPr algn="ctr"/>
                      <a:r>
                        <a:rPr lang="en-IE" dirty="0" smtClean="0"/>
                        <a:t>Dealrachán</a:t>
                      </a:r>
                    </a:p>
                    <a:p>
                      <a:pPr algn="ct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algn="ctr"/>
                      <a:endParaRPr lang="en-IE" dirty="0" smtClean="0"/>
                    </a:p>
                    <a:p>
                      <a:pPr algn="ctr"/>
                      <a:r>
                        <a:rPr lang="en-IE" dirty="0" smtClean="0"/>
                        <a:t>Slinneán</a:t>
                      </a:r>
                    </a:p>
                    <a:p>
                      <a:pPr algn="ct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algn="ctr"/>
                      <a:endParaRPr lang="en-IE" dirty="0" smtClean="0"/>
                    </a:p>
                    <a:p>
                      <a:pPr algn="ctr"/>
                      <a:r>
                        <a:rPr lang="en-IE" dirty="0" smtClean="0"/>
                        <a:t>Steirneam</a:t>
                      </a:r>
                    </a:p>
                    <a:p>
                      <a:pPr algn="ct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r>
              <a:tr h="370840">
                <a:tc>
                  <a:txBody>
                    <a:bodyPr/>
                    <a:lstStyle/>
                    <a:p>
                      <a:pPr algn="ctr"/>
                      <a:endParaRPr lang="en-IE" dirty="0" smtClean="0"/>
                    </a:p>
                    <a:p>
                      <a:pPr algn="ctr"/>
                      <a:r>
                        <a:rPr lang="en-IE" dirty="0" smtClean="0"/>
                        <a:t>Húiméireas</a:t>
                      </a:r>
                    </a:p>
                    <a:p>
                      <a:pPr algn="ct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algn="ctr"/>
                      <a:endParaRPr lang="en-IE" dirty="0" smtClean="0"/>
                    </a:p>
                    <a:p>
                      <a:pPr algn="ctr"/>
                      <a:r>
                        <a:rPr lang="en-IE" dirty="0" smtClean="0"/>
                        <a:t>Easna</a:t>
                      </a: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algn="ctr"/>
                      <a:endParaRPr lang="en-IE" dirty="0" smtClean="0"/>
                    </a:p>
                    <a:p>
                      <a:pPr algn="ctr"/>
                      <a:r>
                        <a:rPr lang="en-IE" dirty="0" smtClean="0"/>
                        <a:t>Veirteabra</a:t>
                      </a:r>
                    </a:p>
                    <a:p>
                      <a:pPr algn="ct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algn="ctr"/>
                      <a:endParaRPr lang="en-IE" dirty="0" smtClean="0"/>
                    </a:p>
                    <a:p>
                      <a:pPr algn="ctr"/>
                      <a:r>
                        <a:rPr lang="en-IE" dirty="0" smtClean="0"/>
                        <a:t>Ga </a:t>
                      </a: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r>
              <a:tr h="370840">
                <a:tc>
                  <a:txBody>
                    <a:bodyPr/>
                    <a:lstStyle/>
                    <a:p>
                      <a:pPr algn="ctr"/>
                      <a:endParaRPr lang="en-IE" dirty="0" smtClean="0"/>
                    </a:p>
                    <a:p>
                      <a:pPr algn="ctr"/>
                      <a:r>
                        <a:rPr lang="en-IE" dirty="0" smtClean="0"/>
                        <a:t>Ulna</a:t>
                      </a:r>
                    </a:p>
                    <a:p>
                      <a:pPr algn="ct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algn="ctr"/>
                      <a:endParaRPr lang="en-IE" dirty="0" smtClean="0"/>
                    </a:p>
                    <a:p>
                      <a:pPr algn="ctr"/>
                      <a:r>
                        <a:rPr lang="en-IE" dirty="0" smtClean="0"/>
                        <a:t>Peilbheas</a:t>
                      </a:r>
                    </a:p>
                    <a:p>
                      <a:pPr algn="ct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algn="ctr"/>
                      <a:endParaRPr lang="en-IE" dirty="0" smtClean="0"/>
                    </a:p>
                    <a:p>
                      <a:pPr algn="ctr"/>
                      <a:r>
                        <a:rPr lang="en-IE" dirty="0" smtClean="0"/>
                        <a:t>Gimide</a:t>
                      </a: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Cnámha </a:t>
                      </a:r>
                      <a:r>
                        <a:rPr lang="en-IE" dirty="0" err="1" smtClean="0"/>
                        <a:t>carpacha</a:t>
                      </a:r>
                      <a:endParaRPr lang="en-IE" dirty="0" smtClean="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Cnámha</a:t>
                      </a:r>
                      <a:r>
                        <a:rPr lang="en-IE" baseline="0" dirty="0" smtClean="0"/>
                        <a:t> </a:t>
                      </a:r>
                      <a:r>
                        <a:rPr lang="en-IE" baseline="0" dirty="0" err="1" smtClean="0"/>
                        <a:t>m</a:t>
                      </a:r>
                      <a:r>
                        <a:rPr lang="en-IE" dirty="0" err="1" smtClean="0"/>
                        <a:t>eiteacarpacha</a:t>
                      </a:r>
                      <a:endParaRPr lang="en-IE" dirty="0" smtClean="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Falaing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Féimear</a:t>
                      </a:r>
                    </a:p>
                    <a:p>
                      <a:pPr algn="ct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Pláitín glúine </a:t>
                      </a:r>
                    </a:p>
                    <a:p>
                      <a:pPr algn="ct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Tibia</a:t>
                      </a:r>
                    </a:p>
                    <a:p>
                      <a:pPr algn="ct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Fiobúl</a:t>
                      </a:r>
                    </a:p>
                    <a:p>
                      <a:pPr algn="ctr"/>
                      <a:endParaRPr lang="en-IE" dirty="0" smtClean="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Cnámha </a:t>
                      </a:r>
                      <a:r>
                        <a:rPr lang="en-IE" dirty="0" err="1" smtClean="0"/>
                        <a:t>tarsacha</a:t>
                      </a: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Cnámha</a:t>
                      </a:r>
                    </a:p>
                    <a:p>
                      <a:pPr marL="0" marR="0" indent="0" algn="ctr" defTabSz="914400" rtl="0" eaLnBrk="1" fontAlgn="auto" latinLnBrk="0" hangingPunct="1">
                        <a:lnSpc>
                          <a:spcPct val="100000"/>
                        </a:lnSpc>
                        <a:spcBef>
                          <a:spcPts val="0"/>
                        </a:spcBef>
                        <a:spcAft>
                          <a:spcPts val="0"/>
                        </a:spcAft>
                        <a:buClrTx/>
                        <a:buSzTx/>
                        <a:buFontTx/>
                        <a:buNone/>
                        <a:tabLst/>
                        <a:defRPr/>
                      </a:pPr>
                      <a:r>
                        <a:rPr lang="en-IE" dirty="0" err="1" smtClean="0"/>
                        <a:t>meiteatarsacha</a:t>
                      </a:r>
                      <a:endParaRPr lang="en-IE" dirty="0"/>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tcPr>
                </a:tc>
              </a:tr>
            </a:tbl>
          </a:graphicData>
        </a:graphic>
      </p:graphicFrame>
      <p:sp>
        <p:nvSpPr>
          <p:cNvPr id="8"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Córas Cnámharlaigh			</a:t>
            </a:r>
            <a:r>
              <a:rPr lang="en-IE" sz="2800" b="1" dirty="0"/>
              <a:t> </a:t>
            </a:r>
            <a:r>
              <a:rPr lang="en-IE" sz="1600" b="1" dirty="0" smtClean="0"/>
              <a:t>Stór focal 4</a:t>
            </a:r>
            <a:endParaRPr lang="ga-IE" sz="1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267" y="6477000"/>
            <a:ext cx="4767263"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486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extBox 1"/>
          <p:cNvSpPr txBox="1"/>
          <p:nvPr/>
        </p:nvSpPr>
        <p:spPr>
          <a:xfrm>
            <a:off x="152400" y="909430"/>
            <a:ext cx="6172200" cy="8402300"/>
          </a:xfrm>
          <a:prstGeom prst="rect">
            <a:avLst/>
          </a:prstGeom>
          <a:noFill/>
        </p:spPr>
        <p:txBody>
          <a:bodyPr wrap="square" rtlCol="0">
            <a:spAutoFit/>
          </a:bodyPr>
          <a:lstStyle/>
          <a:p>
            <a:pPr algn="just"/>
            <a:r>
              <a:rPr lang="en-IE" dirty="0" smtClean="0"/>
              <a:t>Gníomhaíochtaí beirte in éadan an chloig.</a:t>
            </a:r>
          </a:p>
          <a:p>
            <a:pPr algn="just"/>
            <a:endParaRPr lang="en-IE" dirty="0" smtClean="0"/>
          </a:p>
          <a:p>
            <a:pPr algn="just"/>
            <a:endParaRPr lang="en-IE" dirty="0"/>
          </a:p>
          <a:p>
            <a:pPr algn="just"/>
            <a:endParaRPr lang="en-IE" dirty="0" smtClean="0"/>
          </a:p>
          <a:p>
            <a:pPr algn="just"/>
            <a:endParaRPr lang="en-IE" dirty="0"/>
          </a:p>
          <a:p>
            <a:pPr algn="just"/>
            <a:endParaRPr lang="en-IE" dirty="0" smtClean="0"/>
          </a:p>
          <a:p>
            <a:pPr algn="just"/>
            <a:endParaRPr lang="en-IE" dirty="0"/>
          </a:p>
          <a:p>
            <a:pPr algn="just"/>
            <a:endParaRPr lang="en-IE" dirty="0" smtClean="0"/>
          </a:p>
          <a:p>
            <a:pPr algn="just"/>
            <a:endParaRPr lang="en-IE" dirty="0"/>
          </a:p>
          <a:p>
            <a:pPr algn="just"/>
            <a:endParaRPr lang="en-IE" dirty="0"/>
          </a:p>
          <a:p>
            <a:pPr marL="342900" indent="-342900" algn="just">
              <a:buAutoNum type="arabicPeriod"/>
            </a:pPr>
            <a:r>
              <a:rPr lang="en-IE" dirty="0" smtClean="0"/>
              <a:t>Tá clúdach litreach agat féin agus an duine in aice leat, a bhfuil an cnámharlach gearrtha suas ann. Caithfidh sibh an cnámharlach a chur le chéile chomh tapa agus is féidir. Beidh an bua ag an duine a chuireann an cnámharlach le chéile ar dtús. </a:t>
            </a:r>
          </a:p>
          <a:p>
            <a:pPr marL="342900" indent="-342900" algn="just">
              <a:buAutoNum type="arabicPeriod"/>
            </a:pPr>
            <a:endParaRPr lang="en-IE" dirty="0" smtClean="0"/>
          </a:p>
          <a:p>
            <a:pPr marL="342900" indent="-342900" algn="just">
              <a:buAutoNum type="arabicPeriod"/>
            </a:pPr>
            <a:r>
              <a:rPr lang="en-IE" dirty="0" smtClean="0"/>
              <a:t>Bí ag obair leis an duine in aice leat. Tá clúdach litreach eile agaibh anois, a bhfuil an stór focal a bhaineann leis an gcnámharlach ann. Déan na gníomhaíochtaí seo le chéile:</a:t>
            </a:r>
          </a:p>
          <a:p>
            <a:pPr marL="342900" indent="-342900" algn="just">
              <a:buAutoNum type="arabicPeriod"/>
            </a:pPr>
            <a:endParaRPr lang="en-IE" dirty="0"/>
          </a:p>
          <a:p>
            <a:pPr marL="742950" lvl="1" indent="-285750" algn="just">
              <a:buFont typeface="Wingdings" pitchFamily="2" charset="2"/>
              <a:buChar char="Ø"/>
            </a:pPr>
            <a:r>
              <a:rPr lang="en-IE" dirty="0" smtClean="0"/>
              <a:t>Cuir na focail in ord aibítre.</a:t>
            </a:r>
          </a:p>
          <a:p>
            <a:pPr marL="742950" lvl="1" indent="-285750" algn="just">
              <a:buFont typeface="Wingdings" pitchFamily="2" charset="2"/>
              <a:buChar char="Ø"/>
            </a:pPr>
            <a:r>
              <a:rPr lang="en-IE" dirty="0" smtClean="0"/>
              <a:t>Roinn na focail de réir siollaí – is é sin déanaigí carn amháin le focail a bhfuil siolla amháin iontu agus mar sin ar aghaidh. </a:t>
            </a:r>
          </a:p>
          <a:p>
            <a:pPr marL="742950" lvl="1" indent="-285750" algn="just">
              <a:buFont typeface="Wingdings" pitchFamily="2" charset="2"/>
              <a:buChar char="Ø"/>
            </a:pPr>
            <a:r>
              <a:rPr lang="en-IE" dirty="0" smtClean="0"/>
              <a:t>Déanaigí dhá charn eile focal anois – carn amháin de na focail atá ar eolas agaibh agus carn eile leo siúd nach bhfuil ar eolas agaibh. </a:t>
            </a:r>
          </a:p>
          <a:p>
            <a:pPr marL="742950" lvl="1" indent="-285750" algn="just">
              <a:buFont typeface="Wingdings" pitchFamily="2" charset="2"/>
              <a:buChar char="Ø"/>
            </a:pPr>
            <a:endParaRPr lang="en-IE" dirty="0" smtClean="0"/>
          </a:p>
          <a:p>
            <a:pPr marL="342900" indent="-342900" algn="just">
              <a:buAutoNum type="arabicPeriod"/>
            </a:pPr>
            <a:endParaRPr lang="en-IE" dirty="0">
              <a:solidFill>
                <a:srgbClr val="FF0000"/>
              </a:solidFill>
            </a:endParaRPr>
          </a:p>
          <a:p>
            <a:pPr algn="just"/>
            <a:r>
              <a:rPr lang="en-IE" dirty="0" smtClean="0">
                <a:solidFill>
                  <a:srgbClr val="FF0000"/>
                </a:solidFill>
              </a:rPr>
              <a:t>		</a:t>
            </a:r>
            <a:endParaRPr lang="en-IE" dirty="0">
              <a:solidFill>
                <a:srgbClr val="FF0000"/>
              </a:solidFill>
            </a:endParaRPr>
          </a:p>
        </p:txBody>
      </p:sp>
      <p:sp>
        <p:nvSpPr>
          <p:cNvPr id="7"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Córas Cnámharlaigh			</a:t>
            </a:r>
            <a:r>
              <a:rPr lang="en-IE" sz="2800" b="1" dirty="0"/>
              <a:t> </a:t>
            </a:r>
            <a:r>
              <a:rPr lang="en-IE" sz="1600" b="1" dirty="0" smtClean="0"/>
              <a:t>Stór focal 5</a:t>
            </a:r>
            <a:endParaRPr lang="ga-IE" sz="1600" b="1"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390650"/>
            <a:ext cx="1856961"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00025" y="1390650"/>
            <a:ext cx="1856961"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19200"/>
            <a:ext cx="17145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49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extBox 1"/>
          <p:cNvSpPr txBox="1"/>
          <p:nvPr/>
        </p:nvSpPr>
        <p:spPr>
          <a:xfrm>
            <a:off x="152400" y="909430"/>
            <a:ext cx="6400800" cy="8402300"/>
          </a:xfrm>
          <a:prstGeom prst="rect">
            <a:avLst/>
          </a:prstGeom>
          <a:noFill/>
        </p:spPr>
        <p:txBody>
          <a:bodyPr wrap="square" rtlCol="0">
            <a:spAutoFit/>
          </a:bodyPr>
          <a:lstStyle/>
          <a:p>
            <a:pPr algn="just"/>
            <a:r>
              <a:rPr lang="en-IE" dirty="0" smtClean="0"/>
              <a:t>Gníomhaíochtaí beirte - tuiscint </a:t>
            </a:r>
          </a:p>
          <a:p>
            <a:pPr algn="just"/>
            <a:endParaRPr lang="en-IE" dirty="0"/>
          </a:p>
          <a:p>
            <a:pPr marL="342900" indent="-342900" algn="just">
              <a:buAutoNum type="arabicPeriod"/>
            </a:pPr>
            <a:r>
              <a:rPr lang="en-IE" dirty="0" smtClean="0"/>
              <a:t>Tá an clúdach litreach leis an gcnámharlach ann, agaibh beirt. Glacaigí sealanna chun míniú don duine eile conas an cnámharlach a chur le chéile. Caithfidh sibh abairtí mar seo a úsáid:</a:t>
            </a:r>
          </a:p>
          <a:p>
            <a:pPr algn="just"/>
            <a:endParaRPr lang="en-IE" dirty="0" smtClean="0"/>
          </a:p>
          <a:p>
            <a:pPr marL="742950" lvl="1" indent="-285750" algn="just">
              <a:buFont typeface="Courier New" pitchFamily="49" charset="0"/>
              <a:buChar char="o"/>
            </a:pPr>
            <a:r>
              <a:rPr lang="en-IE" dirty="0" smtClean="0"/>
              <a:t>Tosaigh leis an gcráiniam.</a:t>
            </a:r>
          </a:p>
          <a:p>
            <a:pPr marL="742950" lvl="1" indent="-285750" algn="just">
              <a:buFont typeface="Courier New" pitchFamily="49" charset="0"/>
              <a:buChar char="o"/>
            </a:pPr>
            <a:r>
              <a:rPr lang="en-IE" dirty="0" smtClean="0"/>
              <a:t>Anois cuir an húiméireas clé síos, agus ansin an húiméireas deis. </a:t>
            </a:r>
          </a:p>
          <a:p>
            <a:pPr algn="just"/>
            <a:endParaRPr lang="en-IE" dirty="0"/>
          </a:p>
          <a:p>
            <a:pPr marL="342900" indent="-342900" algn="just">
              <a:buFont typeface="+mj-lt"/>
              <a:buAutoNum type="arabicPeriod" startAt="2"/>
            </a:pPr>
            <a:r>
              <a:rPr lang="en-IE" dirty="0" smtClean="0"/>
              <a:t>Ag obair le chéile, cuirigí an cnámharlach le chéile agus cuirigí na téarmaí cearta in aice le gach cnámh cuí. </a:t>
            </a:r>
          </a:p>
          <a:p>
            <a:pPr marL="342900" indent="-342900" algn="just">
              <a:buFont typeface="+mj-lt"/>
              <a:buAutoNum type="arabicPeriod" startAt="2"/>
            </a:pPr>
            <a:endParaRPr lang="en-IE" dirty="0" smtClean="0"/>
          </a:p>
          <a:p>
            <a:pPr marL="342900" indent="-342900" algn="just">
              <a:buFont typeface="+mj-lt"/>
              <a:buAutoNum type="arabicPeriod" startAt="2"/>
            </a:pPr>
            <a:r>
              <a:rPr lang="en-IE" dirty="0" smtClean="0"/>
              <a:t>Glacaigí sealanna ag roghnú píosaí den chnámharlach amach as an gclúdach litreach; agus cuirigí ceisteanna ar a chéile faoi cad atá ann, mar shampla:</a:t>
            </a:r>
          </a:p>
          <a:p>
            <a:pPr marL="342900" indent="-342900" algn="just">
              <a:buFont typeface="+mj-lt"/>
              <a:buAutoNum type="arabicPeriod" startAt="2"/>
            </a:pPr>
            <a:endParaRPr lang="en-IE" dirty="0"/>
          </a:p>
          <a:p>
            <a:pPr algn="just"/>
            <a:r>
              <a:rPr lang="en-IE" dirty="0" smtClean="0"/>
              <a:t>	Roghnóidh duine amháin cárta agus cuirfidh sé an cheist: </a:t>
            </a:r>
            <a:r>
              <a:rPr lang="en-IE" i="1" dirty="0" smtClean="0"/>
              <a:t>	Cad atá ann? </a:t>
            </a:r>
          </a:p>
          <a:p>
            <a:pPr algn="just"/>
            <a:r>
              <a:rPr lang="en-IE" i="1" dirty="0"/>
              <a:t>	</a:t>
            </a:r>
            <a:r>
              <a:rPr lang="en-IE" dirty="0" smtClean="0"/>
              <a:t>Beidh ar an duine eile an t-ainm ceart a 	sholáthar. </a:t>
            </a:r>
          </a:p>
          <a:p>
            <a:pPr marL="342900" indent="-342900" algn="just">
              <a:buFont typeface="+mj-lt"/>
              <a:buAutoNum type="arabicPeriod" startAt="2"/>
            </a:pPr>
            <a:endParaRPr lang="en-IE" dirty="0"/>
          </a:p>
          <a:p>
            <a:pPr marL="342900" indent="-342900" algn="just">
              <a:buFont typeface="+mj-lt"/>
              <a:buAutoNum type="arabicPeriod" startAt="4"/>
            </a:pPr>
            <a:r>
              <a:rPr lang="en-IE" dirty="0" smtClean="0"/>
              <a:t>Glacaigí sealanna ag iarraidh an téarma ceart eolaíoch ar gach ball den chnámharlach. Bainigí úsáid as na focail laethúla atá agaibh ar na téarmaí, mar shampla:</a:t>
            </a:r>
          </a:p>
          <a:p>
            <a:pPr marL="342900" indent="-342900" algn="just">
              <a:buFont typeface="+mj-lt"/>
              <a:buAutoNum type="arabicPeriod" startAt="4"/>
            </a:pPr>
            <a:endParaRPr lang="en-IE" dirty="0"/>
          </a:p>
          <a:p>
            <a:pPr algn="just"/>
            <a:r>
              <a:rPr lang="en-IE" dirty="0" smtClean="0"/>
              <a:t>	Cad é an t-ainm eolaíoch ar </a:t>
            </a:r>
            <a:r>
              <a:rPr lang="en-IE" i="1" dirty="0" smtClean="0"/>
              <a:t>cheann</a:t>
            </a:r>
            <a:r>
              <a:rPr lang="en-IE" dirty="0" smtClean="0"/>
              <a:t>?</a:t>
            </a:r>
          </a:p>
          <a:p>
            <a:pPr algn="just"/>
            <a:r>
              <a:rPr lang="en-IE" dirty="0"/>
              <a:t>	</a:t>
            </a:r>
            <a:r>
              <a:rPr lang="en-IE" dirty="0" smtClean="0"/>
              <a:t>Cad é an t-ainm eolaíoch ar </a:t>
            </a:r>
            <a:r>
              <a:rPr lang="en-IE" i="1" dirty="0" smtClean="0"/>
              <a:t>mhéar</a:t>
            </a:r>
            <a:r>
              <a:rPr lang="en-IE" dirty="0" smtClean="0"/>
              <a:t>?</a:t>
            </a:r>
          </a:p>
        </p:txBody>
      </p:sp>
      <p:sp>
        <p:nvSpPr>
          <p:cNvPr id="7"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Córas Cnámharlaigh			</a:t>
            </a:r>
            <a:r>
              <a:rPr lang="en-IE" sz="2800" b="1" dirty="0"/>
              <a:t> </a:t>
            </a:r>
            <a:r>
              <a:rPr lang="en-IE" sz="1600" b="1" dirty="0" smtClean="0"/>
              <a:t>Stór focal 6</a:t>
            </a:r>
            <a:endParaRPr lang="ga-IE" sz="1600" b="1"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3380" y="7848600"/>
            <a:ext cx="974160" cy="1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685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extBox 1"/>
          <p:cNvSpPr txBox="1"/>
          <p:nvPr/>
        </p:nvSpPr>
        <p:spPr>
          <a:xfrm>
            <a:off x="152400" y="913895"/>
            <a:ext cx="6400800" cy="5355312"/>
          </a:xfrm>
          <a:prstGeom prst="rect">
            <a:avLst/>
          </a:prstGeom>
          <a:noFill/>
        </p:spPr>
        <p:txBody>
          <a:bodyPr wrap="square" rtlCol="0">
            <a:spAutoFit/>
          </a:bodyPr>
          <a:lstStyle/>
          <a:p>
            <a:pPr algn="just"/>
            <a:r>
              <a:rPr lang="en-IE" sz="1200" b="1" dirty="0" smtClean="0"/>
              <a:t>Stór focal 1 agus Stór focal 2</a:t>
            </a:r>
          </a:p>
          <a:p>
            <a:pPr marL="171450" indent="-171450" algn="just">
              <a:buFont typeface="Arial" pitchFamily="34" charset="0"/>
              <a:buChar char="•"/>
            </a:pPr>
            <a:r>
              <a:rPr lang="en-IE" sz="1200" dirty="0" smtClean="0"/>
              <a:t>Is féidir cóip a dhéanamh den sleamhnán seo agus ceann amháin a thabhairt do gach dalta. </a:t>
            </a:r>
          </a:p>
          <a:p>
            <a:pPr marL="171450" indent="-171450" algn="just">
              <a:buFont typeface="Arial" pitchFamily="34" charset="0"/>
              <a:buChar char="•"/>
            </a:pPr>
            <a:r>
              <a:rPr lang="en-IE" sz="1200" dirty="0" smtClean="0"/>
              <a:t>Iarr ar gach beirt na hainmneacha cearta a chur leis na cnámha. </a:t>
            </a:r>
          </a:p>
          <a:p>
            <a:pPr marL="171450" indent="-171450" algn="just">
              <a:buFont typeface="Arial" pitchFamily="34" charset="0"/>
              <a:buChar char="•"/>
            </a:pPr>
            <a:r>
              <a:rPr lang="en-IE" sz="1200" dirty="0" smtClean="0"/>
              <a:t>Is féidir freisin, an sleamhnán a choinneáil ar osteilgeoir agus na cnámha a ainmniú leis an rang ar fad. </a:t>
            </a:r>
          </a:p>
          <a:p>
            <a:pPr marL="171450" indent="-171450" algn="just">
              <a:buFont typeface="Arial" pitchFamily="34" charset="0"/>
              <a:buChar char="•"/>
            </a:pPr>
            <a:r>
              <a:rPr lang="en-IE" sz="1200" dirty="0" smtClean="0"/>
              <a:t>Bí cinnte go bhfuil fuaim gach focal ag na daltaí. Bain úsáid as an dara sleamhnán chun dul siar ar na téarmaí arís. Tá cnámharlach ag deireadh na nótaí seo le hainmneacha na gcnámha leis. </a:t>
            </a:r>
          </a:p>
          <a:p>
            <a:pPr algn="just"/>
            <a:endParaRPr lang="en-IE" sz="1200" dirty="0" smtClean="0"/>
          </a:p>
          <a:p>
            <a:pPr algn="just"/>
            <a:r>
              <a:rPr lang="en-IE" sz="1200" b="1" dirty="0"/>
              <a:t>Stór focal </a:t>
            </a:r>
            <a:r>
              <a:rPr lang="en-IE" sz="1200" b="1" dirty="0" smtClean="0"/>
              <a:t>3 </a:t>
            </a:r>
            <a:r>
              <a:rPr lang="en-IE" sz="1200" b="1" dirty="0"/>
              <a:t>agus Stór focal </a:t>
            </a:r>
            <a:r>
              <a:rPr lang="en-IE" sz="1200" b="1" dirty="0" smtClean="0"/>
              <a:t>4</a:t>
            </a:r>
            <a:endParaRPr lang="en-IE" sz="1200" b="1" dirty="0"/>
          </a:p>
          <a:p>
            <a:pPr marL="171450" indent="-171450" algn="just">
              <a:buFont typeface="Arial" pitchFamily="34" charset="0"/>
              <a:buChar char="•"/>
            </a:pPr>
            <a:r>
              <a:rPr lang="en-IE" sz="1200" dirty="0" smtClean="0"/>
              <a:t>Bíodh an cnámharlach gearrtha suas agat agus curtha i gclúdach litreach do gach dalta; agus bíodh na téarmaí gearrtha suas agat freisin agus curtha i gclúdach litreach do gach dalta. </a:t>
            </a:r>
          </a:p>
          <a:p>
            <a:pPr algn="just"/>
            <a:endParaRPr lang="en-IE" sz="1200" dirty="0"/>
          </a:p>
          <a:p>
            <a:pPr algn="just"/>
            <a:r>
              <a:rPr lang="en-IE" sz="1200" b="1" dirty="0"/>
              <a:t>Stór focal </a:t>
            </a:r>
            <a:r>
              <a:rPr lang="en-IE" sz="1200" b="1" dirty="0" smtClean="0"/>
              <a:t>5</a:t>
            </a:r>
            <a:endParaRPr lang="en-IE" sz="1200" b="1" dirty="0"/>
          </a:p>
          <a:p>
            <a:pPr marL="171450" indent="-171450" algn="just">
              <a:buFont typeface="Arial" pitchFamily="34" charset="0"/>
              <a:buChar char="•"/>
            </a:pPr>
            <a:r>
              <a:rPr lang="en-IE" sz="1200" dirty="0" smtClean="0"/>
              <a:t>Léigh tríd na treoracha ar an sleamhnán leis an rang le bheith cinnte go dtuigeann siad cad atá le déanamh. </a:t>
            </a:r>
          </a:p>
          <a:p>
            <a:pPr marL="171450" indent="-171450" algn="just">
              <a:buFont typeface="Arial" pitchFamily="34" charset="0"/>
              <a:buChar char="•"/>
            </a:pPr>
            <a:r>
              <a:rPr lang="en-IE" sz="1200" dirty="0" smtClean="0"/>
              <a:t>Bíodh an clúdach litreach </a:t>
            </a:r>
            <a:r>
              <a:rPr lang="en-IE" sz="1200" dirty="0"/>
              <a:t>leis an gcnámharlach </a:t>
            </a:r>
            <a:r>
              <a:rPr lang="en-IE" sz="1200" dirty="0" smtClean="0"/>
              <a:t>ann, ag </a:t>
            </a:r>
            <a:r>
              <a:rPr lang="en-IE" sz="1200" dirty="0"/>
              <a:t>gach dalta </a:t>
            </a:r>
            <a:r>
              <a:rPr lang="en-IE" sz="1200" dirty="0" smtClean="0"/>
              <a:t>ar dtús. Níl sa chéad ghníomhaíocht ach </a:t>
            </a:r>
            <a:r>
              <a:rPr lang="en-IE" sz="1200" dirty="0" err="1" smtClean="0"/>
              <a:t>réamhullmhúchán</a:t>
            </a:r>
            <a:r>
              <a:rPr lang="en-IE" sz="1200" dirty="0" smtClean="0"/>
              <a:t>. Caithfidh siad an cnámharlach a chur le chéile chomh tapa agus is féidir. </a:t>
            </a:r>
            <a:endParaRPr lang="en-IE" sz="1200" dirty="0"/>
          </a:p>
          <a:p>
            <a:pPr marL="171450" indent="-171450" algn="just">
              <a:buFont typeface="Arial" pitchFamily="34" charset="0"/>
              <a:buChar char="•"/>
            </a:pPr>
            <a:r>
              <a:rPr lang="en-IE" sz="1200" dirty="0" smtClean="0"/>
              <a:t>Tabhair clúdach litreach do gach dalta anois leis na téarmaí ann. Is gníomhaíocht é seo a chuideoidh leis na daltaí na focail a thabhairt leo. </a:t>
            </a:r>
          </a:p>
          <a:p>
            <a:pPr marL="171450" indent="-171450" algn="just">
              <a:buFont typeface="Arial" pitchFamily="34" charset="0"/>
              <a:buChar char="•"/>
            </a:pPr>
            <a:r>
              <a:rPr lang="en-IE" sz="1200" dirty="0" smtClean="0"/>
              <a:t>Téigh siar ar na téarmaí ar fad leis na daltaí. </a:t>
            </a:r>
          </a:p>
          <a:p>
            <a:pPr algn="just"/>
            <a:endParaRPr lang="en-IE" sz="1200" dirty="0"/>
          </a:p>
          <a:p>
            <a:pPr algn="just"/>
            <a:r>
              <a:rPr lang="en-IE" sz="1200" b="1" dirty="0"/>
              <a:t>Stór focal </a:t>
            </a:r>
            <a:r>
              <a:rPr lang="en-IE" sz="1200" b="1" dirty="0" smtClean="0"/>
              <a:t>6</a:t>
            </a:r>
            <a:endParaRPr lang="en-IE" sz="1200" b="1" dirty="0"/>
          </a:p>
          <a:p>
            <a:pPr marL="171450" indent="-171450" algn="just">
              <a:buFont typeface="Arial" pitchFamily="34" charset="0"/>
              <a:buChar char="•"/>
            </a:pPr>
            <a:r>
              <a:rPr lang="en-IE" sz="1200" dirty="0" smtClean="0"/>
              <a:t>Ba cheart go mbeadh an dá chlúdach litreach thuas ag gach dalta go fóill. </a:t>
            </a:r>
          </a:p>
          <a:p>
            <a:pPr marL="171450" indent="-171450" algn="just">
              <a:buFont typeface="Arial" pitchFamily="34" charset="0"/>
              <a:buChar char="•"/>
            </a:pPr>
            <a:r>
              <a:rPr lang="en-IE" sz="1200" dirty="0" smtClean="0"/>
              <a:t>Léigh tríd na treoracha ar an sleamhnán sa tslí is go dtuigfidh siad cad atá le déanamh. </a:t>
            </a:r>
          </a:p>
          <a:p>
            <a:pPr marL="171450" indent="-171450" algn="just">
              <a:buFont typeface="Arial" pitchFamily="34" charset="0"/>
              <a:buChar char="•"/>
            </a:pPr>
            <a:r>
              <a:rPr lang="en-IE" sz="1200" dirty="0" smtClean="0"/>
              <a:t>Bí ag siúl timpeall an ranga le linn na gníomhaíochta agus cabhraigh leis na daltaí más gá. </a:t>
            </a:r>
          </a:p>
          <a:p>
            <a:pPr marL="171450" indent="-171450" algn="just">
              <a:buFont typeface="Arial" pitchFamily="34" charset="0"/>
              <a:buChar char="•"/>
            </a:pPr>
            <a:r>
              <a:rPr lang="en-IE" sz="1200" dirty="0" smtClean="0"/>
              <a:t>Iarr ar bheirteanna éagsúla na ceisteanna a dhéanamh os comhair an ranga. </a:t>
            </a:r>
          </a:p>
          <a:p>
            <a:pPr marL="342900" indent="-342900" algn="just">
              <a:buAutoNum type="arabicPeriod"/>
            </a:pPr>
            <a:endParaRPr lang="en-IE" dirty="0"/>
          </a:p>
        </p:txBody>
      </p:sp>
      <p:sp>
        <p:nvSpPr>
          <p:cNvPr id="7"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Córas Cnámharlaigh			</a:t>
            </a:r>
            <a:r>
              <a:rPr lang="en-IE" sz="2800" b="1" dirty="0"/>
              <a:t> </a:t>
            </a:r>
            <a:r>
              <a:rPr lang="en-IE" sz="2800" b="1" dirty="0" smtClean="0"/>
              <a:t> </a:t>
            </a:r>
            <a:r>
              <a:rPr lang="en-IE" sz="1600" b="1" dirty="0" smtClean="0"/>
              <a:t>Treoracha</a:t>
            </a:r>
            <a:endParaRPr lang="ga-IE" sz="1600" b="1" dirty="0"/>
          </a:p>
        </p:txBody>
      </p:sp>
    </p:spTree>
    <p:extLst>
      <p:ext uri="{BB962C8B-B14F-4D97-AF65-F5344CB8AC3E}">
        <p14:creationId xmlns:p14="http://schemas.microsoft.com/office/powerpoint/2010/main" val="2118274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flipV="1">
            <a:off x="190500" y="685800"/>
            <a:ext cx="45720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ga-IE" b="1" spc="-3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Title 1"/>
          <p:cNvSpPr txBox="1">
            <a:spLocks/>
          </p:cNvSpPr>
          <p:nvPr/>
        </p:nvSpPr>
        <p:spPr>
          <a:xfrm>
            <a:off x="38100" y="152400"/>
            <a:ext cx="6705600" cy="723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b="1" dirty="0" smtClean="0"/>
              <a:t>An Córas Cnámharlaigh			</a:t>
            </a:r>
            <a:r>
              <a:rPr lang="en-IE" sz="2800" b="1" dirty="0"/>
              <a:t> </a:t>
            </a:r>
            <a:r>
              <a:rPr lang="en-IE" sz="1600" b="1" dirty="0" smtClean="0"/>
              <a:t>Stór focal 2</a:t>
            </a:r>
            <a:endParaRPr lang="ga-IE" sz="1600" b="1" dirty="0"/>
          </a:p>
        </p:txBody>
      </p:sp>
      <p:sp>
        <p:nvSpPr>
          <p:cNvPr id="2" name="TextBox 1"/>
          <p:cNvSpPr txBox="1"/>
          <p:nvPr/>
        </p:nvSpPr>
        <p:spPr>
          <a:xfrm>
            <a:off x="190500" y="990600"/>
            <a:ext cx="6438900" cy="7879080"/>
          </a:xfrm>
          <a:prstGeom prst="rect">
            <a:avLst/>
          </a:prstGeom>
          <a:noFill/>
        </p:spPr>
        <p:txBody>
          <a:bodyPr wrap="square" rtlCol="0">
            <a:spAutoFit/>
          </a:bodyPr>
          <a:lstStyle/>
          <a:p>
            <a:pPr algn="just"/>
            <a:r>
              <a:rPr lang="en-IE" dirty="0" smtClean="0"/>
              <a:t>An Cnámharlach</a:t>
            </a:r>
          </a:p>
          <a:p>
            <a:pPr algn="just"/>
            <a:endParaRPr lang="en-IE" dirty="0"/>
          </a:p>
          <a:p>
            <a:pPr algn="just"/>
            <a:r>
              <a:rPr lang="en-IE" dirty="0" smtClean="0"/>
              <a:t>				             </a:t>
            </a:r>
            <a:r>
              <a:rPr lang="en-IE" sz="1400" dirty="0" smtClean="0"/>
              <a:t>cráiniam</a:t>
            </a:r>
          </a:p>
          <a:p>
            <a:pPr algn="just"/>
            <a:endParaRPr lang="en-IE" sz="1400" dirty="0"/>
          </a:p>
          <a:p>
            <a:pPr algn="just"/>
            <a:endParaRPr lang="en-IE" sz="1400" dirty="0" smtClean="0"/>
          </a:p>
          <a:p>
            <a:pPr algn="just"/>
            <a:endParaRPr lang="en-IE" sz="1400" dirty="0"/>
          </a:p>
          <a:p>
            <a:pPr algn="just"/>
            <a:endParaRPr lang="en-IE" sz="1400" dirty="0" smtClean="0"/>
          </a:p>
          <a:p>
            <a:pPr algn="just"/>
            <a:r>
              <a:rPr lang="en-IE" sz="1400" dirty="0" smtClean="0"/>
              <a:t>dealrachán</a:t>
            </a:r>
          </a:p>
          <a:p>
            <a:pPr algn="just"/>
            <a:endParaRPr lang="en-IE" sz="1400" dirty="0"/>
          </a:p>
          <a:p>
            <a:pPr algn="just"/>
            <a:endParaRPr lang="en-IE" dirty="0" smtClean="0"/>
          </a:p>
          <a:p>
            <a:pPr algn="just"/>
            <a:r>
              <a:rPr lang="en-IE" sz="1400" dirty="0" smtClean="0"/>
              <a:t>slinneán					  steirneam</a:t>
            </a:r>
          </a:p>
          <a:p>
            <a:pPr algn="just"/>
            <a:r>
              <a:rPr lang="en-IE" sz="1400" dirty="0" smtClean="0"/>
              <a:t>					      easna</a:t>
            </a:r>
          </a:p>
          <a:p>
            <a:pPr algn="just"/>
            <a:endParaRPr lang="en-IE" sz="1400" dirty="0"/>
          </a:p>
          <a:p>
            <a:pPr algn="just"/>
            <a:r>
              <a:rPr lang="en-IE" sz="1400" dirty="0" smtClean="0"/>
              <a:t>         húiméireas</a:t>
            </a:r>
          </a:p>
          <a:p>
            <a:pPr algn="just"/>
            <a:r>
              <a:rPr lang="en-IE" sz="1400" dirty="0"/>
              <a:t>	</a:t>
            </a:r>
            <a:r>
              <a:rPr lang="en-IE" sz="1400" dirty="0" smtClean="0"/>
              <a:t>				    veirteabra</a:t>
            </a:r>
          </a:p>
          <a:p>
            <a:pPr algn="just"/>
            <a:endParaRPr lang="en-IE" sz="1400" dirty="0"/>
          </a:p>
          <a:p>
            <a:pPr algn="just"/>
            <a:r>
              <a:rPr lang="en-IE" sz="1400" dirty="0" smtClean="0"/>
              <a:t>        ulna </a:t>
            </a:r>
          </a:p>
          <a:p>
            <a:pPr algn="just"/>
            <a:r>
              <a:rPr lang="en-IE" sz="1400" dirty="0" smtClean="0"/>
              <a:t>					          peilbheas</a:t>
            </a:r>
          </a:p>
          <a:p>
            <a:pPr algn="just"/>
            <a:r>
              <a:rPr lang="en-IE" sz="1400" dirty="0" smtClean="0"/>
              <a:t>ga</a:t>
            </a:r>
          </a:p>
          <a:p>
            <a:pPr algn="just"/>
            <a:r>
              <a:rPr lang="en-IE" sz="1400" dirty="0" smtClean="0"/>
              <a:t>					    gimide</a:t>
            </a:r>
          </a:p>
          <a:p>
            <a:pPr algn="just"/>
            <a:r>
              <a:rPr lang="en-IE" sz="1400" dirty="0"/>
              <a:t>	</a:t>
            </a:r>
            <a:r>
              <a:rPr lang="en-IE" sz="1400" dirty="0" smtClean="0"/>
              <a:t>				cnámha </a:t>
            </a:r>
            <a:r>
              <a:rPr lang="en-IE" sz="1400" dirty="0" err="1" smtClean="0"/>
              <a:t>carpacha</a:t>
            </a:r>
            <a:endParaRPr lang="en-IE" sz="1400" dirty="0"/>
          </a:p>
          <a:p>
            <a:pPr algn="just"/>
            <a:r>
              <a:rPr lang="en-IE" sz="1400" dirty="0" smtClean="0"/>
              <a:t>				                   cnámha </a:t>
            </a:r>
            <a:r>
              <a:rPr lang="en-IE" sz="1400" dirty="0" err="1" smtClean="0"/>
              <a:t>meiteacarpacha</a:t>
            </a:r>
            <a:endParaRPr lang="en-IE" sz="1400" dirty="0" smtClean="0"/>
          </a:p>
          <a:p>
            <a:pPr algn="just"/>
            <a:r>
              <a:rPr lang="en-IE" sz="1400" dirty="0"/>
              <a:t>	</a:t>
            </a:r>
            <a:r>
              <a:rPr lang="en-IE" sz="1400" dirty="0" smtClean="0"/>
              <a:t>					falaing </a:t>
            </a:r>
          </a:p>
          <a:p>
            <a:pPr algn="just"/>
            <a:endParaRPr lang="en-IE" sz="1400" dirty="0"/>
          </a:p>
          <a:p>
            <a:pPr algn="just"/>
            <a:r>
              <a:rPr lang="en-IE" sz="1400" dirty="0" smtClean="0"/>
              <a:t>féimear</a:t>
            </a:r>
          </a:p>
          <a:p>
            <a:pPr algn="just"/>
            <a:endParaRPr lang="en-IE" sz="1400" dirty="0" smtClean="0"/>
          </a:p>
          <a:p>
            <a:pPr algn="just"/>
            <a:r>
              <a:rPr lang="en-IE" sz="1400" dirty="0"/>
              <a:t>	</a:t>
            </a:r>
            <a:r>
              <a:rPr lang="en-IE" sz="1400" dirty="0" smtClean="0"/>
              <a:t>				               pláitín glúine</a:t>
            </a:r>
          </a:p>
          <a:p>
            <a:pPr algn="just"/>
            <a:endParaRPr lang="en-IE" sz="1400" dirty="0"/>
          </a:p>
          <a:p>
            <a:pPr algn="just"/>
            <a:r>
              <a:rPr lang="en-IE" sz="1400" dirty="0" smtClean="0"/>
              <a:t>					               </a:t>
            </a:r>
          </a:p>
          <a:p>
            <a:pPr algn="just"/>
            <a:r>
              <a:rPr lang="en-IE" sz="1400" dirty="0"/>
              <a:t>	</a:t>
            </a:r>
            <a:r>
              <a:rPr lang="en-IE" sz="1400" dirty="0" smtClean="0"/>
              <a:t>				               tibia</a:t>
            </a:r>
          </a:p>
          <a:p>
            <a:pPr algn="just"/>
            <a:endParaRPr lang="en-IE" sz="1400" dirty="0"/>
          </a:p>
          <a:p>
            <a:pPr algn="just"/>
            <a:r>
              <a:rPr lang="en-IE" sz="1400" dirty="0" smtClean="0"/>
              <a:t>					           fiobúl</a:t>
            </a:r>
          </a:p>
          <a:p>
            <a:pPr algn="just"/>
            <a:r>
              <a:rPr lang="en-IE" sz="1400" dirty="0" smtClean="0"/>
              <a:t>cnámha </a:t>
            </a:r>
            <a:r>
              <a:rPr lang="en-IE" sz="1400" dirty="0" err="1" smtClean="0"/>
              <a:t>tarsacha</a:t>
            </a:r>
            <a:endParaRPr lang="en-IE" sz="1400" dirty="0" smtClean="0"/>
          </a:p>
          <a:p>
            <a:pPr algn="just"/>
            <a:r>
              <a:rPr lang="en-IE" sz="1400" dirty="0"/>
              <a:t>	</a:t>
            </a:r>
            <a:r>
              <a:rPr lang="en-IE" sz="1400" dirty="0" smtClean="0"/>
              <a:t>			                     cnámha </a:t>
            </a:r>
            <a:r>
              <a:rPr lang="en-IE" sz="1400" dirty="0" err="1" smtClean="0"/>
              <a:t>meiteatarsacha</a:t>
            </a:r>
            <a:endParaRPr lang="en-IE" sz="1400" dirty="0" smtClean="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868" t="5495" r="11187" b="2307"/>
          <a:stretch/>
        </p:blipFill>
        <p:spPr bwMode="auto">
          <a:xfrm>
            <a:off x="1752600" y="2209800"/>
            <a:ext cx="2859630" cy="6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3545430" y="1947565"/>
            <a:ext cx="1066800" cy="52447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85800" y="2971800"/>
            <a:ext cx="1848916" cy="5334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04343" y="3657600"/>
            <a:ext cx="1572157"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124200" y="3581400"/>
            <a:ext cx="1752601" cy="1524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81400" y="3810000"/>
            <a:ext cx="1468979" cy="10983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524000" y="4191000"/>
            <a:ext cx="609069"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990600" y="4876800"/>
            <a:ext cx="1000658"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19103" y="5334000"/>
            <a:ext cx="1636049"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02529" y="4419600"/>
            <a:ext cx="1752601"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490407" y="5105400"/>
            <a:ext cx="1752601"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214183" y="5484750"/>
            <a:ext cx="1752601"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366708" y="5635500"/>
            <a:ext cx="395792"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324350" y="5867400"/>
            <a:ext cx="287880"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385759" y="6096000"/>
            <a:ext cx="1329241"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990600" y="6553200"/>
            <a:ext cx="1572157"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641798" y="6994497"/>
            <a:ext cx="1768403"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657600" y="7620000"/>
            <a:ext cx="1752601"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827034" y="8001000"/>
            <a:ext cx="1415975"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827034" y="8529099"/>
            <a:ext cx="935466"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1547547" y="8305800"/>
            <a:ext cx="1015211" cy="762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329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1790</TotalTime>
  <Words>690</Words>
  <Application>Microsoft Office PowerPoint</Application>
  <PresentationFormat>On-screen Show (4:3)</PresentationFormat>
  <Paragraphs>186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Aimsir Láithreach</dc:title>
  <dc:creator>user</dc:creator>
  <cp:lastModifiedBy>user1</cp:lastModifiedBy>
  <cp:revision>121</cp:revision>
  <cp:lastPrinted>2014-06-05T17:16:38Z</cp:lastPrinted>
  <dcterms:created xsi:type="dcterms:W3CDTF">2006-08-16T00:00:00Z</dcterms:created>
  <dcterms:modified xsi:type="dcterms:W3CDTF">2016-01-15T09:45:32Z</dcterms:modified>
</cp:coreProperties>
</file>