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58" r:id="rId6"/>
    <p:sldId id="262" r:id="rId7"/>
    <p:sldId id="263" r:id="rId8"/>
    <p:sldId id="264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>
        <p:scale>
          <a:sx n="100" d="100"/>
          <a:sy n="100" d="100"/>
        </p:scale>
        <p:origin x="-1038" y="15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12AF2-9E97-440B-9701-E08BE18D7F3C}" type="datetimeFigureOut">
              <a:rPr lang="en-IE" smtClean="0"/>
              <a:pPr/>
              <a:t>27/09/2012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B5B4D-611A-46BF-835E-6B7160E0BD4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B4D-611A-46BF-835E-6B7160E0BD43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B4D-611A-46BF-835E-6B7160E0BD43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B4D-611A-46BF-835E-6B7160E0BD43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B4D-611A-46BF-835E-6B7160E0BD43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B4D-611A-46BF-835E-6B7160E0BD43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B4D-611A-46BF-835E-6B7160E0BD43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B4D-611A-46BF-835E-6B7160E0BD43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B5B4D-611A-46BF-835E-6B7160E0BD43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5829300" cy="838200"/>
          </a:xfrm>
        </p:spPr>
        <p:txBody>
          <a:bodyPr>
            <a:normAutofit/>
          </a:bodyPr>
          <a:lstStyle/>
          <a:p>
            <a:pPr algn="l"/>
            <a:r>
              <a:rPr lang="en-IE" sz="4000" b="1" dirty="0" smtClean="0"/>
              <a:t>‘Is’ </a:t>
            </a:r>
            <a:r>
              <a:rPr lang="en-IE" sz="3200" b="1" dirty="0" smtClean="0"/>
              <a:t>An Chopail               </a:t>
            </a:r>
            <a:r>
              <a:rPr lang="en-IE" sz="1600" b="1" dirty="0" smtClean="0"/>
              <a:t>An aimsir láithreach</a:t>
            </a:r>
            <a:endParaRPr lang="ga-IE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5867400" cy="7467600"/>
          </a:xfrm>
        </p:spPr>
        <p:txBody>
          <a:bodyPr>
            <a:noAutofit/>
          </a:bodyPr>
          <a:lstStyle/>
          <a:p>
            <a:pPr lvl="0" algn="just"/>
            <a:r>
              <a:rPr lang="ga-IE" sz="2400" dirty="0" smtClean="0">
                <a:solidFill>
                  <a:schemeClr val="tx1"/>
                </a:solidFill>
              </a:rPr>
              <a:t>Tá dhá bhriathar ‘to be’ ann sa Ghaeilge </a:t>
            </a:r>
            <a:r>
              <a:rPr lang="ga-IE" sz="2400" b="1" dirty="0" smtClean="0">
                <a:solidFill>
                  <a:schemeClr val="tx1"/>
                </a:solidFill>
              </a:rPr>
              <a:t>Is</a:t>
            </a:r>
            <a:r>
              <a:rPr lang="ga-IE" sz="2400" dirty="0" smtClean="0">
                <a:solidFill>
                  <a:schemeClr val="tx1"/>
                </a:solidFill>
              </a:rPr>
              <a:t> agus </a:t>
            </a:r>
            <a:r>
              <a:rPr lang="ga-IE" sz="2400" b="1" dirty="0" smtClean="0">
                <a:solidFill>
                  <a:schemeClr val="tx1"/>
                </a:solidFill>
              </a:rPr>
              <a:t>Bí</a:t>
            </a:r>
            <a:r>
              <a:rPr lang="ga-IE" sz="2400" dirty="0" smtClean="0">
                <a:solidFill>
                  <a:schemeClr val="tx1"/>
                </a:solidFill>
              </a:rPr>
              <a:t>. Tá rólanna difriúla acu sa teanga – déanann </a:t>
            </a:r>
            <a:r>
              <a:rPr lang="ga-IE" sz="2400" b="1" dirty="0" smtClean="0">
                <a:solidFill>
                  <a:schemeClr val="tx1"/>
                </a:solidFill>
              </a:rPr>
              <a:t>Is</a:t>
            </a:r>
            <a:r>
              <a:rPr lang="ga-IE" sz="2400" dirty="0" smtClean="0">
                <a:solidFill>
                  <a:schemeClr val="tx1"/>
                </a:solidFill>
              </a:rPr>
              <a:t> cúram do rudaí áirithe agus déanann </a:t>
            </a:r>
            <a:r>
              <a:rPr lang="ga-IE" sz="2400" b="1" dirty="0" smtClean="0">
                <a:solidFill>
                  <a:schemeClr val="tx1"/>
                </a:solidFill>
              </a:rPr>
              <a:t>Bí</a:t>
            </a:r>
            <a:r>
              <a:rPr lang="ga-IE" sz="2400" dirty="0" smtClean="0">
                <a:solidFill>
                  <a:schemeClr val="tx1"/>
                </a:solidFill>
              </a:rPr>
              <a:t> cúram do rudaí eile. Uaireanta is féidir leis an dá bhriathar an jab céanna a dhéanamh. Bí ag obair leis an duine in aice leat agus déanaigí iarracht samplaí a thabhairt  sna cásanna seo:</a:t>
            </a:r>
          </a:p>
          <a:p>
            <a:pPr lvl="0" algn="l"/>
            <a:endParaRPr lang="ga-IE" sz="1800" b="1" dirty="0" smtClean="0">
              <a:solidFill>
                <a:schemeClr val="tx1"/>
              </a:solidFill>
            </a:endParaRPr>
          </a:p>
          <a:p>
            <a:pPr algn="l"/>
            <a:r>
              <a:rPr lang="ga-IE" sz="1600" dirty="0" smtClean="0">
                <a:solidFill>
                  <a:schemeClr val="tx1"/>
                </a:solidFill>
              </a:rPr>
              <a:t> </a:t>
            </a:r>
            <a:r>
              <a:rPr lang="ga-IE" sz="2400" u="sng" dirty="0" smtClean="0">
                <a:solidFill>
                  <a:schemeClr val="tx1"/>
                </a:solidFill>
              </a:rPr>
              <a:t>An chopail </a:t>
            </a:r>
            <a:r>
              <a:rPr lang="ga-IE" sz="2400" b="1" i="1" u="sng" dirty="0" smtClean="0">
                <a:solidFill>
                  <a:schemeClr val="tx1"/>
                </a:solidFill>
              </a:rPr>
              <a:t>Is</a:t>
            </a:r>
            <a:r>
              <a:rPr lang="ga-IE" sz="2400" u="sng" dirty="0" smtClean="0">
                <a:solidFill>
                  <a:schemeClr val="tx1"/>
                </a:solidFill>
              </a:rPr>
              <a:t> amháin:</a:t>
            </a:r>
          </a:p>
          <a:p>
            <a:pPr algn="l"/>
            <a:endParaRPr lang="ga-IE" sz="1800" dirty="0" smtClean="0">
              <a:solidFill>
                <a:schemeClr val="tx1"/>
              </a:solidFill>
            </a:endParaRPr>
          </a:p>
          <a:p>
            <a:pPr algn="l"/>
            <a:endParaRPr lang="ga-IE" sz="1800" dirty="0" smtClean="0">
              <a:solidFill>
                <a:schemeClr val="tx1"/>
              </a:solidFill>
            </a:endParaRPr>
          </a:p>
          <a:p>
            <a:pPr algn="l"/>
            <a:endParaRPr lang="ga-IE" sz="1800" dirty="0" smtClean="0">
              <a:solidFill>
                <a:schemeClr val="tx1"/>
              </a:solidFill>
            </a:endParaRPr>
          </a:p>
          <a:p>
            <a:pPr algn="l"/>
            <a:r>
              <a:rPr lang="ga-IE" sz="2600" u="sng" dirty="0" smtClean="0">
                <a:solidFill>
                  <a:schemeClr val="tx1"/>
                </a:solidFill>
              </a:rPr>
              <a:t>An briathar </a:t>
            </a:r>
            <a:r>
              <a:rPr lang="ga-IE" sz="2600" b="1" i="1" u="sng" dirty="0" smtClean="0">
                <a:solidFill>
                  <a:schemeClr val="tx1"/>
                </a:solidFill>
              </a:rPr>
              <a:t>Bí</a:t>
            </a:r>
            <a:r>
              <a:rPr lang="ga-IE" sz="2600" u="sng" dirty="0" smtClean="0">
                <a:solidFill>
                  <a:schemeClr val="tx1"/>
                </a:solidFill>
              </a:rPr>
              <a:t> amháin:</a:t>
            </a:r>
          </a:p>
          <a:p>
            <a:pPr algn="l"/>
            <a:endParaRPr lang="ga-IE" sz="1800" dirty="0" smtClean="0">
              <a:solidFill>
                <a:schemeClr val="tx1"/>
              </a:solidFill>
            </a:endParaRPr>
          </a:p>
          <a:p>
            <a:pPr algn="l"/>
            <a:endParaRPr lang="ga-IE" sz="1800" dirty="0" smtClean="0">
              <a:solidFill>
                <a:schemeClr val="tx1"/>
              </a:solidFill>
            </a:endParaRPr>
          </a:p>
          <a:p>
            <a:pPr algn="l"/>
            <a:endParaRPr lang="ga-IE" sz="1800" dirty="0" smtClean="0">
              <a:solidFill>
                <a:schemeClr val="tx1"/>
              </a:solidFill>
            </a:endParaRPr>
          </a:p>
          <a:p>
            <a:pPr algn="l"/>
            <a:r>
              <a:rPr lang="ga-IE" sz="2800" u="sng" dirty="0" smtClean="0">
                <a:solidFill>
                  <a:schemeClr val="tx1"/>
                </a:solidFill>
              </a:rPr>
              <a:t>An chopail </a:t>
            </a:r>
            <a:r>
              <a:rPr lang="ga-IE" sz="2800" b="1" i="1" u="sng" dirty="0" smtClean="0">
                <a:solidFill>
                  <a:schemeClr val="tx1"/>
                </a:solidFill>
              </a:rPr>
              <a:t>Is</a:t>
            </a:r>
            <a:r>
              <a:rPr lang="ga-IE" sz="2800" u="sng" dirty="0" smtClean="0">
                <a:solidFill>
                  <a:schemeClr val="tx1"/>
                </a:solidFill>
              </a:rPr>
              <a:t> nó an briathar </a:t>
            </a:r>
            <a:r>
              <a:rPr lang="ga-IE" sz="2800" b="1" i="1" u="sng" dirty="0" smtClean="0">
                <a:solidFill>
                  <a:schemeClr val="tx1"/>
                </a:solidFill>
              </a:rPr>
              <a:t>bí</a:t>
            </a:r>
            <a:r>
              <a:rPr lang="ga-IE" sz="2800" u="sng" dirty="0" smtClean="0">
                <a:solidFill>
                  <a:schemeClr val="tx1"/>
                </a:solidFill>
              </a:rPr>
              <a:t>:</a:t>
            </a:r>
            <a:endParaRPr lang="ga-IE" sz="2800" u="sng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096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6019800" cy="7467600"/>
          </a:xfrm>
        </p:spPr>
        <p:txBody>
          <a:bodyPr>
            <a:noAutofit/>
          </a:bodyPr>
          <a:lstStyle/>
          <a:p>
            <a:pPr lvl="0" algn="l"/>
            <a:r>
              <a:rPr lang="ga-IE" sz="2000" dirty="0" smtClean="0">
                <a:solidFill>
                  <a:schemeClr val="tx1"/>
                </a:solidFill>
              </a:rPr>
              <a:t>An raibh an ceart agaibh?</a:t>
            </a:r>
          </a:p>
          <a:p>
            <a:pPr lvl="0" algn="l"/>
            <a:endParaRPr lang="ga-IE" sz="1800" dirty="0" smtClean="0">
              <a:solidFill>
                <a:schemeClr val="tx1"/>
              </a:solidFill>
            </a:endParaRPr>
          </a:p>
          <a:p>
            <a:pPr algn="l"/>
            <a:r>
              <a:rPr lang="ga-IE" sz="1100" dirty="0" smtClean="0">
                <a:solidFill>
                  <a:schemeClr val="tx1"/>
                </a:solidFill>
              </a:rPr>
              <a:t> </a:t>
            </a:r>
            <a:r>
              <a:rPr lang="ga-IE" sz="1600" u="sng" dirty="0" smtClean="0">
                <a:solidFill>
                  <a:schemeClr val="tx1"/>
                </a:solidFill>
              </a:rPr>
              <a:t>An chopail </a:t>
            </a:r>
            <a:r>
              <a:rPr lang="ga-IE" sz="1600" b="1" i="1" u="sng" dirty="0" smtClean="0">
                <a:solidFill>
                  <a:schemeClr val="tx1"/>
                </a:solidFill>
              </a:rPr>
              <a:t>Is</a:t>
            </a:r>
            <a:r>
              <a:rPr lang="ga-IE" sz="1600" u="sng" dirty="0" smtClean="0">
                <a:solidFill>
                  <a:schemeClr val="tx1"/>
                </a:solidFill>
              </a:rPr>
              <a:t> amháin:</a:t>
            </a:r>
          </a:p>
          <a:p>
            <a:pPr marL="342900" lvl="0" indent="-342900" algn="l">
              <a:buAutoNum type="arabicPeriod"/>
            </a:pPr>
            <a:r>
              <a:rPr lang="ga-IE" sz="1600" dirty="0" smtClean="0">
                <a:solidFill>
                  <a:schemeClr val="tx1"/>
                </a:solidFill>
              </a:rPr>
              <a:t>Ag rá cad as tú:		</a:t>
            </a:r>
            <a:r>
              <a:rPr lang="ga-IE" sz="1600" b="1" dirty="0" smtClean="0">
                <a:solidFill>
                  <a:schemeClr val="tx1"/>
                </a:solidFill>
              </a:rPr>
              <a:t>Is as Ciarraí mé.</a:t>
            </a:r>
          </a:p>
          <a:p>
            <a:pPr marL="342900" lvl="0" indent="-342900" algn="l">
              <a:buAutoNum type="arabicPeriod"/>
            </a:pPr>
            <a:r>
              <a:rPr lang="ga-IE" sz="1600" dirty="0" smtClean="0">
                <a:solidFill>
                  <a:schemeClr val="tx1"/>
                </a:solidFill>
              </a:rPr>
              <a:t>Ag cur síos ar inscne:	</a:t>
            </a:r>
            <a:r>
              <a:rPr lang="ga-IE" sz="1600" b="1" dirty="0" smtClean="0">
                <a:solidFill>
                  <a:schemeClr val="tx1"/>
                </a:solidFill>
              </a:rPr>
              <a:t>Is bean í.</a:t>
            </a:r>
          </a:p>
          <a:p>
            <a:pPr marL="342900" lvl="0" indent="-342900" algn="l">
              <a:buAutoNum type="arabicPeriod"/>
            </a:pPr>
            <a:r>
              <a:rPr lang="ga-IE" sz="1600" dirty="0" smtClean="0">
                <a:solidFill>
                  <a:schemeClr val="tx1"/>
                </a:solidFill>
              </a:rPr>
              <a:t>Ag rá cén post atá agat	</a:t>
            </a:r>
            <a:r>
              <a:rPr lang="ga-IE" sz="1600" b="1" dirty="0" smtClean="0">
                <a:solidFill>
                  <a:schemeClr val="tx1"/>
                </a:solidFill>
              </a:rPr>
              <a:t>Is dalta scoile mé.</a:t>
            </a:r>
          </a:p>
          <a:p>
            <a:pPr algn="l"/>
            <a:endParaRPr lang="ga-IE" sz="1200" dirty="0" smtClean="0">
              <a:solidFill>
                <a:schemeClr val="tx1"/>
              </a:solidFill>
            </a:endParaRPr>
          </a:p>
          <a:p>
            <a:pPr algn="l"/>
            <a:r>
              <a:rPr lang="ga-IE" sz="1800" u="sng" dirty="0" smtClean="0">
                <a:solidFill>
                  <a:schemeClr val="tx1"/>
                </a:solidFill>
              </a:rPr>
              <a:t>An briathar </a:t>
            </a:r>
            <a:r>
              <a:rPr lang="ga-IE" sz="1800" b="1" i="1" u="sng" dirty="0" smtClean="0">
                <a:solidFill>
                  <a:schemeClr val="tx1"/>
                </a:solidFill>
              </a:rPr>
              <a:t>Bí</a:t>
            </a:r>
            <a:r>
              <a:rPr lang="ga-IE" sz="1800" u="sng" dirty="0" smtClean="0">
                <a:solidFill>
                  <a:schemeClr val="tx1"/>
                </a:solidFill>
              </a:rPr>
              <a:t> amháin:</a:t>
            </a:r>
          </a:p>
          <a:p>
            <a:pPr marL="342900" indent="-342900" algn="l">
              <a:buFont typeface="+mj-lt"/>
              <a:buAutoNum type="arabicPeriod"/>
            </a:pPr>
            <a:r>
              <a:rPr lang="ga-IE" sz="1600" dirty="0" smtClean="0">
                <a:solidFill>
                  <a:schemeClr val="tx1"/>
                </a:solidFill>
              </a:rPr>
              <a:t>Ag rá cá bhfuil tú i do chónaí:</a:t>
            </a:r>
            <a:r>
              <a:rPr lang="ga-IE" sz="1800" dirty="0" smtClean="0">
                <a:solidFill>
                  <a:schemeClr val="tx1"/>
                </a:solidFill>
              </a:rPr>
              <a:t>		</a:t>
            </a:r>
            <a:r>
              <a:rPr lang="ga-IE" sz="1600" b="1" dirty="0" smtClean="0">
                <a:solidFill>
                  <a:schemeClr val="tx1"/>
                </a:solidFill>
              </a:rPr>
              <a:t>Tá mé i mo chónaí i...</a:t>
            </a:r>
          </a:p>
          <a:p>
            <a:pPr marL="342900" indent="-342900" algn="l">
              <a:buFont typeface="+mj-lt"/>
              <a:buAutoNum type="arabicPeriod"/>
            </a:pPr>
            <a:r>
              <a:rPr lang="ga-IE" sz="1600" dirty="0" smtClean="0">
                <a:solidFill>
                  <a:schemeClr val="tx1"/>
                </a:solidFill>
              </a:rPr>
              <a:t>Ag rá conas atá tú:		</a:t>
            </a:r>
            <a:r>
              <a:rPr lang="ga-IE" sz="1600" b="1" dirty="0" smtClean="0">
                <a:solidFill>
                  <a:schemeClr val="tx1"/>
                </a:solidFill>
              </a:rPr>
              <a:t>Tá mé go maith.</a:t>
            </a:r>
          </a:p>
          <a:p>
            <a:pPr marL="342900" indent="-342900" algn="l">
              <a:buFont typeface="+mj-lt"/>
              <a:buAutoNum type="arabicPeriod"/>
            </a:pPr>
            <a:r>
              <a:rPr lang="ga-IE" sz="1600" dirty="0" smtClean="0">
                <a:solidFill>
                  <a:schemeClr val="tx1"/>
                </a:solidFill>
              </a:rPr>
              <a:t>Ag rá cad a dhéanann tú go rialta:	</a:t>
            </a:r>
            <a:r>
              <a:rPr lang="ga-IE" sz="1600" b="1" dirty="0" smtClean="0">
                <a:solidFill>
                  <a:schemeClr val="tx1"/>
                </a:solidFill>
              </a:rPr>
              <a:t>Bím ag imirt peile gach lá</a:t>
            </a:r>
          </a:p>
          <a:p>
            <a:pPr algn="l"/>
            <a:endParaRPr lang="ga-IE" sz="1200" dirty="0" smtClean="0">
              <a:solidFill>
                <a:schemeClr val="tx1"/>
              </a:solidFill>
            </a:endParaRPr>
          </a:p>
          <a:p>
            <a:pPr algn="l"/>
            <a:r>
              <a:rPr lang="ga-IE" sz="1800" u="sng" dirty="0" smtClean="0">
                <a:solidFill>
                  <a:schemeClr val="tx1"/>
                </a:solidFill>
              </a:rPr>
              <a:t>An chopail </a:t>
            </a:r>
            <a:r>
              <a:rPr lang="ga-IE" sz="1800" b="1" i="1" u="sng" dirty="0" smtClean="0">
                <a:solidFill>
                  <a:schemeClr val="tx1"/>
                </a:solidFill>
              </a:rPr>
              <a:t>Is</a:t>
            </a:r>
            <a:r>
              <a:rPr lang="ga-IE" sz="1800" u="sng" dirty="0" smtClean="0">
                <a:solidFill>
                  <a:schemeClr val="tx1"/>
                </a:solidFill>
              </a:rPr>
              <a:t> nó an briathar </a:t>
            </a:r>
            <a:r>
              <a:rPr lang="ga-IE" sz="1800" b="1" i="1" u="sng" dirty="0" smtClean="0">
                <a:solidFill>
                  <a:schemeClr val="tx1"/>
                </a:solidFill>
              </a:rPr>
              <a:t>bí</a:t>
            </a:r>
            <a:r>
              <a:rPr lang="ga-IE" sz="1800" u="sng" dirty="0" smtClean="0">
                <a:solidFill>
                  <a:schemeClr val="tx1"/>
                </a:solidFill>
              </a:rPr>
              <a:t>:</a:t>
            </a:r>
          </a:p>
          <a:p>
            <a:pPr lvl="0" algn="l"/>
            <a:r>
              <a:rPr lang="ga-IE" sz="1800" dirty="0" smtClean="0">
                <a:solidFill>
                  <a:schemeClr val="tx1"/>
                </a:solidFill>
              </a:rPr>
              <a:t>Is múinteoir mé. </a:t>
            </a:r>
            <a:r>
              <a:rPr lang="ga-IE" sz="1800" b="1" dirty="0" smtClean="0">
                <a:solidFill>
                  <a:schemeClr val="tx1"/>
                </a:solidFill>
              </a:rPr>
              <a:t>vs</a:t>
            </a:r>
            <a:r>
              <a:rPr lang="ga-IE" sz="1800" dirty="0" smtClean="0">
                <a:solidFill>
                  <a:schemeClr val="tx1"/>
                </a:solidFill>
              </a:rPr>
              <a:t> Tá mé i mo mhúinteoir.</a:t>
            </a:r>
          </a:p>
          <a:p>
            <a:pPr lvl="0" algn="l"/>
            <a:r>
              <a:rPr lang="ga-IE" sz="1800" dirty="0" smtClean="0">
                <a:solidFill>
                  <a:schemeClr val="tx1"/>
                </a:solidFill>
              </a:rPr>
              <a:t>Is deas an lá é. </a:t>
            </a:r>
            <a:r>
              <a:rPr lang="ga-IE" sz="1800" b="1" dirty="0" smtClean="0">
                <a:solidFill>
                  <a:schemeClr val="tx1"/>
                </a:solidFill>
              </a:rPr>
              <a:t>vs</a:t>
            </a:r>
            <a:r>
              <a:rPr lang="ga-IE" sz="1800" dirty="0" smtClean="0">
                <a:solidFill>
                  <a:schemeClr val="tx1"/>
                </a:solidFill>
              </a:rPr>
              <a:t> Tá lá deas ann.</a:t>
            </a:r>
          </a:p>
          <a:p>
            <a:pPr lvl="0" algn="l"/>
            <a:r>
              <a:rPr lang="ga-IE" sz="1800" dirty="0" smtClean="0">
                <a:solidFill>
                  <a:schemeClr val="tx1"/>
                </a:solidFill>
              </a:rPr>
              <a:t>Is fear cairdiúil é Julian. </a:t>
            </a:r>
            <a:r>
              <a:rPr lang="ga-IE" sz="1800" b="1" dirty="0" smtClean="0">
                <a:solidFill>
                  <a:schemeClr val="tx1"/>
                </a:solidFill>
              </a:rPr>
              <a:t>vs</a:t>
            </a:r>
            <a:r>
              <a:rPr lang="ga-IE" sz="1800" dirty="0" smtClean="0">
                <a:solidFill>
                  <a:schemeClr val="tx1"/>
                </a:solidFill>
              </a:rPr>
              <a:t> Tá Julian cairdiúil.</a:t>
            </a:r>
          </a:p>
          <a:p>
            <a:pPr marL="342900" lvl="0" indent="-342900" algn="l"/>
            <a:endParaRPr lang="ga-IE" sz="1800" b="1" dirty="0" smtClean="0">
              <a:solidFill>
                <a:schemeClr val="tx1"/>
              </a:solidFill>
            </a:endParaRPr>
          </a:p>
          <a:p>
            <a:pPr marL="342900" lvl="0" indent="-342900" algn="l"/>
            <a:r>
              <a:rPr lang="ga-IE" sz="1800" b="1" dirty="0" smtClean="0">
                <a:solidFill>
                  <a:schemeClr val="tx1"/>
                </a:solidFill>
              </a:rPr>
              <a:t>Uaireanta sa chaint fágtar ar lár an Is:</a:t>
            </a:r>
          </a:p>
          <a:p>
            <a:pPr marL="342900" lvl="0" indent="-342900" algn="l"/>
            <a:r>
              <a:rPr lang="ga-IE" sz="1800" dirty="0" smtClean="0">
                <a:solidFill>
                  <a:schemeClr val="tx1"/>
                </a:solidFill>
              </a:rPr>
              <a:t>As Dún na nGall mé.</a:t>
            </a:r>
          </a:p>
          <a:p>
            <a:pPr marL="342900" lvl="0" indent="-342900" algn="l"/>
            <a:r>
              <a:rPr lang="ga-IE" sz="1800" dirty="0" smtClean="0">
                <a:solidFill>
                  <a:schemeClr val="tx1"/>
                </a:solidFill>
              </a:rPr>
              <a:t>As Gaillimh mé.</a:t>
            </a:r>
          </a:p>
          <a:p>
            <a:pPr marL="342900" lvl="0" indent="-342900" algn="l"/>
            <a:r>
              <a:rPr lang="ga-IE" sz="1800" dirty="0" smtClean="0">
                <a:solidFill>
                  <a:schemeClr val="tx1"/>
                </a:solidFill>
              </a:rPr>
              <a:t>Ó Chiarraí mé.</a:t>
            </a:r>
          </a:p>
          <a:p>
            <a:pPr marL="342900" lvl="0" indent="-342900" algn="l"/>
            <a:endParaRPr lang="ga-IE" sz="1800" dirty="0" smtClean="0">
              <a:solidFill>
                <a:schemeClr val="tx1"/>
              </a:solidFill>
            </a:endParaRPr>
          </a:p>
          <a:p>
            <a:pPr marL="342900" lvl="0" indent="-342900" algn="l"/>
            <a:r>
              <a:rPr lang="ga-IE" sz="1800" b="1" u="sng" dirty="0" smtClean="0">
                <a:solidFill>
                  <a:schemeClr val="tx1"/>
                </a:solidFill>
              </a:rPr>
              <a:t>Ní féidir go deo </a:t>
            </a:r>
            <a:r>
              <a:rPr lang="ga-IE" sz="1800" dirty="0" smtClean="0">
                <a:solidFill>
                  <a:schemeClr val="tx1"/>
                </a:solidFill>
              </a:rPr>
              <a:t>‘tá’ a rá sa chomhthéacs seo </a:t>
            </a:r>
          </a:p>
          <a:p>
            <a:pPr marL="342900" lvl="0" indent="-342900" algn="l"/>
            <a:r>
              <a:rPr lang="ga-IE" sz="1800" dirty="0" smtClean="0">
                <a:solidFill>
                  <a:schemeClr val="tx1"/>
                </a:solidFill>
              </a:rPr>
              <a:t>(*tá mé as Corcaigh)</a:t>
            </a:r>
            <a:endParaRPr lang="ga-IE" sz="18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096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533401"/>
            <a:ext cx="58293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‘Is’ </a:t>
            </a:r>
            <a:r>
              <a:rPr kumimoji="0" lang="en-IE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Chopail               </a:t>
            </a:r>
            <a:r>
              <a:rPr kumimoji="0" lang="en-IE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aimsir láithreach</a:t>
            </a:r>
            <a:endParaRPr kumimoji="0" lang="ga-I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5943600" cy="7620000"/>
          </a:xfrm>
        </p:spPr>
        <p:txBody>
          <a:bodyPr>
            <a:noAutofit/>
          </a:bodyPr>
          <a:lstStyle/>
          <a:p>
            <a:pPr lvl="0" algn="l"/>
            <a:r>
              <a:rPr lang="ga-IE" sz="2800" dirty="0" smtClean="0">
                <a:solidFill>
                  <a:schemeClr val="tx1"/>
                </a:solidFill>
              </a:rPr>
              <a:t>Féach ar na foirmeacha seo:</a:t>
            </a:r>
          </a:p>
          <a:p>
            <a:pPr lvl="0" algn="l"/>
            <a:endParaRPr lang="ga-IE" sz="1800" dirty="0" smtClean="0">
              <a:solidFill>
                <a:schemeClr val="tx1"/>
              </a:solidFill>
            </a:endParaRPr>
          </a:p>
          <a:p>
            <a:pPr lvl="0" algn="l"/>
            <a:endParaRPr lang="ga-IE" sz="1800" dirty="0" smtClean="0">
              <a:solidFill>
                <a:schemeClr val="tx1"/>
              </a:solidFill>
            </a:endParaRPr>
          </a:p>
          <a:p>
            <a:pPr algn="l"/>
            <a:r>
              <a:rPr lang="ga-IE" sz="2400" b="1" dirty="0" smtClean="0">
                <a:solidFill>
                  <a:schemeClr val="tx1"/>
                </a:solidFill>
              </a:rPr>
              <a:t>Is </a:t>
            </a:r>
            <a:r>
              <a:rPr lang="ga-IE" sz="2400" dirty="0" smtClean="0">
                <a:solidFill>
                  <a:schemeClr val="tx1"/>
                </a:solidFill>
              </a:rPr>
              <a:t>		is duine maith é</a:t>
            </a:r>
          </a:p>
          <a:p>
            <a:pPr algn="l"/>
            <a:r>
              <a:rPr lang="ga-IE" sz="24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ga-IE" sz="2400" b="1" dirty="0" smtClean="0">
                <a:solidFill>
                  <a:schemeClr val="tx1"/>
                </a:solidFill>
              </a:rPr>
              <a:t>Ní</a:t>
            </a:r>
            <a:r>
              <a:rPr lang="ga-IE" sz="2400" dirty="0" smtClean="0">
                <a:solidFill>
                  <a:schemeClr val="tx1"/>
                </a:solidFill>
              </a:rPr>
              <a:t> 		ní cainteoir maith í</a:t>
            </a:r>
          </a:p>
          <a:p>
            <a:pPr algn="l"/>
            <a:r>
              <a:rPr lang="ga-IE" sz="24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ga-IE" sz="2400" b="1" dirty="0" smtClean="0">
                <a:solidFill>
                  <a:schemeClr val="tx1"/>
                </a:solidFill>
              </a:rPr>
              <a:t>An </a:t>
            </a:r>
            <a:r>
              <a:rPr lang="ga-IE" sz="2400" dirty="0" smtClean="0">
                <a:solidFill>
                  <a:schemeClr val="tx1"/>
                </a:solidFill>
              </a:rPr>
              <a:t>		an ceoltóir maith é?</a:t>
            </a:r>
          </a:p>
          <a:p>
            <a:pPr algn="l"/>
            <a:r>
              <a:rPr lang="ga-IE" sz="24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ga-IE" sz="2400" b="1" dirty="0" smtClean="0">
                <a:solidFill>
                  <a:schemeClr val="tx1"/>
                </a:solidFill>
              </a:rPr>
              <a:t>Nach</a:t>
            </a:r>
            <a:r>
              <a:rPr lang="ga-IE" sz="2400" dirty="0" smtClean="0">
                <a:solidFill>
                  <a:schemeClr val="tx1"/>
                </a:solidFill>
              </a:rPr>
              <a:t> 		nach ceoltóir maith é?</a:t>
            </a:r>
          </a:p>
          <a:p>
            <a:pPr algn="l"/>
            <a:endParaRPr lang="ga-IE" sz="2400" dirty="0" smtClean="0">
              <a:solidFill>
                <a:schemeClr val="tx1"/>
              </a:solidFill>
            </a:endParaRPr>
          </a:p>
          <a:p>
            <a:pPr algn="l"/>
            <a:endParaRPr lang="ga-IE" sz="2400" dirty="0" smtClean="0">
              <a:solidFill>
                <a:schemeClr val="tx1"/>
              </a:solidFill>
            </a:endParaRPr>
          </a:p>
          <a:p>
            <a:pPr algn="l"/>
            <a:r>
              <a:rPr lang="ga-IE" sz="2800" dirty="0" smtClean="0">
                <a:solidFill>
                  <a:schemeClr val="tx1"/>
                </a:solidFill>
              </a:rPr>
              <a:t>Ní bhíonn séimhiú nó urú i gceist san aimsir láithreach! Tá sé chomh simplí sin.  </a:t>
            </a:r>
          </a:p>
          <a:p>
            <a:pPr lvl="0" algn="l"/>
            <a:endParaRPr lang="en-IE" sz="1800" dirty="0" smtClean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096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647700" y="3771900"/>
            <a:ext cx="533400" cy="4572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647700" y="2857500"/>
            <a:ext cx="533400" cy="4572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647700" y="4610100"/>
            <a:ext cx="533400" cy="4572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533400" y="533401"/>
            <a:ext cx="58293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‘Is’ 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Chopail             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aimsir láithreach</a:t>
            </a:r>
            <a:endParaRPr kumimoji="0" lang="ga-I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5867400" cy="7620000"/>
          </a:xfrm>
        </p:spPr>
        <p:txBody>
          <a:bodyPr>
            <a:noAutofit/>
          </a:bodyPr>
          <a:lstStyle/>
          <a:p>
            <a:pPr lvl="0" algn="l"/>
            <a:r>
              <a:rPr lang="en-IE" sz="2400" dirty="0" smtClean="0">
                <a:solidFill>
                  <a:schemeClr val="tx1"/>
                </a:solidFill>
              </a:rPr>
              <a:t>Éiríonn an scéal níos casta áfach nuair is gá ceist a fhreagairt: Bí ag obair leis an duine in aice leat – an féidir libh </a:t>
            </a:r>
            <a:r>
              <a:rPr lang="en-IE" sz="2400" b="1" i="1" dirty="0" smtClean="0">
                <a:solidFill>
                  <a:schemeClr val="tx1"/>
                </a:solidFill>
              </a:rPr>
              <a:t>yes/no</a:t>
            </a:r>
            <a:r>
              <a:rPr lang="en-IE" sz="2400" dirty="0" smtClean="0">
                <a:solidFill>
                  <a:schemeClr val="tx1"/>
                </a:solidFill>
              </a:rPr>
              <a:t> a rá sna teangacha seo:</a:t>
            </a:r>
          </a:p>
          <a:p>
            <a:pPr lvl="0" algn="l"/>
            <a:endParaRPr lang="en-IE" sz="2400" dirty="0" smtClean="0">
              <a:solidFill>
                <a:schemeClr val="tx1"/>
              </a:solidFill>
            </a:endParaRPr>
          </a:p>
          <a:p>
            <a:pPr lvl="0" algn="l"/>
            <a:endParaRPr lang="en-IE" sz="2400" dirty="0" smtClean="0">
              <a:solidFill>
                <a:schemeClr val="tx1"/>
              </a:solidFill>
            </a:endParaRPr>
          </a:p>
          <a:p>
            <a:pPr lvl="0" algn="l"/>
            <a:endParaRPr lang="en-IE" sz="2400" dirty="0" smtClean="0">
              <a:solidFill>
                <a:schemeClr val="tx1"/>
              </a:solidFill>
            </a:endParaRPr>
          </a:p>
          <a:p>
            <a:pPr lvl="0" algn="l"/>
            <a:endParaRPr lang="en-IE" sz="2400" dirty="0" smtClean="0">
              <a:solidFill>
                <a:schemeClr val="tx1"/>
              </a:solidFill>
            </a:endParaRPr>
          </a:p>
          <a:p>
            <a:pPr lvl="0" algn="l"/>
            <a:endParaRPr lang="en-IE" sz="2400" dirty="0" smtClean="0">
              <a:solidFill>
                <a:schemeClr val="tx1"/>
              </a:solidFill>
            </a:endParaRPr>
          </a:p>
          <a:p>
            <a:pPr lvl="0" algn="l"/>
            <a:r>
              <a:rPr lang="en-IE" sz="2400" dirty="0" smtClean="0">
                <a:solidFill>
                  <a:schemeClr val="tx1"/>
                </a:solidFill>
              </a:rPr>
              <a:t>Anois, cad faoin nGaeilge?</a:t>
            </a:r>
          </a:p>
          <a:p>
            <a:pPr lvl="0" algn="l"/>
            <a:endParaRPr lang="en-IE" sz="2400" dirty="0" smtClean="0">
              <a:solidFill>
                <a:schemeClr val="tx1"/>
              </a:solidFill>
            </a:endParaRPr>
          </a:p>
          <a:p>
            <a:pPr lvl="0" algn="l"/>
            <a:r>
              <a:rPr lang="en-IE" sz="2400" dirty="0" smtClean="0">
                <a:solidFill>
                  <a:schemeClr val="tx1"/>
                </a:solidFill>
              </a:rPr>
              <a:t>Cad é an freagra gearr ar na ceisteanna seo:</a:t>
            </a:r>
          </a:p>
          <a:p>
            <a:pPr lvl="0" algn="l"/>
            <a:r>
              <a:rPr lang="en-IE" sz="2000" b="1" dirty="0" smtClean="0">
                <a:solidFill>
                  <a:schemeClr val="tx1"/>
                </a:solidFill>
              </a:rPr>
              <a:t>An bhfuil tú go maith?</a:t>
            </a:r>
          </a:p>
          <a:p>
            <a:pPr lvl="0" algn="l"/>
            <a:r>
              <a:rPr lang="en-IE" sz="2000" b="1" dirty="0" smtClean="0">
                <a:solidFill>
                  <a:schemeClr val="tx1"/>
                </a:solidFill>
              </a:rPr>
              <a:t>An dtéann tú go dtí an phictiúrlann gach lá?</a:t>
            </a:r>
          </a:p>
          <a:p>
            <a:pPr lvl="0" algn="l"/>
            <a:r>
              <a:rPr lang="en-IE" sz="2000" b="1" dirty="0" smtClean="0">
                <a:solidFill>
                  <a:schemeClr val="tx1"/>
                </a:solidFill>
              </a:rPr>
              <a:t>An itheann tú feoil?</a:t>
            </a:r>
          </a:p>
          <a:p>
            <a:pPr lvl="0" algn="l"/>
            <a:r>
              <a:rPr lang="en-IE" sz="2000" b="1" dirty="0" smtClean="0">
                <a:solidFill>
                  <a:schemeClr val="tx1"/>
                </a:solidFill>
              </a:rPr>
              <a:t>An imríonn Pól sacar?</a:t>
            </a:r>
          </a:p>
          <a:p>
            <a:pPr lvl="0" algn="l"/>
            <a:endParaRPr lang="en-IE" sz="2000" b="1" dirty="0" smtClean="0">
              <a:solidFill>
                <a:schemeClr val="tx1"/>
              </a:solidFill>
            </a:endParaRPr>
          </a:p>
          <a:p>
            <a:pPr lvl="0" algn="l"/>
            <a:r>
              <a:rPr lang="en-IE" sz="2800" b="1" dirty="0" smtClean="0">
                <a:solidFill>
                  <a:schemeClr val="tx1"/>
                </a:solidFill>
              </a:rPr>
              <a:t>ACH</a:t>
            </a:r>
          </a:p>
          <a:p>
            <a:pPr lvl="0" algn="l"/>
            <a:endParaRPr lang="en-IE" sz="1800" dirty="0" smtClean="0">
              <a:solidFill>
                <a:schemeClr val="tx1"/>
              </a:solidFill>
            </a:endParaRPr>
          </a:p>
          <a:p>
            <a:pPr lvl="0" algn="l"/>
            <a:endParaRPr lang="en-IE" sz="1800" dirty="0" smtClean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6096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533401"/>
            <a:ext cx="58293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‘Is’ 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Chopail             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aimsir láithreach</a:t>
            </a:r>
            <a:endParaRPr kumimoji="0" lang="ga-I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3048000"/>
          <a:ext cx="457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Spáinnis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Gearmáinis </a:t>
                      </a:r>
                      <a:endParaRPr lang="en-I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Fraincis</a:t>
                      </a:r>
                      <a:endParaRPr lang="en-I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Iodáilis</a:t>
                      </a:r>
                      <a:r>
                        <a:rPr lang="en-IE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I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Seapáinis </a:t>
                      </a:r>
                      <a:endParaRPr lang="en-IE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5181600" y="8077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3400" y="1295400"/>
            <a:ext cx="57150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400" b="1" dirty="0" smtClean="0"/>
              <a:t>An</a:t>
            </a:r>
            <a:r>
              <a:rPr lang="ga-IE" sz="2400" dirty="0" smtClean="0"/>
              <a:t> múinteoir maith í Máire?</a:t>
            </a:r>
          </a:p>
          <a:p>
            <a:r>
              <a:rPr lang="ga-IE" sz="2400" b="1" dirty="0" smtClean="0"/>
              <a:t>Is ea / Ní hea</a:t>
            </a:r>
          </a:p>
          <a:p>
            <a:endParaRPr lang="ga-IE" sz="2400" b="1" dirty="0" smtClean="0"/>
          </a:p>
          <a:p>
            <a:r>
              <a:rPr lang="ga-IE" sz="2000" dirty="0" smtClean="0"/>
              <a:t>Nuair a bhíonn an t-ainmfhocal ‘múinteoir’ in aice le </a:t>
            </a:r>
            <a:r>
              <a:rPr lang="ga-IE" sz="2000" b="1" dirty="0" smtClean="0"/>
              <a:t>An</a:t>
            </a:r>
            <a:r>
              <a:rPr lang="ga-IE" sz="2000" dirty="0" smtClean="0"/>
              <a:t>.</a:t>
            </a:r>
          </a:p>
          <a:p>
            <a:endParaRPr lang="ga-IE" sz="2400" dirty="0" smtClean="0"/>
          </a:p>
          <a:p>
            <a:r>
              <a:rPr lang="ga-IE" sz="2800" dirty="0" smtClean="0"/>
              <a:t>Agus ní hé sin deireadh an scéil, féach:</a:t>
            </a:r>
          </a:p>
          <a:p>
            <a:endParaRPr lang="ga-IE" sz="2400" dirty="0" smtClean="0"/>
          </a:p>
          <a:p>
            <a:r>
              <a:rPr lang="ga-IE" sz="2400" b="1" dirty="0" smtClean="0"/>
              <a:t>An í </a:t>
            </a:r>
            <a:r>
              <a:rPr lang="ga-IE" sz="2400" dirty="0" smtClean="0"/>
              <a:t>Máire an múinteoir?</a:t>
            </a:r>
          </a:p>
          <a:p>
            <a:r>
              <a:rPr lang="ga-IE" sz="2400" b="1" dirty="0" smtClean="0"/>
              <a:t>Is í / Ní hí</a:t>
            </a:r>
          </a:p>
          <a:p>
            <a:endParaRPr lang="ga-IE" sz="2400" dirty="0" smtClean="0"/>
          </a:p>
          <a:p>
            <a:r>
              <a:rPr lang="ga-IE" sz="2000" dirty="0" smtClean="0"/>
              <a:t>Nuair a bhíonn forainm in aice le </a:t>
            </a:r>
            <a:r>
              <a:rPr lang="ga-IE" sz="2000" b="1" dirty="0" smtClean="0"/>
              <a:t>An</a:t>
            </a:r>
            <a:r>
              <a:rPr lang="ga-IE" sz="2000" dirty="0" smtClean="0"/>
              <a:t>, bíonn sé san fhreagra chomh maith.</a:t>
            </a:r>
          </a:p>
          <a:p>
            <a:endParaRPr lang="ga-IE" sz="2400" dirty="0" smtClean="0"/>
          </a:p>
          <a:p>
            <a:r>
              <a:rPr lang="ga-IE" sz="2400" dirty="0" smtClean="0"/>
              <a:t>Nach deas an múinteoir í Máire?</a:t>
            </a:r>
          </a:p>
          <a:p>
            <a:r>
              <a:rPr lang="ga-IE" sz="2400" dirty="0" smtClean="0"/>
              <a:t>Is deas / Ní deas</a:t>
            </a:r>
          </a:p>
          <a:p>
            <a:endParaRPr lang="ga-IE" sz="2400" dirty="0" smtClean="0"/>
          </a:p>
          <a:p>
            <a:r>
              <a:rPr lang="ga-IE" sz="2000" dirty="0" smtClean="0"/>
              <a:t>Nuair a bhíonn aidiacht in aice le </a:t>
            </a:r>
            <a:r>
              <a:rPr lang="ga-IE" sz="2000" b="1" dirty="0" smtClean="0"/>
              <a:t>An</a:t>
            </a:r>
            <a:r>
              <a:rPr lang="ga-IE" sz="2000" dirty="0" smtClean="0"/>
              <a:t>, bíonn sé sa fhreagra chomh maith.</a:t>
            </a:r>
          </a:p>
          <a:p>
            <a:endParaRPr lang="en-GB" sz="20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  <p:sp>
        <p:nvSpPr>
          <p:cNvPr id="9" name="Right Arrow 8"/>
          <p:cNvSpPr/>
          <p:nvPr/>
        </p:nvSpPr>
        <p:spPr>
          <a:xfrm flipV="1">
            <a:off x="6858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57200"/>
            <a:ext cx="58293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‘Is’ 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Chopail             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aimsir láithreach</a:t>
            </a:r>
            <a:endParaRPr kumimoji="0" lang="ga-I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6200000" flipH="1">
            <a:off x="667800" y="2075400"/>
            <a:ext cx="396000" cy="3600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6200000" flipH="1">
            <a:off x="667800" y="5352000"/>
            <a:ext cx="396000" cy="3600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H="1">
            <a:off x="667800" y="7409400"/>
            <a:ext cx="396000" cy="3600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295400"/>
            <a:ext cx="6096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400" dirty="0" smtClean="0"/>
              <a:t>Anois, roghnaigh na freagraí cearta ar na habairtí thíos. Tá an chéad cheann déanta duit.</a:t>
            </a:r>
          </a:p>
          <a:p>
            <a:r>
              <a:rPr lang="ga-IE" sz="2400" b="1" dirty="0" smtClean="0"/>
              <a:t> </a:t>
            </a:r>
          </a:p>
          <a:p>
            <a:endParaRPr lang="ga-IE" sz="1200" b="1" dirty="0" smtClean="0"/>
          </a:p>
          <a:p>
            <a:r>
              <a:rPr lang="ga-IE" sz="1600" dirty="0" smtClean="0"/>
              <a:t>Is rang maith é seo!    </a:t>
            </a:r>
            <a:r>
              <a:rPr lang="ga-IE" sz="1600" b="1" u="sng" dirty="0" smtClean="0"/>
              <a:t>Is ea/ní hea</a:t>
            </a:r>
            <a:r>
              <a:rPr lang="ga-IE" sz="1600" b="1" dirty="0" smtClean="0"/>
              <a:t>     Tá/níl    Is maith/ní maith</a:t>
            </a:r>
          </a:p>
          <a:p>
            <a:endParaRPr lang="ga-IE" sz="1600" dirty="0" smtClean="0"/>
          </a:p>
          <a:p>
            <a:r>
              <a:rPr lang="ga-IE" sz="1600" dirty="0" smtClean="0"/>
              <a:t>An bhfuil an aimsir go deas?    </a:t>
            </a:r>
            <a:r>
              <a:rPr lang="ga-IE" sz="1600" b="1" dirty="0" smtClean="0"/>
              <a:t>Is ea/ní hea 	Tá/níl    Is deas/ní deas</a:t>
            </a:r>
          </a:p>
          <a:p>
            <a:endParaRPr lang="ga-IE" sz="1600" dirty="0" smtClean="0"/>
          </a:p>
          <a:p>
            <a:r>
              <a:rPr lang="ga-IE" sz="1600" dirty="0" smtClean="0"/>
              <a:t>Is olc an scéal é!     </a:t>
            </a:r>
            <a:r>
              <a:rPr lang="ga-IE" sz="1600" b="1" dirty="0" smtClean="0"/>
              <a:t> Is ea/ní hea  Tá/níl    Is olc/ní olc</a:t>
            </a:r>
          </a:p>
          <a:p>
            <a:endParaRPr lang="ga-IE" sz="1600" dirty="0" smtClean="0"/>
          </a:p>
          <a:p>
            <a:r>
              <a:rPr lang="ga-IE" sz="1600" dirty="0" smtClean="0"/>
              <a:t>An bhfuil bia blasta ann? </a:t>
            </a:r>
            <a:r>
              <a:rPr lang="ga-IE" sz="1600" b="1" dirty="0" smtClean="0"/>
              <a:t>Is ea/ní hea   Tá/níl    Is blasta/ní blasta</a:t>
            </a:r>
            <a:endParaRPr lang="ga-IE" sz="1600" dirty="0" smtClean="0"/>
          </a:p>
          <a:p>
            <a:endParaRPr lang="ga-IE" sz="1600" dirty="0" smtClean="0"/>
          </a:p>
          <a:p>
            <a:r>
              <a:rPr lang="ga-IE" sz="1600" dirty="0" smtClean="0"/>
              <a:t>An tusa Síle?     </a:t>
            </a:r>
            <a:r>
              <a:rPr lang="ga-IE" sz="1600" b="1" dirty="0" smtClean="0"/>
              <a:t>Is ea/ní hea       Tá/níl    Is mé/ní mé</a:t>
            </a:r>
            <a:endParaRPr lang="ga-IE" sz="1600" dirty="0" smtClean="0"/>
          </a:p>
          <a:p>
            <a:endParaRPr lang="ga-IE" sz="1600" dirty="0" smtClean="0"/>
          </a:p>
          <a:p>
            <a:r>
              <a:rPr lang="ga-IE" sz="1600" dirty="0" smtClean="0"/>
              <a:t>Tá drochlá ann!    </a:t>
            </a:r>
            <a:r>
              <a:rPr lang="ga-IE" sz="1600" b="1" dirty="0" smtClean="0"/>
              <a:t>Is ea/ní hea      Tá/níl    Is drochlá/ní drochlá</a:t>
            </a:r>
            <a:endParaRPr lang="ga-IE" sz="1600" dirty="0" smtClean="0"/>
          </a:p>
          <a:p>
            <a:endParaRPr lang="ga-IE" sz="1600" dirty="0" smtClean="0"/>
          </a:p>
          <a:p>
            <a:r>
              <a:rPr lang="ga-IE" sz="1600" dirty="0" smtClean="0"/>
              <a:t>An mac léinn tú?   </a:t>
            </a:r>
            <a:r>
              <a:rPr lang="ga-IE" sz="1600" b="1" dirty="0" smtClean="0"/>
              <a:t> Is ea/ní hea      Tá/níl    Is mac léinn/ní mac léinn</a:t>
            </a:r>
            <a:endParaRPr lang="ga-IE" sz="1600" dirty="0" smtClean="0"/>
          </a:p>
          <a:p>
            <a:endParaRPr lang="ga-IE" sz="1600" dirty="0" smtClean="0"/>
          </a:p>
          <a:p>
            <a:r>
              <a:rPr lang="ga-IE" sz="1600" dirty="0" smtClean="0"/>
              <a:t>Is ceacht deacair é!   </a:t>
            </a:r>
            <a:r>
              <a:rPr lang="ga-IE" sz="1600" b="1" dirty="0" smtClean="0"/>
              <a:t> Is ea/ní hea    Tá/níl    Is deacair/ní deacair</a:t>
            </a:r>
            <a:endParaRPr lang="ga-IE" sz="1600" dirty="0" smtClean="0"/>
          </a:p>
          <a:p>
            <a:endParaRPr lang="ga-IE" sz="1600" dirty="0" smtClean="0"/>
          </a:p>
          <a:p>
            <a:r>
              <a:rPr lang="ga-IE" sz="1600" dirty="0" smtClean="0"/>
              <a:t>An tusa an cailín is cliste sa rang?	</a:t>
            </a:r>
            <a:r>
              <a:rPr lang="ga-IE" sz="1600" b="1" dirty="0" smtClean="0"/>
              <a:t> Is ea/ní hea   Tá/níl    Is mé/ní mé</a:t>
            </a:r>
            <a:endParaRPr lang="ga-IE" sz="1600" dirty="0" smtClean="0"/>
          </a:p>
          <a:p>
            <a:endParaRPr lang="ga-IE" sz="1600" dirty="0" smtClean="0"/>
          </a:p>
          <a:p>
            <a:r>
              <a:rPr lang="ga-IE" sz="1600" dirty="0" smtClean="0"/>
              <a:t>An ceoltóir tú?   </a:t>
            </a:r>
            <a:r>
              <a:rPr lang="ga-IE" sz="1600" b="1" dirty="0" smtClean="0"/>
              <a:t>Is ea/ní hea    Tá/níl    Is ceol/ní ceol</a:t>
            </a:r>
          </a:p>
          <a:p>
            <a:endParaRPr lang="ga-IE" sz="1600" b="1" dirty="0" smtClean="0"/>
          </a:p>
          <a:p>
            <a:endParaRPr lang="ga-IE" sz="1600" dirty="0" smtClean="0"/>
          </a:p>
          <a:p>
            <a:endParaRPr lang="ga-IE" sz="1600" dirty="0" smtClean="0"/>
          </a:p>
          <a:p>
            <a:r>
              <a:rPr lang="ga-IE" sz="2400" dirty="0" smtClean="0"/>
              <a:t>Cad atá ag an duine in aice leat?</a:t>
            </a:r>
            <a:endParaRPr lang="ga-IE" sz="2400" dirty="0" smtClean="0"/>
          </a:p>
        </p:txBody>
      </p:sp>
      <p:sp>
        <p:nvSpPr>
          <p:cNvPr id="9" name="Right Arrow 8"/>
          <p:cNvSpPr/>
          <p:nvPr/>
        </p:nvSpPr>
        <p:spPr>
          <a:xfrm flipV="1">
            <a:off x="6858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57200"/>
            <a:ext cx="58293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‘Is’ 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Chopail             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aimsir láithreach</a:t>
            </a:r>
            <a:endParaRPr kumimoji="0" lang="ga-I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295400"/>
            <a:ext cx="6096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2400" b="1" dirty="0" smtClean="0"/>
              <a:t>Cuir na ceisteanna seo ar an duine in aice leat:</a:t>
            </a:r>
          </a:p>
          <a:p>
            <a:r>
              <a:rPr lang="ga-IE" sz="2400" b="1" dirty="0" smtClean="0"/>
              <a:t> </a:t>
            </a:r>
          </a:p>
          <a:p>
            <a:endParaRPr lang="ga-IE" sz="1200" b="1" dirty="0" smtClean="0"/>
          </a:p>
          <a:p>
            <a:r>
              <a:rPr lang="ga-IE" sz="2400" dirty="0" smtClean="0"/>
              <a:t>Cé as tú ó dhúchas?</a:t>
            </a:r>
          </a:p>
          <a:p>
            <a:endParaRPr lang="ga-IE" sz="2400" dirty="0" smtClean="0"/>
          </a:p>
          <a:p>
            <a:r>
              <a:rPr lang="ga-IE" sz="2400" dirty="0" smtClean="0"/>
              <a:t>Cá bhfuil tú i do chónaí?</a:t>
            </a:r>
          </a:p>
          <a:p>
            <a:endParaRPr lang="ga-IE" sz="2400" dirty="0" smtClean="0"/>
          </a:p>
          <a:p>
            <a:r>
              <a:rPr lang="ga-IE" sz="2400" dirty="0" smtClean="0"/>
              <a:t>An duine tú a dtaitníonn an spórt go mór leis?</a:t>
            </a:r>
          </a:p>
          <a:p>
            <a:endParaRPr lang="ga-IE" sz="2400" dirty="0" smtClean="0"/>
          </a:p>
          <a:p>
            <a:r>
              <a:rPr lang="ga-IE" sz="2400" dirty="0" smtClean="0"/>
              <a:t>An tusa an duine is óige nó is sine sa teaghlach?</a:t>
            </a:r>
          </a:p>
          <a:p>
            <a:endParaRPr lang="ga-IE" sz="2400" dirty="0" smtClean="0"/>
          </a:p>
          <a:p>
            <a:r>
              <a:rPr lang="ga-IE" sz="2400" dirty="0" smtClean="0"/>
              <a:t>An maith leat ceol traidisiúnta? </a:t>
            </a:r>
          </a:p>
          <a:p>
            <a:endParaRPr lang="ga-IE" sz="2400" dirty="0" smtClean="0"/>
          </a:p>
          <a:p>
            <a:r>
              <a:rPr lang="ga-IE" sz="2400" dirty="0" smtClean="0"/>
              <a:t>An duine cliste tú?</a:t>
            </a:r>
          </a:p>
          <a:p>
            <a:endParaRPr lang="ga-IE" sz="2400" dirty="0" smtClean="0"/>
          </a:p>
          <a:p>
            <a:r>
              <a:rPr lang="ga-IE" sz="2400" dirty="0" smtClean="0"/>
              <a:t>An mbíonn tú ag staidéar go díograiseach?</a:t>
            </a:r>
          </a:p>
          <a:p>
            <a:endParaRPr lang="ga-IE" sz="2400" dirty="0" smtClean="0"/>
          </a:p>
          <a:p>
            <a:r>
              <a:rPr lang="ga-IE" sz="2400" dirty="0" smtClean="0"/>
              <a:t>Nach aisteach iad na ceisteanna seo?</a:t>
            </a:r>
            <a:endParaRPr lang="ga-IE" sz="2400" dirty="0" smtClean="0"/>
          </a:p>
        </p:txBody>
      </p:sp>
      <p:sp>
        <p:nvSpPr>
          <p:cNvPr id="9" name="Right Arrow 8"/>
          <p:cNvSpPr/>
          <p:nvPr/>
        </p:nvSpPr>
        <p:spPr>
          <a:xfrm flipV="1">
            <a:off x="6858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57200"/>
            <a:ext cx="58293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‘Is’ 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Chopail             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aimsir láithreach</a:t>
            </a:r>
            <a:endParaRPr kumimoji="0" lang="ga-I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1295401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Cé hé?</a:t>
            </a:r>
          </a:p>
        </p:txBody>
      </p:sp>
      <p:sp>
        <p:nvSpPr>
          <p:cNvPr id="9" name="Right Arrow 8"/>
          <p:cNvSpPr/>
          <p:nvPr/>
        </p:nvSpPr>
        <p:spPr>
          <a:xfrm flipV="1">
            <a:off x="685800" y="11430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57200"/>
            <a:ext cx="58293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‘Is’ </a:t>
            </a:r>
            <a:r>
              <a:rPr kumimoji="0" lang="en-I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Chopail               </a:t>
            </a:r>
            <a:r>
              <a:rPr kumimoji="0" lang="en-I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aimsir láithreach</a:t>
            </a:r>
            <a:endParaRPr kumimoji="0" lang="ga-IE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905000"/>
          <a:ext cx="5486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ga-IE" noProof="0" smtClean="0">
                          <a:solidFill>
                            <a:schemeClr val="bg1"/>
                          </a:solidFill>
                        </a:rPr>
                        <a:t>An  Príomhoide</a:t>
                      </a:r>
                      <a:endParaRPr lang="ga-IE" noProof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noProof="0" smtClean="0">
                          <a:solidFill>
                            <a:schemeClr val="bg1"/>
                          </a:solidFill>
                        </a:rPr>
                        <a:t>Barack</a:t>
                      </a:r>
                      <a:r>
                        <a:rPr lang="ga-IE" baseline="0" noProof="0" smtClean="0">
                          <a:solidFill>
                            <a:schemeClr val="bg1"/>
                          </a:solidFill>
                        </a:rPr>
                        <a:t> Obama</a:t>
                      </a:r>
                      <a:endParaRPr lang="ga-IE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Madonna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Angela Merkel </a:t>
                      </a:r>
                    </a:p>
                    <a:p>
                      <a:pPr algn="ctr"/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Mickey</a:t>
                      </a:r>
                      <a:r>
                        <a:rPr lang="ga-IE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Mouse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Enda Kenny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Robbie Keane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Ghandi</a:t>
                      </a:r>
                    </a:p>
                    <a:p>
                      <a:pPr algn="ctr"/>
                      <a:endParaRPr lang="ga-IE" b="1" noProof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Justin Bieber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Superman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Máire Nic Róibín</a:t>
                      </a:r>
                    </a:p>
                    <a:p>
                      <a:pPr algn="ctr"/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Brad Pitt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Cú Chulainn</a:t>
                      </a:r>
                    </a:p>
                    <a:p>
                      <a:pPr algn="ctr"/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James Joyce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Lady Gaga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i="0" noProof="0" smtClean="0">
                          <a:solidFill>
                            <a:schemeClr val="bg1"/>
                          </a:solidFill>
                        </a:rPr>
                        <a:t>Aung San Suu Kyi</a:t>
                      </a:r>
                    </a:p>
                    <a:p>
                      <a:pPr algn="ctr"/>
                      <a:endParaRPr lang="ga-IE" b="1" i="0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Seán Ó Ríordáin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Bono</a:t>
                      </a:r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smtClean="0">
                          <a:solidFill>
                            <a:schemeClr val="bg1"/>
                          </a:solidFill>
                        </a:rPr>
                        <a:t>Kate Winslet</a:t>
                      </a:r>
                    </a:p>
                    <a:p>
                      <a:pPr algn="ctr"/>
                      <a:endParaRPr lang="ga-IE" b="1" noProof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ga-IE" b="1" noProof="0" dirty="0" smtClean="0">
                          <a:solidFill>
                            <a:schemeClr val="bg1"/>
                          </a:solidFill>
                        </a:rPr>
                        <a:t>Peig</a:t>
                      </a:r>
                      <a:r>
                        <a:rPr lang="ga-IE" b="1" baseline="0" noProof="0" dirty="0" smtClean="0">
                          <a:solidFill>
                            <a:schemeClr val="bg1"/>
                          </a:solidFill>
                        </a:rPr>
                        <a:t> Sayers</a:t>
                      </a:r>
                      <a:endParaRPr lang="ga-IE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481</Words>
  <Application>Microsoft Office PowerPoint</Application>
  <PresentationFormat>On-screen Show (4:3)</PresentationFormat>
  <Paragraphs>166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‘Is’ An Chopail               An aimsir láithreach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t-ainmfhocal      caol &amp; leathan</dc:title>
  <dc:creator>Úna Nic Gabhann</dc:creator>
  <cp:lastModifiedBy>Ogras Laighain</cp:lastModifiedBy>
  <cp:revision>39</cp:revision>
  <dcterms:created xsi:type="dcterms:W3CDTF">2006-08-16T00:00:00Z</dcterms:created>
  <dcterms:modified xsi:type="dcterms:W3CDTF">2012-09-27T10:37:29Z</dcterms:modified>
</cp:coreProperties>
</file>