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61" r:id="rId5"/>
    <p:sldId id="262" r:id="rId6"/>
    <p:sldId id="263" r:id="rId7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09" autoAdjust="0"/>
    <p:restoredTop sz="94660"/>
  </p:normalViewPr>
  <p:slideViewPr>
    <p:cSldViewPr>
      <p:cViewPr>
        <p:scale>
          <a:sx n="100" d="100"/>
          <a:sy n="100" d="100"/>
        </p:scale>
        <p:origin x="-1008" y="116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066800"/>
            <a:ext cx="5943600" cy="7391400"/>
          </a:xfrm>
        </p:spPr>
        <p:txBody>
          <a:bodyPr>
            <a:normAutofit/>
          </a:bodyPr>
          <a:lstStyle/>
          <a:p>
            <a:pPr algn="l"/>
            <a:r>
              <a:rPr lang="en-IE" sz="2000" dirty="0" smtClean="0">
                <a:solidFill>
                  <a:schemeClr val="tx1"/>
                </a:solidFill>
              </a:rPr>
              <a:t>Déan plé leis an duine in aice leat ar na briathra seo thíos atá san aimsir ghnáthchaite. Cad iad na difríochtaí idir na briathra sa dá bhosca? Cén fáth?</a:t>
            </a:r>
          </a:p>
          <a:p>
            <a:pPr algn="l"/>
            <a:endParaRPr lang="en-IE" sz="2000" dirty="0" smtClean="0">
              <a:solidFill>
                <a:schemeClr val="tx1"/>
              </a:solidFill>
            </a:endParaRPr>
          </a:p>
          <a:p>
            <a:pPr algn="l"/>
            <a:endParaRPr lang="en-IE" sz="2000" dirty="0" smtClean="0">
              <a:solidFill>
                <a:schemeClr val="tx1"/>
              </a:solidFill>
            </a:endParaRPr>
          </a:p>
          <a:p>
            <a:pPr algn="l"/>
            <a:endParaRPr lang="en-IE" sz="2000" dirty="0" smtClean="0">
              <a:solidFill>
                <a:schemeClr val="tx1"/>
              </a:solidFill>
            </a:endParaRPr>
          </a:p>
          <a:p>
            <a:pPr algn="l"/>
            <a:endParaRPr lang="en-IE" sz="2000" dirty="0" smtClean="0">
              <a:solidFill>
                <a:schemeClr val="tx1"/>
              </a:solidFill>
            </a:endParaRPr>
          </a:p>
          <a:p>
            <a:pPr algn="l"/>
            <a:endParaRPr lang="en-IE" sz="2000" dirty="0" smtClean="0">
              <a:solidFill>
                <a:schemeClr val="tx1"/>
              </a:solidFill>
            </a:endParaRPr>
          </a:p>
          <a:p>
            <a:pPr algn="l"/>
            <a:endParaRPr lang="en-IE" sz="2000" dirty="0" smtClean="0">
              <a:solidFill>
                <a:schemeClr val="tx1"/>
              </a:solidFill>
            </a:endParaRPr>
          </a:p>
          <a:p>
            <a:pPr algn="l"/>
            <a:endParaRPr lang="en-IE" sz="2000" dirty="0" smtClean="0">
              <a:solidFill>
                <a:schemeClr val="tx1"/>
              </a:solidFill>
            </a:endParaRPr>
          </a:p>
          <a:p>
            <a:pPr algn="l"/>
            <a:endParaRPr lang="en-IE" sz="2000" dirty="0" smtClean="0">
              <a:solidFill>
                <a:schemeClr val="tx1"/>
              </a:solidFill>
            </a:endParaRPr>
          </a:p>
          <a:p>
            <a:pPr algn="l"/>
            <a:endParaRPr lang="en-IE" sz="2000" dirty="0" smtClean="0">
              <a:solidFill>
                <a:schemeClr val="tx1"/>
              </a:solidFill>
            </a:endParaRPr>
          </a:p>
          <a:p>
            <a:pPr algn="l"/>
            <a:r>
              <a:rPr lang="en-IE" sz="2000" dirty="0" smtClean="0">
                <a:solidFill>
                  <a:schemeClr val="tx1"/>
                </a:solidFill>
              </a:rPr>
              <a:t>Anois, cuir na deirí céanna i bhfeidhm sna briathra seo agus ná déan dearmad ar an riail sin ‘caol le caol agus leathan le leathan’.</a:t>
            </a:r>
            <a:endParaRPr lang="en-GB" sz="2000" dirty="0" smtClean="0">
              <a:solidFill>
                <a:schemeClr val="tx1"/>
              </a:solidFill>
            </a:endParaRPr>
          </a:p>
          <a:p>
            <a:pPr algn="l"/>
            <a:endParaRPr lang="en-GB" sz="2700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33400" y="304800"/>
            <a:ext cx="5829300" cy="838200"/>
          </a:xfrm>
        </p:spPr>
        <p:txBody>
          <a:bodyPr>
            <a:normAutofit/>
          </a:bodyPr>
          <a:lstStyle/>
          <a:p>
            <a:pPr algn="l"/>
            <a:r>
              <a:rPr lang="en-IE" sz="3200" b="1" dirty="0" smtClean="0"/>
              <a:t>An Aimsir Ghnáthchaite		</a:t>
            </a:r>
            <a:endParaRPr lang="ga-IE" sz="3200" b="1" dirty="0"/>
          </a:p>
        </p:txBody>
      </p:sp>
      <p:sp>
        <p:nvSpPr>
          <p:cNvPr id="8" name="Right Arrow 7"/>
          <p:cNvSpPr/>
          <p:nvPr/>
        </p:nvSpPr>
        <p:spPr>
          <a:xfrm flipV="1">
            <a:off x="609600" y="914400"/>
            <a:ext cx="4572000" cy="45719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ga-IE" b="1" spc="-3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990600" y="2209800"/>
          <a:ext cx="4572000" cy="3108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0"/>
                <a:gridCol w="2286000"/>
              </a:tblGrid>
              <a:tr h="370840">
                <a:tc>
                  <a:txBody>
                    <a:bodyPr/>
                    <a:lstStyle/>
                    <a:p>
                      <a:r>
                        <a:rPr lang="en-IE" b="1" u="sng" dirty="0" smtClean="0"/>
                        <a:t>Cuir</a:t>
                      </a:r>
                    </a:p>
                    <a:p>
                      <a:r>
                        <a:rPr lang="en-IE" dirty="0" smtClean="0"/>
                        <a:t>Chuirinn</a:t>
                      </a:r>
                    </a:p>
                    <a:p>
                      <a:r>
                        <a:rPr lang="en-IE" dirty="0" smtClean="0"/>
                        <a:t>Chuirteá</a:t>
                      </a:r>
                    </a:p>
                    <a:p>
                      <a:r>
                        <a:rPr lang="en-IE" dirty="0" smtClean="0"/>
                        <a:t>Chuireadh sé / sí</a:t>
                      </a:r>
                    </a:p>
                    <a:p>
                      <a:r>
                        <a:rPr lang="en-IE" dirty="0" smtClean="0"/>
                        <a:t>Chuirimis</a:t>
                      </a:r>
                    </a:p>
                    <a:p>
                      <a:r>
                        <a:rPr lang="en-IE" dirty="0" smtClean="0"/>
                        <a:t>Chuireadh</a:t>
                      </a:r>
                      <a:r>
                        <a:rPr lang="en-IE" baseline="0" dirty="0" smtClean="0"/>
                        <a:t> </a:t>
                      </a:r>
                      <a:r>
                        <a:rPr lang="en-IE" dirty="0" smtClean="0"/>
                        <a:t>sibh</a:t>
                      </a:r>
                    </a:p>
                    <a:p>
                      <a:r>
                        <a:rPr lang="en-IE" dirty="0" smtClean="0"/>
                        <a:t>Chuiridís</a:t>
                      </a:r>
                    </a:p>
                    <a:p>
                      <a:endParaRPr lang="en-IE" dirty="0" smtClean="0"/>
                    </a:p>
                    <a:p>
                      <a:r>
                        <a:rPr lang="en-IE" dirty="0" smtClean="0"/>
                        <a:t>An gcuireadh sé?</a:t>
                      </a:r>
                    </a:p>
                    <a:p>
                      <a:r>
                        <a:rPr lang="en-IE" dirty="0" smtClean="0"/>
                        <a:t>Chuireadh/ ní chuireadh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u="sng" dirty="0" smtClean="0"/>
                        <a:t>Éirigh</a:t>
                      </a:r>
                    </a:p>
                    <a:p>
                      <a:r>
                        <a:rPr lang="en-IE" dirty="0" smtClean="0"/>
                        <a:t>D’éirínn</a:t>
                      </a:r>
                      <a:endParaRPr lang="en-IE" baseline="0" dirty="0" smtClean="0"/>
                    </a:p>
                    <a:p>
                      <a:r>
                        <a:rPr lang="en-IE" dirty="0" smtClean="0"/>
                        <a:t>D’éiríteá</a:t>
                      </a:r>
                      <a:endParaRPr lang="en-IE" baseline="0" dirty="0" smtClean="0"/>
                    </a:p>
                    <a:p>
                      <a:r>
                        <a:rPr lang="en-IE" dirty="0" smtClean="0"/>
                        <a:t>D’éiríodh</a:t>
                      </a:r>
                      <a:r>
                        <a:rPr lang="en-IE" baseline="0" dirty="0" smtClean="0"/>
                        <a:t>  sé / sí</a:t>
                      </a:r>
                    </a:p>
                    <a:p>
                      <a:r>
                        <a:rPr lang="en-IE" baseline="0" dirty="0" smtClean="0"/>
                        <a:t>D’éirímis</a:t>
                      </a:r>
                    </a:p>
                    <a:p>
                      <a:r>
                        <a:rPr lang="en-IE" dirty="0" smtClean="0"/>
                        <a:t>D’éiríodh</a:t>
                      </a:r>
                      <a:r>
                        <a:rPr lang="en-IE" baseline="0" dirty="0" smtClean="0"/>
                        <a:t>  sibh</a:t>
                      </a:r>
                    </a:p>
                    <a:p>
                      <a:r>
                        <a:rPr lang="en-IE" dirty="0" smtClean="0"/>
                        <a:t>D’éirídís</a:t>
                      </a:r>
                      <a:endParaRPr lang="en-IE" baseline="0" dirty="0" smtClean="0"/>
                    </a:p>
                    <a:p>
                      <a:endParaRPr lang="en-IE" baseline="0" dirty="0" smtClean="0"/>
                    </a:p>
                    <a:p>
                      <a:r>
                        <a:rPr lang="en-IE" baseline="0" dirty="0" smtClean="0"/>
                        <a:t>An éiríodh sé?</a:t>
                      </a:r>
                    </a:p>
                    <a:p>
                      <a:r>
                        <a:rPr lang="en-IE" baseline="0" dirty="0" smtClean="0"/>
                        <a:t>D’éiríodh/ ní éiríodh</a:t>
                      </a:r>
                      <a:endParaRPr lang="en-IE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371600" y="6324600"/>
          <a:ext cx="3505200" cy="256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2600"/>
                <a:gridCol w="1752600"/>
              </a:tblGrid>
              <a:tr h="2026920">
                <a:tc>
                  <a:txBody>
                    <a:bodyPr/>
                    <a:lstStyle/>
                    <a:p>
                      <a:r>
                        <a:rPr lang="en-IE" u="sng" dirty="0" smtClean="0">
                          <a:solidFill>
                            <a:schemeClr val="tx1"/>
                          </a:solidFill>
                        </a:rPr>
                        <a:t>Cas</a:t>
                      </a:r>
                      <a:endParaRPr lang="en-IE" u="sng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E" u="sng" dirty="0" smtClean="0">
                          <a:solidFill>
                            <a:schemeClr val="tx1"/>
                          </a:solidFill>
                        </a:rPr>
                        <a:t>Tosaigh</a:t>
                      </a:r>
                    </a:p>
                    <a:p>
                      <a:endParaRPr lang="en-IE" u="sng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IE" u="sng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IE" u="sng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IE" u="sng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IE" u="sng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IE" u="sng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IE" u="sng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IE" u="sng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6172200" cy="66294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ga-IE" sz="2400" dirty="0" smtClean="0"/>
              <a:t>Féach ar an seicliosta thíos chun ceisteanna a chumadh san aimsir ghnáthchaite:</a:t>
            </a:r>
          </a:p>
          <a:p>
            <a:pPr>
              <a:buNone/>
            </a:pPr>
            <a:endParaRPr lang="ga-IE" sz="1600" dirty="0" smtClean="0"/>
          </a:p>
          <a:p>
            <a:pPr>
              <a:buNone/>
            </a:pPr>
            <a:endParaRPr lang="ga-IE" sz="1600" dirty="0" smtClean="0"/>
          </a:p>
          <a:p>
            <a:pPr>
              <a:lnSpc>
                <a:spcPct val="210000"/>
              </a:lnSpc>
              <a:buFont typeface="Wingdings" pitchFamily="2" charset="2"/>
              <a:buChar char="ü"/>
            </a:pPr>
            <a:r>
              <a:rPr lang="ga-IE" sz="2000" dirty="0" smtClean="0"/>
              <a:t>Tosaíonn an cheist le ‘An’.</a:t>
            </a:r>
          </a:p>
          <a:p>
            <a:pPr>
              <a:lnSpc>
                <a:spcPct val="210000"/>
              </a:lnSpc>
              <a:buFont typeface="Wingdings" pitchFamily="2" charset="2"/>
              <a:buChar char="ü"/>
            </a:pPr>
            <a:r>
              <a:rPr lang="ga-IE" sz="2000" dirty="0" smtClean="0"/>
              <a:t>Cuirtear urú ar an mbriathar e.g. ‘An dtéiteá?’.</a:t>
            </a:r>
          </a:p>
          <a:p>
            <a:pPr>
              <a:lnSpc>
                <a:spcPct val="210000"/>
              </a:lnSpc>
              <a:buFont typeface="Wingdings" pitchFamily="2" charset="2"/>
              <a:buChar char="ü"/>
            </a:pPr>
            <a:r>
              <a:rPr lang="ga-IE" sz="2000" dirty="0" smtClean="0"/>
              <a:t>Bíonn cuid de na forainmneacha táite i.e. mar chuid den bhriathar m.sh. théinn (mé); théiteá (tú); théimis (muid); théidís (siad).</a:t>
            </a:r>
          </a:p>
          <a:p>
            <a:pPr>
              <a:buNone/>
            </a:pPr>
            <a:endParaRPr lang="ga-IE" sz="1800" dirty="0" smtClean="0"/>
          </a:p>
          <a:p>
            <a:pPr>
              <a:buNone/>
            </a:pPr>
            <a:endParaRPr lang="ga-IE" sz="1800" dirty="0" smtClean="0"/>
          </a:p>
          <a:p>
            <a:pPr>
              <a:buNone/>
            </a:pPr>
            <a:r>
              <a:rPr lang="ga-IE" sz="2400" dirty="0" smtClean="0"/>
              <a:t>Cum ceisteanna leis na briathra seo anois:</a:t>
            </a:r>
          </a:p>
          <a:p>
            <a:pPr>
              <a:buNone/>
            </a:pPr>
            <a:endParaRPr lang="ga-IE" sz="1800" dirty="0" smtClean="0"/>
          </a:p>
          <a:p>
            <a:pPr algn="ctr">
              <a:buNone/>
            </a:pPr>
            <a:r>
              <a:rPr lang="ga-IE" sz="2500" dirty="0" smtClean="0"/>
              <a:t>Ól		Caith		Bailigh		Imigh </a:t>
            </a:r>
            <a:endParaRPr lang="ga-IE" sz="2500" dirty="0" smtClean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33400" y="304800"/>
            <a:ext cx="58293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An Aimsir</a:t>
            </a:r>
            <a:r>
              <a:rPr kumimoji="0" lang="en-IE" sz="32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Ghnáthchaite</a:t>
            </a:r>
            <a:r>
              <a:rPr kumimoji="0" lang="en-IE" sz="17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	</a:t>
            </a:r>
            <a:r>
              <a:rPr kumimoji="0" lang="en-IE" sz="17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</a:t>
            </a:r>
            <a:r>
              <a:rPr lang="en-IE" sz="1600" b="1" dirty="0" smtClean="0">
                <a:latin typeface="+mj-lt"/>
                <a:ea typeface="+mj-ea"/>
                <a:cs typeface="+mj-cs"/>
              </a:rPr>
              <a:t>Ceisteanna</a:t>
            </a:r>
            <a:endParaRPr kumimoji="0" lang="ga-IE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Right Arrow 8"/>
          <p:cNvSpPr/>
          <p:nvPr/>
        </p:nvSpPr>
        <p:spPr>
          <a:xfrm flipV="1">
            <a:off x="609600" y="914400"/>
            <a:ext cx="4572000" cy="45719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ga-IE" b="1" spc="-3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19200"/>
            <a:ext cx="6172200" cy="7467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IE" sz="2800" dirty="0" smtClean="0"/>
              <a:t>Anois, bí ag obair leis an duine in aice</a:t>
            </a:r>
          </a:p>
          <a:p>
            <a:pPr>
              <a:buNone/>
            </a:pPr>
            <a:r>
              <a:rPr lang="en-IE" sz="2800" dirty="0" smtClean="0"/>
              <a:t>leat agus féachaigí ar an script ón</a:t>
            </a:r>
          </a:p>
          <a:p>
            <a:pPr>
              <a:buNone/>
            </a:pPr>
            <a:r>
              <a:rPr lang="en-IE" sz="2800" dirty="0" smtClean="0"/>
              <a:t>gceacht ‘Mise agus an Ghaeilge’ agus</a:t>
            </a:r>
          </a:p>
          <a:p>
            <a:pPr>
              <a:buNone/>
            </a:pPr>
            <a:r>
              <a:rPr lang="en-IE" sz="2800" dirty="0" smtClean="0"/>
              <a:t>cuirigí líne faoi gach sampla den Aimsir</a:t>
            </a:r>
          </a:p>
          <a:p>
            <a:pPr>
              <a:buNone/>
            </a:pPr>
            <a:r>
              <a:rPr lang="en-IE" sz="2800" dirty="0" smtClean="0"/>
              <a:t>Ghnáthchaite a fheiceann sibh ann.</a:t>
            </a:r>
            <a:endParaRPr lang="en-GB" sz="2800" dirty="0" smtClean="0"/>
          </a:p>
          <a:p>
            <a:pPr>
              <a:buNone/>
            </a:pPr>
            <a:r>
              <a:rPr lang="en-IE" dirty="0" smtClean="0"/>
              <a:t> </a:t>
            </a:r>
            <a:endParaRPr lang="en-IE" sz="6400" b="1" dirty="0" smtClean="0"/>
          </a:p>
          <a:p>
            <a:pPr marL="0" indent="0">
              <a:buFont typeface="Wingdings" pitchFamily="2" charset="2"/>
              <a:buChar char="ü"/>
            </a:pPr>
            <a:endParaRPr lang="en-IE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533400" y="304800"/>
            <a:ext cx="58293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An Aimsir Ghnáthchaite</a:t>
            </a:r>
            <a:r>
              <a:rPr kumimoji="0" lang="en-IE" sz="32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</a:t>
            </a:r>
            <a:r>
              <a:rPr lang="en-IE" sz="1600" b="1" dirty="0" smtClean="0">
                <a:latin typeface="+mj-lt"/>
                <a:ea typeface="+mj-ea"/>
                <a:cs typeface="+mj-cs"/>
              </a:rPr>
              <a:t>Aimsigh samplaí</a:t>
            </a:r>
            <a:endParaRPr kumimoji="0" lang="ga-IE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Right Arrow 7"/>
          <p:cNvSpPr/>
          <p:nvPr/>
        </p:nvSpPr>
        <p:spPr>
          <a:xfrm flipV="1">
            <a:off x="609600" y="914400"/>
            <a:ext cx="4572000" cy="45719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ga-IE" b="1" spc="-3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4"/>
            <a:ext cx="6172200" cy="6781796"/>
          </a:xfrm>
        </p:spPr>
        <p:txBody>
          <a:bodyPr>
            <a:normAutofit fontScale="62500" lnSpcReduction="20000"/>
          </a:bodyPr>
          <a:lstStyle/>
          <a:p>
            <a:pPr marL="457200" lvl="0" indent="-457200">
              <a:buNone/>
            </a:pPr>
            <a:r>
              <a:rPr lang="ga-IE" sz="2400" dirty="0" smtClean="0"/>
              <a:t>Deir mo thuismitheoirí liom go raibh Gaeilge agam sula raibh Béarla agam</a:t>
            </a:r>
          </a:p>
          <a:p>
            <a:pPr marL="457200" lvl="0" indent="-457200">
              <a:buNone/>
            </a:pPr>
            <a:r>
              <a:rPr lang="ga-IE" sz="2400" dirty="0" smtClean="0"/>
              <a:t>ach caithfidh mé a rá nach bhfuil aon chuimhne agamsa ar an am san agus</a:t>
            </a:r>
          </a:p>
          <a:p>
            <a:pPr marL="457200" lvl="0" indent="-457200">
              <a:buNone/>
            </a:pPr>
            <a:r>
              <a:rPr lang="ga-IE" sz="2400" dirty="0" smtClean="0"/>
              <a:t>n’fheadar cathain a d’fhoghlaimíos an Béarla agus ní cuimhin liom, is dócha,</a:t>
            </a:r>
          </a:p>
          <a:p>
            <a:pPr marL="457200" lvl="0" indent="-457200">
              <a:buNone/>
            </a:pPr>
            <a:r>
              <a:rPr lang="ga-IE" sz="2400" dirty="0" smtClean="0"/>
              <a:t>gan Béarla a bheith agam. Deir siad scéal amháin liom mar gheall ar leabhar</a:t>
            </a:r>
          </a:p>
          <a:p>
            <a:pPr marL="457200" lvl="0" indent="-457200">
              <a:buNone/>
            </a:pPr>
            <a:r>
              <a:rPr lang="ga-IE" sz="2400" dirty="0" smtClean="0"/>
              <a:t>beag pictiúirí a ceannaíodh dom nuair a bhíos beag agus de réir dealraimh,</a:t>
            </a:r>
          </a:p>
          <a:p>
            <a:pPr marL="457200" lvl="0" indent="-457200">
              <a:buNone/>
            </a:pPr>
            <a:r>
              <a:rPr lang="ga-IE" sz="2400" dirty="0" smtClean="0"/>
              <a:t>thosaínn ag tús an leabhair agus deirinn “A is for úll and F is for iasc and D is</a:t>
            </a:r>
          </a:p>
          <a:p>
            <a:pPr marL="457200" lvl="0" indent="-457200">
              <a:buNone/>
            </a:pPr>
            <a:r>
              <a:rPr lang="ga-IE" sz="2400" dirty="0" smtClean="0"/>
              <a:t>for madra.” Bhí rudaí eile mar a chéile, gan dabht, cosúil le “G is for geata.”</a:t>
            </a:r>
          </a:p>
          <a:p>
            <a:pPr marL="457200" lvl="0" indent="-457200">
              <a:buNone/>
            </a:pPr>
            <a:endParaRPr lang="ga-IE" sz="2400" dirty="0" smtClean="0"/>
          </a:p>
          <a:p>
            <a:pPr marL="457200" lvl="0" indent="-457200">
              <a:buNone/>
            </a:pPr>
            <a:r>
              <a:rPr lang="ga-IE" sz="2400" dirty="0" smtClean="0"/>
              <a:t>Ach cosúil le gach aon leanbh eile dátheangach d’éirigh liom, is dócha, an dá</a:t>
            </a:r>
          </a:p>
          <a:p>
            <a:pPr marL="457200" lvl="0" indent="-457200">
              <a:buNone/>
            </a:pPr>
            <a:r>
              <a:rPr lang="ga-IE" sz="2400" dirty="0" smtClean="0"/>
              <a:t>theanga a thabhairt liom gan aon fhadhb in aon chor. Is cuimhin liom áfach</a:t>
            </a:r>
          </a:p>
          <a:p>
            <a:pPr marL="457200" lvl="0" indent="-457200">
              <a:buNone/>
            </a:pPr>
            <a:r>
              <a:rPr lang="ga-IE" sz="2400" dirty="0" smtClean="0"/>
              <a:t>go raibh tigh ósta againn nó B&amp;B nuair a bhíos beag agus thagadh na daoine</a:t>
            </a:r>
          </a:p>
          <a:p>
            <a:pPr marL="457200" lvl="0" indent="-457200">
              <a:buNone/>
            </a:pPr>
            <a:r>
              <a:rPr lang="ga-IE" sz="2400" dirty="0" smtClean="0"/>
              <a:t>ag fanacht sa tigh agus bhídís sin ag labhairt Béarla linn. Deir mo dheirfiúr</a:t>
            </a:r>
          </a:p>
          <a:p>
            <a:pPr marL="457200" lvl="0" indent="-457200">
              <a:buNone/>
            </a:pPr>
            <a:r>
              <a:rPr lang="ga-IE" sz="2400" dirty="0" smtClean="0"/>
              <a:t>liom gur cuimhin léi sin uair éigin go raibh na daoine... na cuairteoirí ag</a:t>
            </a:r>
          </a:p>
          <a:p>
            <a:pPr marL="457200" lvl="0" indent="-457200">
              <a:buNone/>
            </a:pPr>
            <a:r>
              <a:rPr lang="ga-IE" sz="2400" dirty="0" smtClean="0"/>
              <a:t>labhairt léi as Béarla agus cé go raibh sí ábalta iad a thuiscint go raibh náire</a:t>
            </a:r>
          </a:p>
          <a:p>
            <a:pPr marL="457200" lvl="0" indent="-457200">
              <a:buNone/>
            </a:pPr>
            <a:r>
              <a:rPr lang="ga-IE" sz="2400" dirty="0" smtClean="0"/>
              <a:t>uirthi iad a fhreagairt thar n-ais as Béarla mar gur bhraith sí an Béarla garbh</a:t>
            </a:r>
          </a:p>
          <a:p>
            <a:pPr marL="457200" lvl="0" indent="-457200">
              <a:buNone/>
            </a:pPr>
            <a:r>
              <a:rPr lang="ga-IE" sz="2400" dirty="0" smtClean="0"/>
              <a:t>ina scornach, mar a deir sí. Nuair a chuamar ‘on bhunscoil ansin, Gaeilge ar</a:t>
            </a:r>
          </a:p>
          <a:p>
            <a:pPr marL="457200" lvl="0" indent="-457200">
              <a:buNone/>
            </a:pPr>
            <a:r>
              <a:rPr lang="ga-IE" sz="2400" dirty="0" smtClean="0"/>
              <a:t>fad a bhí sa bhunscoil ag an am san agus déarfainn nár thosaíomar ag</a:t>
            </a:r>
          </a:p>
          <a:p>
            <a:pPr marL="457200" lvl="0" indent="-457200">
              <a:buNone/>
            </a:pPr>
            <a:r>
              <a:rPr lang="ga-IE" sz="2400" dirty="0" smtClean="0"/>
              <a:t>meascadh na dteangacha go dtí go rabhamar b’fhéidir i rang a trí nó rang a</a:t>
            </a:r>
          </a:p>
          <a:p>
            <a:pPr marL="457200" lvl="0" indent="-457200">
              <a:buNone/>
            </a:pPr>
            <a:r>
              <a:rPr lang="ga-IE" sz="2400" dirty="0" smtClean="0"/>
              <a:t>ceathair. Gaeilge ar fad a labhraíomar lena chéile. Ní chuimhnímis air agus</a:t>
            </a:r>
          </a:p>
          <a:p>
            <a:pPr marL="457200" lvl="0" indent="-457200">
              <a:buNone/>
            </a:pPr>
            <a:r>
              <a:rPr lang="ga-IE" sz="2400" dirty="0" smtClean="0"/>
              <a:t>mar sin a bhí – labhraíteá  Gaeilge le daoine áirithe agus Béarla le daoine eile</a:t>
            </a:r>
          </a:p>
          <a:p>
            <a:pPr marL="457200" lvl="0" indent="-457200">
              <a:buNone/>
            </a:pPr>
            <a:r>
              <a:rPr lang="ga-IE" sz="2400" dirty="0" smtClean="0"/>
              <a:t>agus mar sin a bhí an saol agus ní dheineamar aon mhachnamh in aon chor</a:t>
            </a:r>
          </a:p>
          <a:p>
            <a:pPr marL="457200" lvl="0" indent="-457200">
              <a:buNone/>
            </a:pPr>
            <a:r>
              <a:rPr lang="ga-IE" sz="2400" dirty="0" smtClean="0"/>
              <a:t>mar gheall air. Nuair a chuas ‘on mheánscoil ansin bhí... labhras Gaeilge le</a:t>
            </a:r>
          </a:p>
          <a:p>
            <a:pPr marL="457200" lvl="0" indent="-457200">
              <a:buNone/>
            </a:pPr>
            <a:r>
              <a:rPr lang="ga-IE" sz="2400" dirty="0" smtClean="0"/>
              <a:t>cairde áirithe, labhras Béarla le cairde eile agus díreach mar sin a bhí agus</a:t>
            </a:r>
          </a:p>
          <a:p>
            <a:pPr marL="457200" lvl="0" indent="-457200">
              <a:buNone/>
            </a:pPr>
            <a:r>
              <a:rPr lang="ga-IE" sz="2400" dirty="0" smtClean="0"/>
              <a:t>arís ní chuimhníomar mórán mar gheall air. Ach is cuimhin liom... is amhlaidh</a:t>
            </a:r>
          </a:p>
          <a:p>
            <a:pPr marL="457200" lvl="0" indent="-457200">
              <a:buNone/>
            </a:pPr>
            <a:r>
              <a:rPr lang="ga-IE" sz="2400" dirty="0" smtClean="0"/>
              <a:t>nuair a thosaíos sa choláiste nuair a bhíos seacht mbliana déag d’aois, b’shin</a:t>
            </a:r>
          </a:p>
          <a:p>
            <a:pPr marL="457200" lvl="0" indent="-457200">
              <a:buNone/>
            </a:pPr>
            <a:r>
              <a:rPr lang="ga-IE" sz="2400" dirty="0" smtClean="0"/>
              <a:t>an chéad uair riamh a chonac mé féin trí shúile dhaoine eile mar dhuine</a:t>
            </a:r>
          </a:p>
          <a:p>
            <a:pPr marL="457200" lvl="0" indent="-457200">
              <a:buNone/>
            </a:pPr>
            <a:r>
              <a:rPr lang="ga-IE" sz="2400" dirty="0" smtClean="0"/>
              <a:t>dátheangach. Agus is cuimhin liom go mór mór an t-iontas a bhíodh ar</a:t>
            </a:r>
          </a:p>
          <a:p>
            <a:pPr marL="457200" lvl="0" indent="-457200">
              <a:buNone/>
            </a:pPr>
            <a:r>
              <a:rPr lang="ga-IE" sz="2400" dirty="0" smtClean="0"/>
              <a:t>dhaoine an t-aos céanna liom féin go raibh dhá theanga agam. Bhídís ag cur</a:t>
            </a:r>
          </a:p>
          <a:p>
            <a:pPr marL="457200" lvl="0" indent="-457200">
              <a:buNone/>
            </a:pPr>
            <a:r>
              <a:rPr lang="ga-IE" sz="2400" dirty="0" smtClean="0"/>
              <a:t>ceisteanna orm nár chuir aon duine riamh orm go dtí sin i mo shaol.</a:t>
            </a:r>
          </a:p>
          <a:p>
            <a:pPr marL="457200" lvl="0" indent="-457200">
              <a:buAutoNum type="arabicPeriod"/>
            </a:pPr>
            <a:endParaRPr lang="en-IE" sz="2300" dirty="0" smtClean="0"/>
          </a:p>
          <a:p>
            <a:pPr fontAlgn="t"/>
            <a:endParaRPr lang="en-IE" sz="2400" dirty="0" smtClean="0"/>
          </a:p>
          <a:p>
            <a:pPr fontAlgn="t">
              <a:buNone/>
            </a:pPr>
            <a:endParaRPr lang="en-IE" sz="2400" dirty="0" smtClean="0"/>
          </a:p>
          <a:p>
            <a:pPr lvl="0">
              <a:buNone/>
            </a:pPr>
            <a:endParaRPr lang="en-IE" sz="2400" dirty="0" smtClean="0"/>
          </a:p>
          <a:p>
            <a:pPr lvl="0">
              <a:buNone/>
            </a:pPr>
            <a:endParaRPr lang="en-IE" sz="2400" dirty="0" smtClean="0"/>
          </a:p>
          <a:p>
            <a:pPr marL="457200" lvl="0" indent="-457200">
              <a:buNone/>
            </a:pPr>
            <a:endParaRPr lang="en-IE" sz="2400" dirty="0" smtClean="0"/>
          </a:p>
          <a:p>
            <a:pPr marL="457200" lvl="0" indent="-457200">
              <a:buNone/>
            </a:pPr>
            <a:endParaRPr lang="en-IE" sz="2400" dirty="0" smtClean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6172200" cy="853016"/>
          </a:xfrm>
        </p:spPr>
        <p:txBody>
          <a:bodyPr>
            <a:normAutofit fontScale="90000"/>
          </a:bodyPr>
          <a:lstStyle/>
          <a:p>
            <a:pPr algn="l"/>
            <a:r>
              <a:rPr lang="en-IE" sz="3600" b="1" dirty="0" smtClean="0"/>
              <a:t>An Aimsir Ghnáthchaite</a:t>
            </a:r>
            <a:r>
              <a:rPr lang="en-IE" sz="4000" b="1" dirty="0" smtClean="0"/>
              <a:t>	</a:t>
            </a:r>
            <a:r>
              <a:rPr lang="en-IE" sz="1800" b="1" dirty="0" smtClean="0"/>
              <a:t>Aimsigh samplaí</a:t>
            </a:r>
            <a:endParaRPr lang="ga-IE" sz="1800" dirty="0"/>
          </a:p>
        </p:txBody>
      </p:sp>
      <p:sp>
        <p:nvSpPr>
          <p:cNvPr id="5" name="Right Arrow 4"/>
          <p:cNvSpPr/>
          <p:nvPr/>
        </p:nvSpPr>
        <p:spPr>
          <a:xfrm flipV="1">
            <a:off x="457200" y="1066800"/>
            <a:ext cx="4572000" cy="45719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ga-IE" b="1" spc="-3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4"/>
            <a:ext cx="6172200" cy="6781796"/>
          </a:xfrm>
        </p:spPr>
        <p:txBody>
          <a:bodyPr>
            <a:normAutofit fontScale="62500" lnSpcReduction="20000"/>
          </a:bodyPr>
          <a:lstStyle/>
          <a:p>
            <a:pPr marL="457200" lvl="0" indent="-457200">
              <a:buNone/>
            </a:pPr>
            <a:r>
              <a:rPr lang="ga-IE" sz="2400" dirty="0" smtClean="0"/>
              <a:t>Rudaí ar nós, “Conas go bhfuil dhá theanga agat?”, “Conas a roinneann tú an</a:t>
            </a:r>
          </a:p>
          <a:p>
            <a:pPr marL="457200" lvl="0" indent="-457200">
              <a:buNone/>
            </a:pPr>
            <a:r>
              <a:rPr lang="ga-IE" sz="2400" dirty="0" smtClean="0"/>
              <a:t>dá theanga i d’aigne?”, “An raibh an Béarla deacair duit ar scoil?”, “Conas a</a:t>
            </a:r>
          </a:p>
          <a:p>
            <a:pPr marL="457200" lvl="0" indent="-457200">
              <a:buNone/>
            </a:pPr>
            <a:r>
              <a:rPr lang="ga-IE" sz="2400" dirty="0" smtClean="0"/>
              <a:t>fhoghlaimíonn tú rudaí i nGaeilge?”, “An bhfuil sé ana-dheacair, mar shampla,</a:t>
            </a:r>
          </a:p>
          <a:p>
            <a:pPr marL="457200" lvl="0" indent="-457200">
              <a:buNone/>
            </a:pPr>
            <a:r>
              <a:rPr lang="ga-IE" sz="2400" dirty="0" smtClean="0"/>
              <a:t>Stair a fhoghlaim trí Ghaeilge?” Agus b’ait liom na ceisteanna seo mar bhíos</a:t>
            </a:r>
          </a:p>
          <a:p>
            <a:pPr marL="457200" lvl="0" indent="-457200">
              <a:buNone/>
            </a:pPr>
            <a:r>
              <a:rPr lang="ga-IE" sz="2400" dirty="0" smtClean="0"/>
              <a:t>ag cuimhneamh, mar shampla, má tá duine éigin ag maireachtaint sa</a:t>
            </a:r>
          </a:p>
          <a:p>
            <a:pPr marL="457200" lvl="0" indent="-457200">
              <a:buNone/>
            </a:pPr>
            <a:r>
              <a:rPr lang="ga-IE" sz="2400" dirty="0" smtClean="0"/>
              <a:t>bhFrainc, nár dhóigh linn go mbeadh an Stair deacair don duine sin le</a:t>
            </a:r>
          </a:p>
          <a:p>
            <a:pPr marL="457200" lvl="0" indent="-457200">
              <a:buNone/>
            </a:pPr>
            <a:r>
              <a:rPr lang="ga-IE" sz="2400" dirty="0" smtClean="0"/>
              <a:t>foghlaim trí Fhraincis. Bhídís ag cur ceisteanna orm chomh maith, cén teanga</a:t>
            </a:r>
          </a:p>
          <a:p>
            <a:pPr marL="457200" lvl="0" indent="-457200">
              <a:buNone/>
            </a:pPr>
            <a:r>
              <a:rPr lang="ga-IE" sz="2400" dirty="0" smtClean="0"/>
              <a:t>a bhíonn i mo chuid taibhreamh. Agus arís, b’ait liom an cheist sin agus an </a:t>
            </a:r>
          </a:p>
          <a:p>
            <a:pPr marL="457200" lvl="0" indent="-457200">
              <a:buNone/>
            </a:pPr>
            <a:r>
              <a:rPr lang="ga-IE" sz="2400" dirty="0" smtClean="0"/>
              <a:t>freagra a bhíodh agam air sin ná gur pictiúirí a bhíonn i mo chuid taibhreamh</a:t>
            </a:r>
          </a:p>
          <a:p>
            <a:pPr marL="457200" lvl="0" indent="-457200">
              <a:buNone/>
            </a:pPr>
            <a:r>
              <a:rPr lang="ga-IE" sz="2400" dirty="0" smtClean="0"/>
              <a:t>de ghnáth agus muna mbíonn pictiúirí ann agus má bhíonn daoine ag</a:t>
            </a:r>
          </a:p>
          <a:p>
            <a:pPr marL="457200" lvl="0" indent="-457200">
              <a:buNone/>
            </a:pPr>
            <a:r>
              <a:rPr lang="ga-IE" sz="2400" dirty="0" smtClean="0"/>
              <a:t>labhairt, labhraíonn na daoine sin pé teanga a bhíonn acu sa ghnáthshaol. An</a:t>
            </a:r>
          </a:p>
          <a:p>
            <a:pPr marL="457200" lvl="0" indent="-457200">
              <a:buNone/>
            </a:pPr>
            <a:r>
              <a:rPr lang="ga-IE" sz="2400" dirty="0" smtClean="0"/>
              <a:t>ceann is mó a chuireadh iontas orm ná cara a bhí agam ó lár na tíre agus</a:t>
            </a:r>
          </a:p>
          <a:p>
            <a:pPr marL="457200" lvl="0" indent="-457200">
              <a:buNone/>
            </a:pPr>
            <a:r>
              <a:rPr lang="ga-IE" sz="2400" dirty="0" smtClean="0"/>
              <a:t>nuair a bhíodh cóisirí ar siúl sa choláiste agus nuair a bhíodh daoine  ag rá</a:t>
            </a:r>
          </a:p>
          <a:p>
            <a:pPr marL="457200" lvl="0" indent="-457200">
              <a:buNone/>
            </a:pPr>
            <a:r>
              <a:rPr lang="ga-IE" sz="2400" dirty="0" smtClean="0"/>
              <a:t>amhráin nó ag déanamh siamsaíocht éigin is dócha, chasadh sí chugamsa</a:t>
            </a:r>
          </a:p>
          <a:p>
            <a:pPr marL="457200" lvl="0" indent="-457200">
              <a:buNone/>
            </a:pPr>
            <a:r>
              <a:rPr lang="ga-IE" sz="2400" dirty="0" smtClean="0"/>
              <a:t>agus deireadh sí “Say something in Irish.” Agus ba dhóigh leat gur saghas</a:t>
            </a:r>
          </a:p>
          <a:p>
            <a:pPr marL="457200" lvl="0" indent="-457200">
              <a:buNone/>
            </a:pPr>
            <a:r>
              <a:rPr lang="ga-IE" sz="2400" dirty="0" smtClean="0"/>
              <a:t>cleas éigin a bhí á dhéanamh agam. Agus uair eile chomh maith, cuireadh in</a:t>
            </a:r>
          </a:p>
          <a:p>
            <a:pPr marL="457200" lvl="0" indent="-457200">
              <a:buNone/>
            </a:pPr>
            <a:r>
              <a:rPr lang="ga-IE" sz="2400" dirty="0" smtClean="0"/>
              <a:t>aithne mé mar “This is Ailín, she speaks Irish” agus sin é an rud a dúradh</a:t>
            </a:r>
          </a:p>
          <a:p>
            <a:pPr marL="457200" lvl="0" indent="-457200">
              <a:buNone/>
            </a:pPr>
            <a:r>
              <a:rPr lang="ga-IE" sz="2400" dirty="0" smtClean="0"/>
              <a:t>chun mé a chur in aithne. Rud eile ansin a chuireadh iontas orm ná bhíodh</a:t>
            </a:r>
          </a:p>
          <a:p>
            <a:pPr marL="457200" lvl="0" indent="-457200">
              <a:buNone/>
            </a:pPr>
            <a:r>
              <a:rPr lang="ga-IE" sz="2400" dirty="0" smtClean="0"/>
              <a:t>daoine ag rá liom - ó tá Gaeilge agatsa, an bhfuil Gaeilge agat ar </a:t>
            </a:r>
            <a:r>
              <a:rPr lang="ga-IE" sz="2400" i="1" dirty="0" smtClean="0"/>
              <a:t>kiwi</a:t>
            </a:r>
            <a:r>
              <a:rPr lang="ga-IE" sz="2400" dirty="0" smtClean="0"/>
              <a:t> nó an</a:t>
            </a:r>
          </a:p>
          <a:p>
            <a:pPr marL="457200" lvl="0" indent="-457200">
              <a:buNone/>
            </a:pPr>
            <a:r>
              <a:rPr lang="ga-IE" sz="2400" dirty="0" smtClean="0"/>
              <a:t>bhfuil Gaeilge agat ar </a:t>
            </a:r>
            <a:r>
              <a:rPr lang="ga-IE" sz="2400" i="1" dirty="0" smtClean="0"/>
              <a:t>Cornflakes</a:t>
            </a:r>
            <a:r>
              <a:rPr lang="ga-IE" sz="2400" dirty="0" smtClean="0"/>
              <a:t> agus rudaí aite mar sin. Agus bhíodh saghas</a:t>
            </a:r>
          </a:p>
          <a:p>
            <a:pPr marL="457200" lvl="0" indent="-457200">
              <a:buNone/>
            </a:pPr>
            <a:r>
              <a:rPr lang="ga-IE" sz="2400" dirty="0" smtClean="0"/>
              <a:t>díomá nó iontas orthu nuair nach mbíodh an téarma Gaeilge ar bharr mo</a:t>
            </a:r>
          </a:p>
          <a:p>
            <a:pPr marL="457200" lvl="0" indent="-457200">
              <a:buNone/>
            </a:pPr>
            <a:r>
              <a:rPr lang="ga-IE" sz="2400" dirty="0" smtClean="0"/>
              <a:t>theanga agam. Is cuimhin liom daoine ag rá liom bhuel tá Gaeilge ó dhúchas </a:t>
            </a:r>
          </a:p>
          <a:p>
            <a:pPr marL="457200" lvl="0" indent="-457200">
              <a:buNone/>
            </a:pPr>
            <a:r>
              <a:rPr lang="ga-IE" sz="2400" dirty="0" smtClean="0"/>
              <a:t>agatsa, cad ina thaobh nach mbeadh focal agat ar théarmaí éigin a bhaineann</a:t>
            </a:r>
          </a:p>
          <a:p>
            <a:pPr marL="457200" lvl="0" indent="-457200">
              <a:buNone/>
            </a:pPr>
            <a:r>
              <a:rPr lang="ga-IE" sz="2400" dirty="0" smtClean="0"/>
              <a:t>le heolaíocht nó dlí nó leigheas agus rudaí mar sin agus ní raibh freagra na</a:t>
            </a:r>
          </a:p>
          <a:p>
            <a:pPr marL="457200" lvl="0" indent="-457200">
              <a:buNone/>
            </a:pPr>
            <a:r>
              <a:rPr lang="ga-IE" sz="2400" dirty="0" smtClean="0"/>
              <a:t>ceiste agam. Agus blianta ina dhiaidh sin thosaíos ag léamh rudaí mar gheall</a:t>
            </a:r>
          </a:p>
          <a:p>
            <a:pPr marL="457200" lvl="0" indent="-457200">
              <a:buNone/>
            </a:pPr>
            <a:r>
              <a:rPr lang="ga-IE" sz="2400" dirty="0" smtClean="0"/>
              <a:t>ar an dátheangachas agus thuigeas gur rud ana-nádúrtha ar fad an</a:t>
            </a:r>
          </a:p>
          <a:p>
            <a:pPr marL="457200" lvl="0" indent="-457200">
              <a:buNone/>
            </a:pPr>
            <a:r>
              <a:rPr lang="ga-IE" sz="2400" dirty="0" smtClean="0"/>
              <a:t>dátheangachas, go bhfuil formhór mór de dhaonra an domhain dátheangach</a:t>
            </a:r>
          </a:p>
          <a:p>
            <a:pPr marL="457200" lvl="0" indent="-457200">
              <a:buNone/>
            </a:pPr>
            <a:r>
              <a:rPr lang="ga-IE" sz="2400" dirty="0" smtClean="0"/>
              <a:t>agus nach bhfuil aon ní neamhghnách in aon chor mar gheall air.  </a:t>
            </a:r>
            <a:endParaRPr lang="ga-IE" sz="2300" dirty="0" smtClean="0"/>
          </a:p>
          <a:p>
            <a:pPr fontAlgn="t"/>
            <a:endParaRPr lang="en-IE" sz="2400" dirty="0" smtClean="0"/>
          </a:p>
          <a:p>
            <a:pPr fontAlgn="t">
              <a:buNone/>
            </a:pPr>
            <a:endParaRPr lang="en-IE" sz="2400" dirty="0" smtClean="0"/>
          </a:p>
          <a:p>
            <a:pPr lvl="0">
              <a:buNone/>
            </a:pPr>
            <a:endParaRPr lang="en-IE" sz="2400" dirty="0" smtClean="0"/>
          </a:p>
          <a:p>
            <a:pPr lvl="0">
              <a:buNone/>
            </a:pPr>
            <a:endParaRPr lang="en-IE" sz="2400" dirty="0" smtClean="0"/>
          </a:p>
          <a:p>
            <a:pPr marL="457200" lvl="0" indent="-457200">
              <a:buNone/>
            </a:pPr>
            <a:endParaRPr lang="en-IE" sz="2400" dirty="0" smtClean="0"/>
          </a:p>
          <a:p>
            <a:pPr marL="457200" lvl="0" indent="-457200">
              <a:buNone/>
            </a:pPr>
            <a:endParaRPr lang="en-IE" sz="2400" dirty="0" smtClean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6172200" cy="853016"/>
          </a:xfrm>
        </p:spPr>
        <p:txBody>
          <a:bodyPr>
            <a:normAutofit fontScale="90000"/>
          </a:bodyPr>
          <a:lstStyle/>
          <a:p>
            <a:pPr algn="l"/>
            <a:r>
              <a:rPr lang="en-IE" sz="3600" b="1" dirty="0" smtClean="0"/>
              <a:t>An Aimsir Ghnáthchaite</a:t>
            </a:r>
            <a:r>
              <a:rPr lang="en-IE" sz="4000" b="1" dirty="0" smtClean="0"/>
              <a:t>	</a:t>
            </a:r>
            <a:r>
              <a:rPr lang="en-IE" sz="1800" b="1" dirty="0" smtClean="0"/>
              <a:t>Aimsigh samplaí</a:t>
            </a:r>
            <a:endParaRPr lang="ga-IE" sz="1800" dirty="0"/>
          </a:p>
        </p:txBody>
      </p:sp>
      <p:sp>
        <p:nvSpPr>
          <p:cNvPr id="5" name="Right Arrow 4"/>
          <p:cNvSpPr/>
          <p:nvPr/>
        </p:nvSpPr>
        <p:spPr>
          <a:xfrm flipV="1">
            <a:off x="533400" y="1066800"/>
            <a:ext cx="4572000" cy="45719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ga-IE" b="1" spc="-3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4"/>
            <a:ext cx="6172200" cy="6781796"/>
          </a:xfrm>
        </p:spPr>
        <p:txBody>
          <a:bodyPr>
            <a:normAutofit/>
          </a:bodyPr>
          <a:lstStyle/>
          <a:p>
            <a:pPr fontAlgn="t">
              <a:buNone/>
            </a:pPr>
            <a:r>
              <a:rPr lang="ga-IE" sz="1500" dirty="0" smtClean="0"/>
              <a:t>Agus thuigeas chomh maith, gurb amhlaidh, go minic, go m’fhéidir go</a:t>
            </a:r>
          </a:p>
          <a:p>
            <a:pPr fontAlgn="t">
              <a:buNone/>
            </a:pPr>
            <a:r>
              <a:rPr lang="ga-IE" sz="1500" dirty="0" smtClean="0"/>
              <a:t>mbeifeá ana-ana-líofa ag labhairt faoi rudaí áirithe ach go bhfuil sé ana-</a:t>
            </a:r>
          </a:p>
          <a:p>
            <a:pPr fontAlgn="t">
              <a:buNone/>
            </a:pPr>
            <a:r>
              <a:rPr lang="ga-IE" sz="1500" dirty="0" smtClean="0"/>
              <a:t>nádúrtha agus ana-chomónta go m’fhéidir nach mbeadh focail agat a</a:t>
            </a:r>
          </a:p>
          <a:p>
            <a:pPr fontAlgn="t">
              <a:buNone/>
            </a:pPr>
            <a:r>
              <a:rPr lang="ga-IE" sz="1500" dirty="0" smtClean="0"/>
              <a:t>bhaineann le rudaí eile. </a:t>
            </a:r>
            <a:r>
              <a:rPr lang="ga-IE" sz="1500" i="1" dirty="0" smtClean="0"/>
              <a:t>So</a:t>
            </a:r>
            <a:r>
              <a:rPr lang="ga-IE" sz="1500" dirty="0" smtClean="0"/>
              <a:t> b’fhéidir go mbeifeá ana-líofa nuair atá tú ag</a:t>
            </a:r>
          </a:p>
          <a:p>
            <a:pPr fontAlgn="t">
              <a:buNone/>
            </a:pPr>
            <a:r>
              <a:rPr lang="ga-IE" sz="1500" dirty="0" smtClean="0"/>
              <a:t>labhairt le do chlann, le do theaghlach agus le do chairde agus le do</a:t>
            </a:r>
          </a:p>
          <a:p>
            <a:pPr fontAlgn="t">
              <a:buNone/>
            </a:pPr>
            <a:r>
              <a:rPr lang="ga-IE" sz="1500" dirty="0" smtClean="0"/>
              <a:t>chomharsana ach go m’fhéidir nach mbeadh na focail agat ar rudaí a</a:t>
            </a:r>
          </a:p>
          <a:p>
            <a:pPr fontAlgn="t">
              <a:buNone/>
            </a:pPr>
            <a:r>
              <a:rPr lang="ga-IE" sz="1500" dirty="0" smtClean="0"/>
              <a:t>bhaineann leis na réiltíní thuas sa spéir nó focail a bhaineann le leigheas agus</a:t>
            </a:r>
          </a:p>
          <a:p>
            <a:pPr fontAlgn="t">
              <a:buNone/>
            </a:pPr>
            <a:r>
              <a:rPr lang="ga-IE" sz="1500" dirty="0" smtClean="0"/>
              <a:t>eolaíocht agus rudaí mar sin agus gur rud ana-chomónta agus ana-choitianta</a:t>
            </a:r>
          </a:p>
          <a:p>
            <a:pPr fontAlgn="t">
              <a:buNone/>
            </a:pPr>
            <a:r>
              <a:rPr lang="ga-IE" sz="1500" dirty="0" smtClean="0"/>
              <a:t>é sin. Agus saghas faoiseamh a bhí ann dom é sin a fhoghlaim. </a:t>
            </a:r>
          </a:p>
          <a:p>
            <a:pPr fontAlgn="t">
              <a:buNone/>
            </a:pPr>
            <a:endParaRPr lang="en-IE" sz="2400" dirty="0" smtClean="0"/>
          </a:p>
          <a:p>
            <a:pPr lvl="0">
              <a:buNone/>
            </a:pPr>
            <a:endParaRPr lang="en-IE" sz="2400" dirty="0" smtClean="0"/>
          </a:p>
          <a:p>
            <a:pPr lvl="0">
              <a:buNone/>
            </a:pPr>
            <a:endParaRPr lang="en-IE" sz="2400" dirty="0" smtClean="0"/>
          </a:p>
          <a:p>
            <a:pPr marL="457200" lvl="0" indent="-457200">
              <a:buNone/>
            </a:pPr>
            <a:endParaRPr lang="en-IE" sz="2400" dirty="0" smtClean="0"/>
          </a:p>
          <a:p>
            <a:pPr marL="457200" lvl="0" indent="-457200">
              <a:buNone/>
            </a:pPr>
            <a:endParaRPr lang="en-IE" sz="2400" dirty="0" smtClean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6172200" cy="853016"/>
          </a:xfrm>
        </p:spPr>
        <p:txBody>
          <a:bodyPr>
            <a:normAutofit fontScale="90000"/>
          </a:bodyPr>
          <a:lstStyle/>
          <a:p>
            <a:pPr algn="l"/>
            <a:r>
              <a:rPr lang="en-IE" sz="3600" b="1" dirty="0" smtClean="0"/>
              <a:t>An Aimsir Ghnáthchaite</a:t>
            </a:r>
            <a:r>
              <a:rPr lang="en-IE" sz="4000" b="1" dirty="0" smtClean="0"/>
              <a:t>	</a:t>
            </a:r>
            <a:r>
              <a:rPr lang="en-IE" sz="1800" b="1" dirty="0" smtClean="0"/>
              <a:t>Aimsigh samplaí</a:t>
            </a:r>
            <a:endParaRPr lang="ga-IE" sz="1800" dirty="0"/>
          </a:p>
        </p:txBody>
      </p:sp>
      <p:sp>
        <p:nvSpPr>
          <p:cNvPr id="5" name="Right Arrow 4"/>
          <p:cNvSpPr/>
          <p:nvPr/>
        </p:nvSpPr>
        <p:spPr>
          <a:xfrm flipV="1">
            <a:off x="533400" y="1066800"/>
            <a:ext cx="4572000" cy="45719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ga-IE" b="1" spc="-3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265</TotalTime>
  <Words>1185</Words>
  <Application>Microsoft Office PowerPoint</Application>
  <PresentationFormat>On-screen Show (4:3)</PresentationFormat>
  <Paragraphs>140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An Aimsir Ghnáthchaite  </vt:lpstr>
      <vt:lpstr>Slide 2</vt:lpstr>
      <vt:lpstr>Slide 3</vt:lpstr>
      <vt:lpstr>An Aimsir Ghnáthchaite Aimsigh samplaí</vt:lpstr>
      <vt:lpstr>An Aimsir Ghnáthchaite Aimsigh samplaí</vt:lpstr>
      <vt:lpstr>An Aimsir Ghnáthchaite Aimsigh samplaí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 Aimsir Láithreach</dc:title>
  <dc:creator>user</dc:creator>
  <cp:lastModifiedBy>riarachan</cp:lastModifiedBy>
  <cp:revision>32</cp:revision>
  <dcterms:created xsi:type="dcterms:W3CDTF">2006-08-16T00:00:00Z</dcterms:created>
  <dcterms:modified xsi:type="dcterms:W3CDTF">2013-02-15T10:53:11Z</dcterms:modified>
</cp:coreProperties>
</file>