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68" r:id="rId2"/>
    <p:sldId id="282" r:id="rId3"/>
    <p:sldId id="283" r:id="rId4"/>
    <p:sldId id="284" r:id="rId5"/>
    <p:sldId id="285" r:id="rId6"/>
    <p:sldId id="286" r:id="rId7"/>
    <p:sldId id="287" r:id="rId8"/>
    <p:sldId id="288" r:id="rId9"/>
    <p:sldId id="289" r:id="rId10"/>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irdre" initials="d" lastIdx="1"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p:scale>
          <a:sx n="110" d="100"/>
          <a:sy n="110" d="100"/>
        </p:scale>
        <p:origin x="-792" y="1074"/>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856"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ga-IE"/>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C06521C-613D-4CD2-A859-6E74FBAE77F0}" type="datetimeFigureOut">
              <a:rPr lang="ga-IE" smtClean="0"/>
              <a:pPr/>
              <a:t>22/02/2013</a:t>
            </a:fld>
            <a:endParaRPr lang="ga-IE"/>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ga-IE"/>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ED5E88A-299C-4828-BDC8-329C14C180AE}" type="slidenum">
              <a:rPr lang="ga-IE" smtClean="0"/>
              <a:pPr/>
              <a:t>‹#›</a:t>
            </a:fld>
            <a:endParaRPr lang="ga-I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ga-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60FEF6-2390-442A-951E-00635FF7FC08}" type="datetimeFigureOut">
              <a:rPr lang="ga-IE" smtClean="0"/>
              <a:pPr/>
              <a:t>22/02/2013</a:t>
            </a:fld>
            <a:endParaRPr lang="ga-IE"/>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ga-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ga-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ga-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747997-6BB7-4738-9F22-9FB6B06EB51D}" type="slidenum">
              <a:rPr lang="ga-IE" smtClean="0"/>
              <a:pPr/>
              <a:t>‹#›</a:t>
            </a:fld>
            <a:endParaRPr lang="ga-I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72"/>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9"/>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9"/>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22"/>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5"/>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5"/>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2"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2"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72"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72"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2/22/2013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2/22/2013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3"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90" y="364071"/>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3" y="1913471"/>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1"/>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2"/>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dirty="0" smtClean="0"/>
              <a:t>Click to edit Master title style </a:t>
            </a:r>
            <a:r>
              <a:rPr lang="en-US" dirty="0" err="1" smtClean="0"/>
              <a:t>cinnte</a:t>
            </a:r>
            <a:r>
              <a:rPr lang="en-US" dirty="0" smtClean="0"/>
              <a:t> </a:t>
            </a:r>
            <a:r>
              <a:rPr lang="en-US" dirty="0" err="1" smtClean="0"/>
              <a:t>dearfach</a:t>
            </a:r>
            <a:r>
              <a:rPr lang="en-US" dirty="0" smtClean="0"/>
              <a:t> </a:t>
            </a:r>
            <a:endParaRPr lang="en-US" dirty="0"/>
          </a:p>
        </p:txBody>
      </p:sp>
      <p:sp>
        <p:nvSpPr>
          <p:cNvPr id="3" name="Text Placeholder 2"/>
          <p:cNvSpPr>
            <a:spLocks noGrp="1"/>
          </p:cNvSpPr>
          <p:nvPr>
            <p:ph type="body" idx="1"/>
          </p:nvPr>
        </p:nvSpPr>
        <p:spPr>
          <a:xfrm>
            <a:off x="342900" y="2133605"/>
            <a:ext cx="6172200" cy="6034617"/>
          </a:xfrm>
          <a:prstGeom prst="rect">
            <a:avLst/>
          </a:prstGeom>
        </p:spPr>
        <p:txBody>
          <a:bodyPr vert="horz" lIns="91440" tIns="45720" rIns="91440" bIns="45720" rtlCol="0">
            <a:normAutofit/>
          </a:bodyPr>
          <a:lstStyle/>
          <a:p>
            <a:pPr lvl="0"/>
            <a:r>
              <a:rPr lang="en-US" dirty="0" smtClean="0"/>
              <a:t>Click to edit </a:t>
            </a:r>
            <a:r>
              <a:rPr lang="en-IE" noProof="0" dirty="0" smtClean="0"/>
              <a:t>Master</a:t>
            </a:r>
            <a:r>
              <a:rPr lang="en-US" dirty="0" smtClean="0"/>
              <a:t>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342900" y="8475138"/>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2/22/2013</a:t>
            </a:fld>
            <a:endParaRPr lang="en-US"/>
          </a:p>
        </p:txBody>
      </p:sp>
      <p:sp>
        <p:nvSpPr>
          <p:cNvPr id="5" name="Footer Placeholder 4"/>
          <p:cNvSpPr>
            <a:spLocks noGrp="1"/>
          </p:cNvSpPr>
          <p:nvPr>
            <p:ph type="ftr" sz="quarter" idx="3"/>
          </p:nvPr>
        </p:nvSpPr>
        <p:spPr>
          <a:xfrm>
            <a:off x="2343150" y="8475138"/>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8"/>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baseline="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71604"/>
            <a:ext cx="6172200" cy="6857996"/>
          </a:xfrm>
        </p:spPr>
        <p:txBody>
          <a:bodyPr>
            <a:normAutofit/>
          </a:bodyPr>
          <a:lstStyle/>
          <a:p>
            <a:pPr lvl="0">
              <a:buNone/>
            </a:pPr>
            <a:r>
              <a:rPr lang="en-IE" sz="2200" dirty="0" smtClean="0"/>
              <a:t>Féach ar an bhfocal seo thíos agus tabhair faoi deara</a:t>
            </a:r>
          </a:p>
          <a:p>
            <a:pPr lvl="0">
              <a:buNone/>
            </a:pPr>
            <a:r>
              <a:rPr lang="en-IE" sz="2200" dirty="0" smtClean="0"/>
              <a:t>an litriú:</a:t>
            </a:r>
          </a:p>
          <a:p>
            <a:pPr lvl="0">
              <a:buNone/>
            </a:pPr>
            <a:r>
              <a:rPr lang="en-IE" sz="2200" dirty="0" smtClean="0"/>
              <a:t>			</a:t>
            </a:r>
            <a:r>
              <a:rPr lang="en-IE" sz="2800" b="1" dirty="0" smtClean="0"/>
              <a:t>an t-idirlíon</a:t>
            </a:r>
          </a:p>
          <a:p>
            <a:pPr lvl="0">
              <a:buNone/>
            </a:pPr>
            <a:endParaRPr lang="en-IE" sz="2200" dirty="0" smtClean="0"/>
          </a:p>
          <a:p>
            <a:pPr lvl="0">
              <a:buNone/>
            </a:pPr>
            <a:r>
              <a:rPr lang="en-IE" sz="2200" dirty="0" smtClean="0"/>
              <a:t>Le tabhairt faoi deara: </a:t>
            </a:r>
          </a:p>
          <a:p>
            <a:pPr lvl="0">
              <a:buNone/>
            </a:pPr>
            <a:r>
              <a:rPr lang="en-IE" sz="2200" dirty="0" smtClean="0"/>
              <a:t>(a) Tá </a:t>
            </a:r>
            <a:r>
              <a:rPr lang="en-IE" sz="2200" b="1" dirty="0" smtClean="0"/>
              <a:t>t-</a:t>
            </a:r>
            <a:r>
              <a:rPr lang="en-IE" sz="2200" dirty="0" smtClean="0"/>
              <a:t> roimhe mar go bhfuil an focal firinscneach agus</a:t>
            </a:r>
          </a:p>
          <a:p>
            <a:pPr lvl="0">
              <a:buNone/>
            </a:pPr>
            <a:r>
              <a:rPr lang="en-IE" sz="2200" dirty="0" smtClean="0"/>
              <a:t>(b) tá sé leathan ag an deireadh.</a:t>
            </a:r>
          </a:p>
          <a:p>
            <a:pPr lvl="0">
              <a:buNone/>
            </a:pPr>
            <a:endParaRPr lang="en-IE" sz="2200" dirty="0" smtClean="0"/>
          </a:p>
          <a:p>
            <a:pPr marL="457200" lvl="0" indent="-457200">
              <a:buAutoNum type="arabicPeriod"/>
            </a:pPr>
            <a:r>
              <a:rPr lang="en-IE" sz="2200" dirty="0" smtClean="0"/>
              <a:t>Scríobh síos 5 shampla eile d’fhocail fhirinscneacha a thosaíonn le guta (i.e. focail a mbíonn an </a:t>
            </a:r>
            <a:r>
              <a:rPr lang="en-IE" sz="2200" b="1" dirty="0" smtClean="0"/>
              <a:t>t-</a:t>
            </a:r>
            <a:r>
              <a:rPr lang="en-IE" sz="2200" dirty="0" smtClean="0"/>
              <a:t> rompu).</a:t>
            </a:r>
          </a:p>
          <a:p>
            <a:pPr marL="457200" lvl="0" indent="-457200">
              <a:buAutoNum type="arabicPeriod"/>
            </a:pPr>
            <a:r>
              <a:rPr lang="en-IE" sz="2200" dirty="0" smtClean="0"/>
              <a:t>Scríobh síos 5 shampla d’fhocail bhaininscneacha a thosaíonn le guta (i.e. focail nach mbíonn an </a:t>
            </a:r>
            <a:r>
              <a:rPr lang="en-IE" sz="2200" b="1" dirty="0" smtClean="0"/>
              <a:t>t-</a:t>
            </a:r>
            <a:r>
              <a:rPr lang="en-IE" sz="2200" dirty="0" smtClean="0"/>
              <a:t> rompu)</a:t>
            </a:r>
          </a:p>
          <a:p>
            <a:pPr lvl="0">
              <a:buNone/>
            </a:pPr>
            <a:endParaRPr lang="en-IE" sz="2200" dirty="0" smtClean="0"/>
          </a:p>
          <a:p>
            <a:pPr lvl="0">
              <a:buNone/>
            </a:pPr>
            <a:endParaRPr lang="en-IE" sz="2200" dirty="0" smtClean="0"/>
          </a:p>
          <a:p>
            <a:pPr marL="457200" indent="-457200">
              <a:buAutoNum type="arabicPeriod"/>
            </a:pPr>
            <a:endParaRPr lang="en-IE" sz="2400" dirty="0" smtClean="0"/>
          </a:p>
          <a:p>
            <a:pPr lvl="0">
              <a:buNone/>
            </a:pPr>
            <a:endParaRPr lang="en-IE" sz="2400" dirty="0" smtClean="0"/>
          </a:p>
          <a:p>
            <a:pPr lvl="0">
              <a:buNone/>
            </a:pPr>
            <a:endParaRPr lang="en-IE" sz="2400" dirty="0" smtClean="0"/>
          </a:p>
          <a:p>
            <a:pPr lvl="0">
              <a:buNone/>
            </a:pPr>
            <a:endParaRPr lang="en-IE" sz="2400" dirty="0" smtClean="0"/>
          </a:p>
          <a:p>
            <a:pPr lvl="0">
              <a:buNone/>
            </a:pPr>
            <a:endParaRPr lang="en-IE" sz="2400" dirty="0" smtClean="0"/>
          </a:p>
        </p:txBody>
      </p:sp>
      <p:sp>
        <p:nvSpPr>
          <p:cNvPr id="4" name="Title 1"/>
          <p:cNvSpPr>
            <a:spLocks noGrp="1"/>
          </p:cNvSpPr>
          <p:nvPr>
            <p:ph type="title"/>
          </p:nvPr>
        </p:nvSpPr>
        <p:spPr>
          <a:xfrm>
            <a:off x="381000" y="381000"/>
            <a:ext cx="6172200" cy="853016"/>
          </a:xfrm>
        </p:spPr>
        <p:txBody>
          <a:bodyPr>
            <a:normAutofit fontScale="90000"/>
          </a:bodyPr>
          <a:lstStyle/>
          <a:p>
            <a:pPr algn="l"/>
            <a:r>
              <a:rPr lang="ga-IE" sz="4000" b="1" dirty="0" smtClean="0"/>
              <a:t>Ag scimeáil ar líne	   	   </a:t>
            </a:r>
            <a:r>
              <a:rPr lang="ga-IE" sz="1600" b="1" dirty="0" smtClean="0"/>
              <a:t>Réamhobair 1</a:t>
            </a:r>
            <a:endParaRPr lang="ga-IE" sz="1600" dirty="0"/>
          </a:p>
        </p:txBody>
      </p:sp>
      <p:sp>
        <p:nvSpPr>
          <p:cNvPr id="5" name="Right Arrow 4"/>
          <p:cNvSpPr/>
          <p:nvPr/>
        </p:nvSpPr>
        <p:spPr>
          <a:xfrm>
            <a:off x="381000" y="1066800"/>
            <a:ext cx="4724400" cy="45719"/>
          </a:xfrm>
          <a:prstGeom prst="rightArrow">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71604"/>
            <a:ext cx="6172200" cy="6857996"/>
          </a:xfrm>
        </p:spPr>
        <p:txBody>
          <a:bodyPr>
            <a:normAutofit lnSpcReduction="10000"/>
          </a:bodyPr>
          <a:lstStyle/>
          <a:p>
            <a:pPr lvl="0">
              <a:buNone/>
            </a:pPr>
            <a:r>
              <a:rPr lang="ga-IE" sz="2200" b="1" dirty="0" smtClean="0"/>
              <a:t>A: </a:t>
            </a:r>
            <a:r>
              <a:rPr lang="ga-IE" sz="2200" dirty="0" smtClean="0"/>
              <a:t>Féach ar an abairt seo thíos. Cad a thugann tú faoi</a:t>
            </a:r>
          </a:p>
          <a:p>
            <a:pPr lvl="0">
              <a:buNone/>
            </a:pPr>
            <a:r>
              <a:rPr lang="ga-IE" sz="2200" dirty="0" smtClean="0"/>
              <a:t>deara?</a:t>
            </a:r>
          </a:p>
          <a:p>
            <a:pPr lvl="0">
              <a:buNone/>
            </a:pPr>
            <a:endParaRPr lang="ga-IE" sz="2200" dirty="0" smtClean="0"/>
          </a:p>
          <a:p>
            <a:pPr lvl="0">
              <a:buNone/>
            </a:pPr>
            <a:r>
              <a:rPr lang="ga-IE" sz="2800" dirty="0" smtClean="0"/>
              <a:t>“Caithim a lán ama ar an idirlíon.”</a:t>
            </a:r>
          </a:p>
          <a:p>
            <a:pPr lvl="0">
              <a:buNone/>
            </a:pPr>
            <a:endParaRPr lang="ga-IE" sz="2200" dirty="0" smtClean="0"/>
          </a:p>
          <a:p>
            <a:pPr lvl="0">
              <a:buNone/>
            </a:pPr>
            <a:endParaRPr lang="ga-IE" sz="2200" b="1" dirty="0" smtClean="0"/>
          </a:p>
          <a:p>
            <a:pPr lvl="0">
              <a:buNone/>
            </a:pPr>
            <a:endParaRPr lang="ga-IE" sz="2200" b="1" dirty="0" smtClean="0"/>
          </a:p>
          <a:p>
            <a:pPr lvl="0">
              <a:buNone/>
            </a:pPr>
            <a:endParaRPr lang="ga-IE" sz="2200" b="1" dirty="0" smtClean="0"/>
          </a:p>
          <a:p>
            <a:pPr lvl="0">
              <a:buNone/>
            </a:pPr>
            <a:endParaRPr lang="ga-IE" sz="2200" b="1" dirty="0" smtClean="0"/>
          </a:p>
          <a:p>
            <a:pPr lvl="0">
              <a:buNone/>
            </a:pPr>
            <a:endParaRPr lang="ga-IE" sz="2200" b="1" dirty="0" smtClean="0"/>
          </a:p>
          <a:p>
            <a:pPr lvl="0">
              <a:buNone/>
            </a:pPr>
            <a:endParaRPr lang="ga-IE" sz="2200" b="1" dirty="0" smtClean="0"/>
          </a:p>
          <a:p>
            <a:pPr lvl="0">
              <a:buNone/>
            </a:pPr>
            <a:endParaRPr lang="ga-IE" sz="2200" b="1" dirty="0" smtClean="0"/>
          </a:p>
          <a:p>
            <a:pPr lvl="0">
              <a:buNone/>
            </a:pPr>
            <a:endParaRPr lang="ga-IE" sz="2200" b="1" dirty="0" smtClean="0"/>
          </a:p>
          <a:p>
            <a:pPr lvl="0">
              <a:buNone/>
            </a:pPr>
            <a:endParaRPr lang="ga-IE" sz="2200" b="1" dirty="0" smtClean="0"/>
          </a:p>
          <a:p>
            <a:pPr lvl="0">
              <a:buNone/>
            </a:pPr>
            <a:r>
              <a:rPr lang="ga-IE" sz="2200" b="1" dirty="0" smtClean="0"/>
              <a:t>B:</a:t>
            </a:r>
            <a:r>
              <a:rPr lang="ga-IE" sz="2200" dirty="0" smtClean="0"/>
              <a:t>	Cén fáth a bhfuil an </a:t>
            </a:r>
            <a:r>
              <a:rPr lang="ga-IE" sz="2200" b="1" dirty="0" smtClean="0"/>
              <a:t>t-</a:t>
            </a:r>
            <a:r>
              <a:rPr lang="ga-IE" sz="2200" dirty="0" smtClean="0"/>
              <a:t> ar iarraidh anois?</a:t>
            </a:r>
          </a:p>
          <a:p>
            <a:pPr lvl="0">
              <a:buNone/>
            </a:pPr>
            <a:endParaRPr lang="ga-IE" sz="2200" dirty="0" smtClean="0"/>
          </a:p>
          <a:p>
            <a:pPr lvl="0">
              <a:buNone/>
            </a:pPr>
            <a:r>
              <a:rPr lang="ga-IE" sz="2200" b="1" dirty="0" smtClean="0"/>
              <a:t>C: </a:t>
            </a:r>
            <a:r>
              <a:rPr lang="ga-IE" sz="2200" dirty="0" smtClean="0"/>
              <a:t>Déan liosta de na rudaí eile a bhfuil an éifeacht chéanna acu le ‘ar an’ (mar shampla: leis an).</a:t>
            </a:r>
          </a:p>
          <a:p>
            <a:pPr marL="457200" indent="-457200">
              <a:buAutoNum type="arabicPeriod"/>
            </a:pPr>
            <a:endParaRPr lang="en-IE" sz="2400" dirty="0" smtClean="0"/>
          </a:p>
          <a:p>
            <a:pPr lvl="0">
              <a:buNone/>
            </a:pPr>
            <a:endParaRPr lang="en-IE" sz="2400" dirty="0" smtClean="0"/>
          </a:p>
          <a:p>
            <a:pPr lvl="0">
              <a:buNone/>
            </a:pPr>
            <a:endParaRPr lang="en-IE" sz="2400" dirty="0" smtClean="0"/>
          </a:p>
          <a:p>
            <a:pPr lvl="0">
              <a:buNone/>
            </a:pPr>
            <a:endParaRPr lang="en-IE" sz="2400" dirty="0" smtClean="0"/>
          </a:p>
          <a:p>
            <a:pPr lvl="0">
              <a:buNone/>
            </a:pPr>
            <a:endParaRPr lang="en-IE" sz="2400" dirty="0" smtClean="0"/>
          </a:p>
        </p:txBody>
      </p:sp>
      <p:sp>
        <p:nvSpPr>
          <p:cNvPr id="4" name="Title 1"/>
          <p:cNvSpPr>
            <a:spLocks noGrp="1"/>
          </p:cNvSpPr>
          <p:nvPr>
            <p:ph type="title"/>
          </p:nvPr>
        </p:nvSpPr>
        <p:spPr>
          <a:xfrm>
            <a:off x="381000" y="381000"/>
            <a:ext cx="6172200" cy="853016"/>
          </a:xfrm>
        </p:spPr>
        <p:txBody>
          <a:bodyPr>
            <a:normAutofit fontScale="90000"/>
          </a:bodyPr>
          <a:lstStyle/>
          <a:p>
            <a:pPr algn="l"/>
            <a:r>
              <a:rPr lang="ga-IE" sz="4000" b="1" dirty="0" smtClean="0"/>
              <a:t>Ag scimeáil ar líne	   	   </a:t>
            </a:r>
            <a:r>
              <a:rPr lang="ga-IE" sz="1600" b="1" dirty="0" smtClean="0"/>
              <a:t>Réamhobair </a:t>
            </a:r>
            <a:r>
              <a:rPr lang="en-IE" sz="1600" b="1" dirty="0" smtClean="0"/>
              <a:t>2</a:t>
            </a:r>
            <a:endParaRPr lang="ga-IE" sz="1600" dirty="0"/>
          </a:p>
        </p:txBody>
      </p:sp>
      <p:pic>
        <p:nvPicPr>
          <p:cNvPr id="8" name="Picture 2"/>
          <p:cNvPicPr>
            <a:picLocks noChangeAspect="1" noChangeArrowheads="1"/>
          </p:cNvPicPr>
          <p:nvPr/>
        </p:nvPicPr>
        <p:blipFill>
          <a:blip r:embed="rId2" cstate="print"/>
          <a:srcRect/>
          <a:stretch>
            <a:fillRect/>
          </a:stretch>
        </p:blipFill>
        <p:spPr bwMode="auto">
          <a:xfrm>
            <a:off x="3657600" y="3276600"/>
            <a:ext cx="2228293" cy="3062460"/>
          </a:xfrm>
          <a:prstGeom prst="rect">
            <a:avLst/>
          </a:prstGeom>
          <a:noFill/>
          <a:ln w="9525">
            <a:noFill/>
            <a:miter lim="800000"/>
            <a:headEnd/>
            <a:tailEnd/>
          </a:ln>
        </p:spPr>
      </p:pic>
      <p:sp>
        <p:nvSpPr>
          <p:cNvPr id="7" name="Right Arrow 6"/>
          <p:cNvSpPr/>
          <p:nvPr/>
        </p:nvSpPr>
        <p:spPr>
          <a:xfrm>
            <a:off x="533400" y="1066800"/>
            <a:ext cx="4724400" cy="45719"/>
          </a:xfrm>
          <a:prstGeom prst="rightArrow">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71604"/>
            <a:ext cx="6172200" cy="6857996"/>
          </a:xfrm>
        </p:spPr>
        <p:txBody>
          <a:bodyPr>
            <a:normAutofit/>
          </a:bodyPr>
          <a:lstStyle/>
          <a:p>
            <a:pPr lvl="0">
              <a:buNone/>
            </a:pPr>
            <a:r>
              <a:rPr lang="en-IE" sz="2200" dirty="0" smtClean="0"/>
              <a:t>Cum abairtí ina mbeidh na focail seo sa tuiseal</a:t>
            </a:r>
          </a:p>
          <a:p>
            <a:pPr lvl="0">
              <a:buNone/>
            </a:pPr>
            <a:r>
              <a:rPr lang="en-IE" sz="2200" dirty="0" smtClean="0"/>
              <a:t>tabharthach.</a:t>
            </a:r>
          </a:p>
          <a:p>
            <a:pPr lvl="0">
              <a:buNone/>
            </a:pPr>
            <a:endParaRPr lang="en-IE" sz="2200" dirty="0" smtClean="0"/>
          </a:p>
          <a:p>
            <a:pPr marL="457200" lvl="0" indent="-457200">
              <a:buAutoNum type="arabicPeriod"/>
            </a:pPr>
            <a:r>
              <a:rPr lang="en-IE" sz="2200" dirty="0" smtClean="0"/>
              <a:t>an t-éan:		_____________________</a:t>
            </a:r>
          </a:p>
          <a:p>
            <a:pPr marL="457200" lvl="0" indent="-457200">
              <a:buAutoNum type="arabicPeriod"/>
            </a:pPr>
            <a:r>
              <a:rPr lang="en-IE" sz="2200" dirty="0" smtClean="0"/>
              <a:t>an iris:		 _____________________</a:t>
            </a:r>
          </a:p>
          <a:p>
            <a:pPr marL="457200" lvl="0" indent="-457200">
              <a:buAutoNum type="arabicPeriod"/>
            </a:pPr>
            <a:r>
              <a:rPr lang="en-IE" sz="2200" dirty="0" smtClean="0"/>
              <a:t>an oifig:		 _____________________</a:t>
            </a:r>
          </a:p>
          <a:p>
            <a:pPr marL="457200" lvl="0" indent="-457200">
              <a:buAutoNum type="arabicPeriod"/>
            </a:pPr>
            <a:r>
              <a:rPr lang="en-IE" sz="2200" dirty="0" smtClean="0"/>
              <a:t>an oscailt:		 _____________________</a:t>
            </a:r>
          </a:p>
          <a:p>
            <a:pPr marL="457200" lvl="0" indent="-457200">
              <a:buAutoNum type="arabicPeriod"/>
            </a:pPr>
            <a:r>
              <a:rPr lang="en-IE" sz="2200" dirty="0" smtClean="0"/>
              <a:t>an t-uafás:		 _____________________</a:t>
            </a:r>
          </a:p>
          <a:p>
            <a:pPr marL="457200" lvl="0" indent="-457200">
              <a:buAutoNum type="arabicPeriod"/>
            </a:pPr>
            <a:r>
              <a:rPr lang="en-IE" sz="2200" dirty="0" smtClean="0"/>
              <a:t>an t-ocras:		 _____________________</a:t>
            </a:r>
          </a:p>
          <a:p>
            <a:pPr marL="457200" lvl="0" indent="-457200">
              <a:buAutoNum type="arabicPeriod"/>
            </a:pPr>
            <a:r>
              <a:rPr lang="en-IE" sz="2200" dirty="0" smtClean="0"/>
              <a:t>an t-oráiste:		 _____________________</a:t>
            </a:r>
          </a:p>
          <a:p>
            <a:pPr marL="457200" lvl="0" indent="-457200">
              <a:buAutoNum type="arabicPeriod"/>
            </a:pPr>
            <a:r>
              <a:rPr lang="en-IE" sz="2200" dirty="0" smtClean="0"/>
              <a:t>an íomhá:		 _____________________</a:t>
            </a:r>
          </a:p>
          <a:p>
            <a:pPr marL="457200" lvl="0" indent="-457200">
              <a:buAutoNum type="arabicPeriod"/>
            </a:pPr>
            <a:r>
              <a:rPr lang="en-IE" sz="2200" dirty="0" smtClean="0"/>
              <a:t>an earráid:		 _____________________</a:t>
            </a:r>
          </a:p>
          <a:p>
            <a:pPr marL="457200" lvl="0" indent="-457200">
              <a:buAutoNum type="arabicPeriod"/>
            </a:pPr>
            <a:r>
              <a:rPr lang="en-IE" sz="2200" dirty="0" smtClean="0"/>
              <a:t>an t-eagarthóir:	 _____________________</a:t>
            </a:r>
          </a:p>
          <a:p>
            <a:pPr lvl="0">
              <a:buNone/>
            </a:pPr>
            <a:endParaRPr lang="en-IE" sz="2200" dirty="0" smtClean="0"/>
          </a:p>
          <a:p>
            <a:pPr marL="457200" indent="-457200">
              <a:buAutoNum type="arabicPeriod"/>
            </a:pPr>
            <a:endParaRPr lang="en-IE" sz="2400" dirty="0" smtClean="0"/>
          </a:p>
          <a:p>
            <a:pPr lvl="0">
              <a:buNone/>
            </a:pPr>
            <a:endParaRPr lang="en-IE" sz="2400" dirty="0" smtClean="0"/>
          </a:p>
          <a:p>
            <a:pPr lvl="0">
              <a:buNone/>
            </a:pPr>
            <a:endParaRPr lang="en-IE" sz="2400" dirty="0" smtClean="0"/>
          </a:p>
          <a:p>
            <a:pPr lvl="0">
              <a:buNone/>
            </a:pPr>
            <a:endParaRPr lang="en-IE" sz="2400" dirty="0" smtClean="0"/>
          </a:p>
          <a:p>
            <a:pPr lvl="0">
              <a:buNone/>
            </a:pPr>
            <a:endParaRPr lang="en-IE" sz="2400" dirty="0" smtClean="0"/>
          </a:p>
        </p:txBody>
      </p:sp>
      <p:sp>
        <p:nvSpPr>
          <p:cNvPr id="4" name="Title 1"/>
          <p:cNvSpPr>
            <a:spLocks noGrp="1"/>
          </p:cNvSpPr>
          <p:nvPr>
            <p:ph type="title"/>
          </p:nvPr>
        </p:nvSpPr>
        <p:spPr>
          <a:xfrm>
            <a:off x="381000" y="381000"/>
            <a:ext cx="6172200" cy="853016"/>
          </a:xfrm>
        </p:spPr>
        <p:txBody>
          <a:bodyPr>
            <a:normAutofit fontScale="90000"/>
          </a:bodyPr>
          <a:lstStyle/>
          <a:p>
            <a:pPr algn="l"/>
            <a:r>
              <a:rPr lang="ga-IE" sz="4000" b="1" dirty="0" smtClean="0"/>
              <a:t>Ag scimeáil ar líne	   	   </a:t>
            </a:r>
            <a:r>
              <a:rPr lang="ga-IE" sz="1600" b="1" dirty="0" smtClean="0"/>
              <a:t>Réamhobair 3</a:t>
            </a:r>
            <a:endParaRPr lang="ga-IE" sz="1600" dirty="0"/>
          </a:p>
        </p:txBody>
      </p:sp>
      <p:sp>
        <p:nvSpPr>
          <p:cNvPr id="5" name="Right Arrow 4"/>
          <p:cNvSpPr/>
          <p:nvPr/>
        </p:nvSpPr>
        <p:spPr>
          <a:xfrm>
            <a:off x="457200" y="1066800"/>
            <a:ext cx="4724400" cy="45719"/>
          </a:xfrm>
          <a:prstGeom prst="rightArrow">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71604"/>
            <a:ext cx="6172200" cy="6857996"/>
          </a:xfrm>
        </p:spPr>
        <p:txBody>
          <a:bodyPr>
            <a:normAutofit/>
          </a:bodyPr>
          <a:lstStyle/>
          <a:p>
            <a:pPr lvl="0">
              <a:buNone/>
            </a:pPr>
            <a:r>
              <a:rPr lang="ga-IE" sz="2200" dirty="0" smtClean="0"/>
              <a:t>Éist le hÉanna Ó Conchúir ó Phobalscoil Chorca</a:t>
            </a:r>
          </a:p>
          <a:p>
            <a:pPr lvl="0">
              <a:buNone/>
            </a:pPr>
            <a:r>
              <a:rPr lang="ga-IE" sz="2200" dirty="0" smtClean="0"/>
              <a:t>Dhuibhne ag caint ar a shaol ar líne agus freagair na</a:t>
            </a:r>
          </a:p>
          <a:p>
            <a:pPr lvl="0">
              <a:buNone/>
            </a:pPr>
            <a:r>
              <a:rPr lang="ga-IE" sz="2200" dirty="0" smtClean="0"/>
              <a:t>ceisteanna seo.</a:t>
            </a:r>
          </a:p>
          <a:p>
            <a:pPr lvl="0">
              <a:buNone/>
            </a:pPr>
            <a:endParaRPr lang="ga-IE" sz="2200" dirty="0" smtClean="0"/>
          </a:p>
          <a:p>
            <a:pPr lvl="0">
              <a:buNone/>
            </a:pPr>
            <a:endParaRPr lang="ga-IE" sz="2200" dirty="0" smtClean="0"/>
          </a:p>
          <a:p>
            <a:pPr lvl="0">
              <a:buNone/>
            </a:pPr>
            <a:endParaRPr lang="ga-IE" sz="2200" dirty="0" smtClean="0"/>
          </a:p>
          <a:p>
            <a:pPr lvl="0">
              <a:buNone/>
            </a:pPr>
            <a:endParaRPr lang="ga-IE" sz="2200" dirty="0" smtClean="0"/>
          </a:p>
          <a:p>
            <a:pPr lvl="0">
              <a:buNone/>
            </a:pPr>
            <a:endParaRPr lang="ga-IE" sz="2200" dirty="0" smtClean="0"/>
          </a:p>
          <a:p>
            <a:pPr marL="457200" lvl="0" indent="-457200">
              <a:buAutoNum type="arabicPeriod"/>
            </a:pPr>
            <a:r>
              <a:rPr lang="ga-IE" sz="2200" dirty="0" smtClean="0"/>
              <a:t>Cé acu is fearr le hÉanna – a bheith ag féachaint ar an teilifís nó a bheith ag scimeáil ar an idirlíon?</a:t>
            </a:r>
          </a:p>
          <a:p>
            <a:pPr marL="457200" lvl="0" indent="-457200">
              <a:buAutoNum type="arabicPeriod"/>
            </a:pPr>
            <a:r>
              <a:rPr lang="ga-IE" sz="2200" dirty="0" smtClean="0"/>
              <a:t>Cad air a bhíonn sé ag féachaint ar líne?</a:t>
            </a:r>
          </a:p>
          <a:p>
            <a:pPr marL="457200" lvl="0" indent="-457200">
              <a:buAutoNum type="arabicPeriod"/>
            </a:pPr>
            <a:r>
              <a:rPr lang="ga-IE" sz="2200" dirty="0" smtClean="0"/>
              <a:t>Cén úsáid a bhaineann sé as Facebook?</a:t>
            </a:r>
          </a:p>
          <a:p>
            <a:pPr marL="457200" lvl="0" indent="-457200">
              <a:buAutoNum type="arabicPeriod"/>
            </a:pPr>
            <a:r>
              <a:rPr lang="ga-IE" sz="2200" dirty="0" smtClean="0"/>
              <a:t>Cé hiad na daoine a leanann sé ar Twitter?</a:t>
            </a:r>
          </a:p>
          <a:p>
            <a:pPr marL="457200" lvl="0" indent="-457200">
              <a:buAutoNum type="arabicPeriod"/>
            </a:pPr>
            <a:r>
              <a:rPr lang="ga-IE" sz="2200" dirty="0" smtClean="0"/>
              <a:t>Cad iad na difríochtaí idir Facebook agus Twitter, dar leis?</a:t>
            </a:r>
          </a:p>
          <a:p>
            <a:pPr lvl="0">
              <a:buNone/>
            </a:pPr>
            <a:endParaRPr lang="en-IE" sz="2200" dirty="0" smtClean="0"/>
          </a:p>
          <a:p>
            <a:pPr marL="457200" indent="-457200">
              <a:buAutoNum type="arabicPeriod"/>
            </a:pPr>
            <a:endParaRPr lang="en-IE" sz="2400" dirty="0" smtClean="0"/>
          </a:p>
          <a:p>
            <a:pPr lvl="0">
              <a:buNone/>
            </a:pPr>
            <a:endParaRPr lang="en-IE" sz="2400" dirty="0" smtClean="0"/>
          </a:p>
          <a:p>
            <a:pPr lvl="0">
              <a:buNone/>
            </a:pPr>
            <a:endParaRPr lang="en-IE" sz="2400" dirty="0" smtClean="0"/>
          </a:p>
          <a:p>
            <a:pPr lvl="0">
              <a:buNone/>
            </a:pPr>
            <a:endParaRPr lang="en-IE" sz="2400" dirty="0" smtClean="0"/>
          </a:p>
          <a:p>
            <a:pPr lvl="0">
              <a:buNone/>
            </a:pPr>
            <a:endParaRPr lang="en-IE" sz="2400" dirty="0" smtClean="0"/>
          </a:p>
        </p:txBody>
      </p:sp>
      <p:sp>
        <p:nvSpPr>
          <p:cNvPr id="4" name="Title 1"/>
          <p:cNvSpPr>
            <a:spLocks noGrp="1"/>
          </p:cNvSpPr>
          <p:nvPr>
            <p:ph type="title"/>
          </p:nvPr>
        </p:nvSpPr>
        <p:spPr>
          <a:xfrm>
            <a:off x="304800" y="381000"/>
            <a:ext cx="6248400" cy="853016"/>
          </a:xfrm>
        </p:spPr>
        <p:txBody>
          <a:bodyPr>
            <a:normAutofit fontScale="90000"/>
          </a:bodyPr>
          <a:lstStyle/>
          <a:p>
            <a:pPr algn="l"/>
            <a:r>
              <a:rPr lang="en-IE" sz="4000" b="1" dirty="0" smtClean="0"/>
              <a:t>Ag scimeáil ar líne	   	       </a:t>
            </a:r>
            <a:r>
              <a:rPr lang="en-IE" sz="1600" b="1" dirty="0" smtClean="0"/>
              <a:t>Éisteacht</a:t>
            </a:r>
            <a:endParaRPr lang="ga-IE" sz="1600" dirty="0"/>
          </a:p>
        </p:txBody>
      </p:sp>
      <p:pic>
        <p:nvPicPr>
          <p:cNvPr id="7" name="Picture 2"/>
          <p:cNvPicPr>
            <a:picLocks noChangeAspect="1" noChangeArrowheads="1"/>
          </p:cNvPicPr>
          <p:nvPr/>
        </p:nvPicPr>
        <p:blipFill>
          <a:blip r:embed="rId2" cstate="print"/>
          <a:srcRect/>
          <a:stretch>
            <a:fillRect/>
          </a:stretch>
        </p:blipFill>
        <p:spPr bwMode="auto">
          <a:xfrm>
            <a:off x="4449506" y="2590800"/>
            <a:ext cx="1498699" cy="1447800"/>
          </a:xfrm>
          <a:prstGeom prst="rect">
            <a:avLst/>
          </a:prstGeom>
          <a:noFill/>
          <a:ln w="9525">
            <a:noFill/>
            <a:miter lim="800000"/>
            <a:headEnd/>
            <a:tailEnd/>
          </a:ln>
        </p:spPr>
      </p:pic>
      <p:sp>
        <p:nvSpPr>
          <p:cNvPr id="8" name="Right Arrow 7"/>
          <p:cNvSpPr/>
          <p:nvPr/>
        </p:nvSpPr>
        <p:spPr>
          <a:xfrm>
            <a:off x="381000" y="1066800"/>
            <a:ext cx="4724400" cy="45719"/>
          </a:xfrm>
          <a:prstGeom prst="rightArrow">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81000" y="381000"/>
            <a:ext cx="6172200" cy="853016"/>
          </a:xfrm>
        </p:spPr>
        <p:txBody>
          <a:bodyPr>
            <a:normAutofit fontScale="90000"/>
          </a:bodyPr>
          <a:lstStyle/>
          <a:p>
            <a:pPr algn="l"/>
            <a:r>
              <a:rPr lang="en-IE" sz="4000" b="1" dirty="0" smtClean="0"/>
              <a:t>Ag scimeáil ar líne 	   	       </a:t>
            </a:r>
            <a:r>
              <a:rPr lang="en-IE" sz="1600" b="1" dirty="0" smtClean="0"/>
              <a:t>Iarphlé 1</a:t>
            </a:r>
            <a:endParaRPr lang="ga-IE" sz="1600" dirty="0"/>
          </a:p>
        </p:txBody>
      </p:sp>
      <p:sp>
        <p:nvSpPr>
          <p:cNvPr id="7" name="Content Placeholder 6"/>
          <p:cNvSpPr>
            <a:spLocks noGrp="1"/>
          </p:cNvSpPr>
          <p:nvPr>
            <p:ph idx="1"/>
          </p:nvPr>
        </p:nvSpPr>
        <p:spPr>
          <a:xfrm>
            <a:off x="342900" y="1219201"/>
            <a:ext cx="6172200" cy="6949022"/>
          </a:xfrm>
        </p:spPr>
        <p:txBody>
          <a:bodyPr>
            <a:normAutofit/>
          </a:bodyPr>
          <a:lstStyle/>
          <a:p>
            <a:pPr>
              <a:buNone/>
            </a:pPr>
            <a:r>
              <a:rPr lang="ga-IE" sz="2200" dirty="0" smtClean="0"/>
              <a:t>Pléigh na ceisteanna seo leis an duine in aice leat.</a:t>
            </a:r>
          </a:p>
          <a:p>
            <a:pPr>
              <a:buNone/>
            </a:pPr>
            <a:endParaRPr lang="ga-IE" sz="2200" dirty="0" smtClean="0"/>
          </a:p>
          <a:p>
            <a:pPr marL="457200" indent="-457200">
              <a:buAutoNum type="arabicPeriod"/>
            </a:pPr>
            <a:r>
              <a:rPr lang="ga-IE" sz="2200" dirty="0" smtClean="0"/>
              <a:t>An gcaitheann tusa mórán ama ar an idirlíon?</a:t>
            </a:r>
          </a:p>
          <a:p>
            <a:pPr marL="457200" indent="-457200">
              <a:buAutoNum type="arabicPeriod"/>
            </a:pPr>
            <a:r>
              <a:rPr lang="ga-IE" sz="2200" dirty="0" smtClean="0"/>
              <a:t>Cad iad na suíomhanna idirlín is fearr leat? Cén fáth na cinn sin?</a:t>
            </a:r>
          </a:p>
          <a:p>
            <a:pPr marL="457200" indent="-457200">
              <a:buAutoNum type="arabicPeriod"/>
            </a:pPr>
            <a:r>
              <a:rPr lang="ga-IE" sz="2200" dirty="0" smtClean="0"/>
              <a:t>Nuair a bhíonn tú ar YouTube cad iad na saghsanna físeán a bhféachann tú orthu?</a:t>
            </a:r>
          </a:p>
          <a:p>
            <a:pPr marL="457200" indent="-457200">
              <a:buAutoNum type="arabicPeriod"/>
            </a:pPr>
            <a:r>
              <a:rPr lang="ga-IE" sz="2200" dirty="0" smtClean="0"/>
              <a:t>An bhfuil rud ar bith uaslódáilte agat féin ar YouTube nó ar shuíomh dá leithéid (e.g. físeán duit féin ag canadh / ag seinm ceoil agus araile)?</a:t>
            </a:r>
          </a:p>
          <a:p>
            <a:pPr marL="457200" indent="-457200">
              <a:buAutoNum type="arabicPeriod"/>
            </a:pPr>
            <a:r>
              <a:rPr lang="ga-IE" sz="2200" dirty="0" smtClean="0"/>
              <a:t>Cad iad na suíomhanna is úsáidí duit chun cabhrú leis an obair bhaile / staidéar?</a:t>
            </a:r>
          </a:p>
          <a:p>
            <a:pPr marL="457200" indent="-457200">
              <a:buAutoNum type="arabicPeriod"/>
            </a:pPr>
            <a:r>
              <a:rPr lang="ga-IE" sz="2200" dirty="0" smtClean="0"/>
              <a:t>An bhfuil cuntas Facebook agus Twitter agat? Cé acu is fearr, dar leat? Cén fáth?</a:t>
            </a:r>
          </a:p>
          <a:p>
            <a:pPr marL="457200" indent="-457200">
              <a:buAutoNum type="arabicPeriod"/>
            </a:pPr>
            <a:r>
              <a:rPr lang="ga-IE" sz="2200" dirty="0" smtClean="0"/>
              <a:t>An bhfuil tú ‘cairdiúil’ le do thuismitheoirí ar Facebook? Cén fáth?</a:t>
            </a:r>
          </a:p>
          <a:p>
            <a:pPr marL="457200" indent="-457200">
              <a:buAutoNum type="arabicPeriod"/>
            </a:pPr>
            <a:r>
              <a:rPr lang="ga-IE" sz="2200" dirty="0" smtClean="0"/>
              <a:t>An gcuirtear teorainn leis an méid ama a bhfuil cead agat a bheith ar líne sa bhaile?</a:t>
            </a:r>
            <a:endParaRPr lang="ga-IE" sz="2200" dirty="0" smtClean="0"/>
          </a:p>
        </p:txBody>
      </p:sp>
      <p:sp>
        <p:nvSpPr>
          <p:cNvPr id="5" name="Right Arrow 4"/>
          <p:cNvSpPr/>
          <p:nvPr/>
        </p:nvSpPr>
        <p:spPr>
          <a:xfrm>
            <a:off x="457200" y="1066800"/>
            <a:ext cx="4724400" cy="45719"/>
          </a:xfrm>
          <a:prstGeom prst="rightArrow">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81000" y="381000"/>
            <a:ext cx="6172200" cy="853016"/>
          </a:xfrm>
        </p:spPr>
        <p:txBody>
          <a:bodyPr>
            <a:normAutofit fontScale="90000"/>
          </a:bodyPr>
          <a:lstStyle/>
          <a:p>
            <a:pPr algn="l"/>
            <a:r>
              <a:rPr lang="en-IE" sz="4000" b="1" dirty="0" smtClean="0"/>
              <a:t>Ag scimeáil ar líne	   	       </a:t>
            </a:r>
            <a:r>
              <a:rPr lang="en-IE" sz="1600" b="1" dirty="0" smtClean="0"/>
              <a:t>Iarphlé 2</a:t>
            </a:r>
            <a:endParaRPr lang="ga-IE" sz="1600" dirty="0"/>
          </a:p>
        </p:txBody>
      </p:sp>
      <p:sp>
        <p:nvSpPr>
          <p:cNvPr id="7" name="Content Placeholder 6"/>
          <p:cNvSpPr>
            <a:spLocks noGrp="1"/>
          </p:cNvSpPr>
          <p:nvPr>
            <p:ph idx="1"/>
          </p:nvPr>
        </p:nvSpPr>
        <p:spPr>
          <a:xfrm>
            <a:off x="342900" y="1219201"/>
            <a:ext cx="6172200" cy="6949022"/>
          </a:xfrm>
        </p:spPr>
        <p:txBody>
          <a:bodyPr>
            <a:normAutofit/>
          </a:bodyPr>
          <a:lstStyle/>
          <a:p>
            <a:pPr algn="ctr">
              <a:buNone/>
            </a:pPr>
            <a:r>
              <a:rPr lang="ga-IE" sz="2800" b="1" dirty="0" smtClean="0"/>
              <a:t>Abair ar shlí eile é!</a:t>
            </a:r>
          </a:p>
          <a:p>
            <a:pPr>
              <a:buNone/>
            </a:pPr>
            <a:endParaRPr lang="ga-IE" sz="2200" dirty="0" smtClean="0"/>
          </a:p>
          <a:p>
            <a:pPr marL="457200" indent="-457200">
              <a:buAutoNum type="arabicPeriod"/>
            </a:pPr>
            <a:r>
              <a:rPr lang="ga-IE" sz="2200" dirty="0" smtClean="0"/>
              <a:t>Dúirt Éanna go mbíonn sé ‘ag faire ar na haon saghas rud’. Cad is brí le ‘ag faire’? An bhfuil aon úsáid eile nó aon mhíniú eile ag an bhfrása sin sa Ghaeilge?</a:t>
            </a:r>
          </a:p>
          <a:p>
            <a:pPr marL="457200" indent="-457200">
              <a:buAutoNum type="arabicPeriod"/>
            </a:pPr>
            <a:endParaRPr lang="ga-IE" sz="2200" dirty="0" smtClean="0"/>
          </a:p>
          <a:p>
            <a:pPr marL="457200" indent="-457200">
              <a:buAutoNum type="arabicPeriod"/>
            </a:pPr>
            <a:r>
              <a:rPr lang="ga-IE" sz="2200" dirty="0" smtClean="0"/>
              <a:t>Dúirt Éanna ‘níl na héinne air’. Breac síos cúpla slí eile chun ‘na héinne’ a rá.</a:t>
            </a:r>
          </a:p>
          <a:p>
            <a:pPr marL="457200" indent="-457200">
              <a:buAutoNum type="arabicPeriod"/>
            </a:pPr>
            <a:endParaRPr lang="ga-IE" sz="2200" dirty="0" smtClean="0"/>
          </a:p>
          <a:p>
            <a:pPr marL="457200" indent="-457200">
              <a:buAutoNum type="arabicPeriod"/>
            </a:pPr>
            <a:r>
              <a:rPr lang="ga-IE" sz="2200" dirty="0" smtClean="0"/>
              <a:t>D’úsáid Éanna an focal Béarla ‘videos’ seachas ‘físeáin’. Cén fáth é sin, dar leat? Cén fáth a mbíonn leisce ar mhuintir na Gaeltachta úsáid a bhaint as na leaganacha Gaeilge, uaireanta?</a:t>
            </a:r>
          </a:p>
          <a:p>
            <a:pPr>
              <a:buNone/>
            </a:pPr>
            <a:endParaRPr lang="en-IE" sz="2200" dirty="0" smtClean="0"/>
          </a:p>
          <a:p>
            <a:pPr>
              <a:buNone/>
            </a:pPr>
            <a:endParaRPr lang="en-IE" sz="2200" dirty="0" smtClean="0"/>
          </a:p>
        </p:txBody>
      </p:sp>
      <p:sp>
        <p:nvSpPr>
          <p:cNvPr id="5" name="Right Arrow 4"/>
          <p:cNvSpPr/>
          <p:nvPr/>
        </p:nvSpPr>
        <p:spPr>
          <a:xfrm>
            <a:off x="457200" y="1066800"/>
            <a:ext cx="4724400" cy="45719"/>
          </a:xfrm>
          <a:prstGeom prst="rightArrow">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81000" y="381000"/>
            <a:ext cx="6172200" cy="853016"/>
          </a:xfrm>
        </p:spPr>
        <p:txBody>
          <a:bodyPr>
            <a:normAutofit fontScale="90000"/>
          </a:bodyPr>
          <a:lstStyle/>
          <a:p>
            <a:pPr algn="l"/>
            <a:r>
              <a:rPr lang="en-IE" sz="4000" b="1" dirty="0" smtClean="0"/>
              <a:t>Ag scimeáil ar líne	   	       </a:t>
            </a:r>
            <a:r>
              <a:rPr lang="en-IE" sz="1600" b="1" dirty="0" smtClean="0"/>
              <a:t>Iarphlé 3</a:t>
            </a:r>
            <a:endParaRPr lang="ga-IE" sz="1600" dirty="0"/>
          </a:p>
        </p:txBody>
      </p:sp>
      <p:sp>
        <p:nvSpPr>
          <p:cNvPr id="7" name="Content Placeholder 6"/>
          <p:cNvSpPr>
            <a:spLocks noGrp="1"/>
          </p:cNvSpPr>
          <p:nvPr>
            <p:ph idx="1"/>
          </p:nvPr>
        </p:nvSpPr>
        <p:spPr>
          <a:xfrm>
            <a:off x="342900" y="1219201"/>
            <a:ext cx="6172200" cy="6949022"/>
          </a:xfrm>
        </p:spPr>
        <p:txBody>
          <a:bodyPr>
            <a:normAutofit fontScale="92500" lnSpcReduction="20000"/>
          </a:bodyPr>
          <a:lstStyle/>
          <a:p>
            <a:pPr algn="ctr">
              <a:buNone/>
            </a:pPr>
            <a:r>
              <a:rPr lang="ga-IE" sz="2800" b="1" dirty="0" smtClean="0"/>
              <a:t>Códmheascadh sa Ghaeltacht</a:t>
            </a:r>
          </a:p>
          <a:p>
            <a:pPr>
              <a:buNone/>
            </a:pPr>
            <a:r>
              <a:rPr lang="ga-IE" sz="1800" dirty="0" smtClean="0"/>
              <a:t>Ciallaíonn </a:t>
            </a:r>
            <a:r>
              <a:rPr lang="ga-IE" sz="1800" i="1" dirty="0" smtClean="0"/>
              <a:t>códmheascadh</a:t>
            </a:r>
            <a:r>
              <a:rPr lang="ga-IE" sz="1800" dirty="0" smtClean="0"/>
              <a:t> an nós a bhíonn ag daoine dátheangacha</a:t>
            </a:r>
          </a:p>
          <a:p>
            <a:pPr>
              <a:buNone/>
            </a:pPr>
            <a:r>
              <a:rPr lang="ga-IE" sz="1800" dirty="0" smtClean="0"/>
              <a:t>focail ón dá theanga a mheascadh agus iad ag caint le daoine</a:t>
            </a:r>
          </a:p>
          <a:p>
            <a:pPr>
              <a:buNone/>
            </a:pPr>
            <a:r>
              <a:rPr lang="ga-IE" sz="1800" dirty="0" smtClean="0"/>
              <a:t>dátheangacha eile. Is rud nádúrtha agus comónta é seachas nuair a</a:t>
            </a:r>
          </a:p>
          <a:p>
            <a:pPr>
              <a:buNone/>
            </a:pPr>
            <a:r>
              <a:rPr lang="ga-IE" sz="1800" dirty="0" smtClean="0"/>
              <a:t>bhíonn ceann de na teangacha an-mhór faoi bhrú. Nuair a</a:t>
            </a:r>
          </a:p>
          <a:p>
            <a:pPr>
              <a:buNone/>
            </a:pPr>
            <a:r>
              <a:rPr lang="ga-IE" sz="1800" dirty="0" smtClean="0"/>
              <a:t>tharlaíonn an iomarca códmheascadh i measc cainteoirí mionteanga</a:t>
            </a:r>
          </a:p>
          <a:p>
            <a:pPr>
              <a:buNone/>
            </a:pPr>
            <a:r>
              <a:rPr lang="ga-IE" sz="1800" dirty="0" smtClean="0"/>
              <a:t>atá faoi bhrú is comhartha é go bhfuil an teanga sin i dtrioblóid. </a:t>
            </a:r>
          </a:p>
          <a:p>
            <a:pPr>
              <a:buNone/>
            </a:pPr>
            <a:endParaRPr lang="ga-IE" sz="1800" dirty="0" smtClean="0"/>
          </a:p>
          <a:p>
            <a:pPr>
              <a:buNone/>
            </a:pPr>
            <a:r>
              <a:rPr lang="ga-IE" sz="1800" dirty="0" smtClean="0"/>
              <a:t>Léigh an píosa gearr seo thíos ó dhuine Gaeltachta sna tríochaidí</a:t>
            </a:r>
          </a:p>
          <a:p>
            <a:pPr>
              <a:buNone/>
            </a:pPr>
            <a:r>
              <a:rPr lang="ga-IE" sz="1800" dirty="0" smtClean="0"/>
              <a:t>agus pléigh na ceisteanna atá bunaithe air ar an gcéad sleamhnán</a:t>
            </a:r>
          </a:p>
          <a:p>
            <a:pPr>
              <a:buNone/>
            </a:pPr>
            <a:r>
              <a:rPr lang="ga-IE" sz="1800" dirty="0" smtClean="0"/>
              <a:t>eile.	</a:t>
            </a:r>
          </a:p>
          <a:p>
            <a:pPr>
              <a:buNone/>
            </a:pPr>
            <a:endParaRPr lang="ga-IE" sz="1800" dirty="0" smtClean="0"/>
          </a:p>
          <a:p>
            <a:pPr>
              <a:buNone/>
            </a:pPr>
            <a:r>
              <a:rPr lang="ga-IE" sz="1800" dirty="0" smtClean="0"/>
              <a:t>	“Nuair a bhí mise ag fás aníos sa Ghaeltacht bhíodh focail áirithe ann a deirimis i gcónaí as Béarla, focail ar nós ‘radiator’, ‘fridge’, ‘bicycle’, rudaí mar sin. Ach an uair sin, bhí an Ghaeilge níos láidre sa cheantar ná mar atá anois. Sa lá atá inniu ann, úsáideann daoine (mé féin san áireamh) i bhfad níos mó Béarla ina gcuid cainte mar go bhfuil an Ghaeilge faoi i bhfad níos mó brú ná mar a bhíodh. Sin é an fáth anois, go gcreidim gur cheart dúinn níos mó iarrachta a dhéanamh na focail Ghaeilge atá againn a úsáid fiú amháin má tá sé mí-nádúrtha dúinn é sin a dhéanamh. Téann tú i dtaithí ar rud. Nuair a bhí mé ag obair in oifig Ghaeilge i mBaile Átha Cliath, d’úsáidinn na focail ‘ardaitheoir’ agus ‘íoslach’ go laethúil, gan smaoineamh air. Ach ní úsáidfinn na focail sin sa bhaile sa Ghaeltacht! Bhuel, is dócha nach bhfuil aon ardaitheoir nó aon íoslach againn sa bhaile, ach tuigeann tú cad atá i gceist agam. Má thosaíonn tú ag úsáid focal Gaeilge agus má úsáideann tú gach lá iad, éireoidh sé nádúrtha duit. ”</a:t>
            </a:r>
          </a:p>
          <a:p>
            <a:pPr>
              <a:buNone/>
            </a:pPr>
            <a:endParaRPr lang="en-IE" sz="1800" dirty="0" smtClean="0"/>
          </a:p>
          <a:p>
            <a:pPr>
              <a:buNone/>
            </a:pPr>
            <a:endParaRPr lang="en-IE" sz="2200" dirty="0" smtClean="0"/>
          </a:p>
        </p:txBody>
      </p:sp>
      <p:sp>
        <p:nvSpPr>
          <p:cNvPr id="5" name="Right Arrow 4"/>
          <p:cNvSpPr/>
          <p:nvPr/>
        </p:nvSpPr>
        <p:spPr>
          <a:xfrm>
            <a:off x="457200" y="1066800"/>
            <a:ext cx="4724400" cy="45719"/>
          </a:xfrm>
          <a:prstGeom prst="rightArrow">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81000" y="381000"/>
            <a:ext cx="6172200" cy="853016"/>
          </a:xfrm>
        </p:spPr>
        <p:txBody>
          <a:bodyPr>
            <a:normAutofit fontScale="90000"/>
          </a:bodyPr>
          <a:lstStyle/>
          <a:p>
            <a:pPr algn="l"/>
            <a:r>
              <a:rPr lang="ga-IE" sz="4000" b="1" dirty="0" smtClean="0"/>
              <a:t>Ag scimeáil ar líne	   	       </a:t>
            </a:r>
            <a:r>
              <a:rPr lang="ga-IE" sz="1600" b="1" dirty="0" smtClean="0"/>
              <a:t>Iarphlé 4</a:t>
            </a:r>
            <a:endParaRPr lang="ga-IE" sz="1600" dirty="0"/>
          </a:p>
        </p:txBody>
      </p:sp>
      <p:sp>
        <p:nvSpPr>
          <p:cNvPr id="7" name="Content Placeholder 6"/>
          <p:cNvSpPr>
            <a:spLocks noGrp="1"/>
          </p:cNvSpPr>
          <p:nvPr>
            <p:ph idx="1"/>
          </p:nvPr>
        </p:nvSpPr>
        <p:spPr>
          <a:xfrm>
            <a:off x="342900" y="1219201"/>
            <a:ext cx="6172200" cy="6949022"/>
          </a:xfrm>
        </p:spPr>
        <p:txBody>
          <a:bodyPr>
            <a:normAutofit lnSpcReduction="10000"/>
          </a:bodyPr>
          <a:lstStyle/>
          <a:p>
            <a:pPr>
              <a:buNone/>
            </a:pPr>
            <a:r>
              <a:rPr lang="ga-IE" sz="2400" dirty="0" smtClean="0"/>
              <a:t>Pléigh na ceisteanna seo leis na daoine eile i do</a:t>
            </a:r>
          </a:p>
          <a:p>
            <a:pPr>
              <a:buNone/>
            </a:pPr>
            <a:r>
              <a:rPr lang="ga-IE" sz="2400" dirty="0" smtClean="0"/>
              <a:t>ghrúpa.</a:t>
            </a:r>
          </a:p>
          <a:p>
            <a:pPr>
              <a:buNone/>
            </a:pPr>
            <a:endParaRPr lang="ga-IE" sz="1800" dirty="0" smtClean="0"/>
          </a:p>
          <a:p>
            <a:pPr>
              <a:buAutoNum type="arabicPeriod"/>
            </a:pPr>
            <a:r>
              <a:rPr lang="ga-IE" sz="1800" dirty="0" smtClean="0"/>
              <a:t>An aontaíonn tusa gur cheart dúinn iarracht níos mó a dhéanamh an leagan Gaeilge ar fhocail a úsáid nuair is féidir linn? Cén fáth?</a:t>
            </a:r>
          </a:p>
          <a:p>
            <a:pPr>
              <a:buFont typeface="Arial" pitchFamily="34" charset="0"/>
              <a:buAutoNum type="arabicPeriod"/>
            </a:pPr>
            <a:r>
              <a:rPr lang="ga-IE" sz="1800" dirty="0" smtClean="0"/>
              <a:t>Cad iad na gnáthfhocail laethúla a úsáideann tusa as Béarla cé go bhfuil an leagan Gaeilge ar eolas agat (e.g. cuid de na seomraí sa teach, uimhreacha, rudaí teicniúla etc.)?</a:t>
            </a:r>
          </a:p>
          <a:p>
            <a:pPr>
              <a:buFont typeface="Arial" pitchFamily="34" charset="0"/>
              <a:buAutoNum type="arabicPeriod"/>
            </a:pPr>
            <a:r>
              <a:rPr lang="ga-IE" sz="1800" b="1" dirty="0" smtClean="0"/>
              <a:t>TASC: </a:t>
            </a:r>
            <a:r>
              <a:rPr lang="ga-IE" sz="1800" dirty="0" smtClean="0"/>
              <a:t>Tabhair faoi deara, i rith an lae inniu, an méid uaireanta a úsáideann tú ‘just’, ‘I’d say’, ‘I don’t know’, ‘really’, ‘actually’ agus aon fhocail bheaga eile Bhéarla dá leithéid in aon chomhrá amháin.</a:t>
            </a:r>
          </a:p>
          <a:p>
            <a:pPr>
              <a:buAutoNum type="arabicPeriod"/>
            </a:pPr>
            <a:r>
              <a:rPr lang="ga-IE" sz="1800" b="1" dirty="0" smtClean="0"/>
              <a:t>TASC: </a:t>
            </a:r>
            <a:r>
              <a:rPr lang="ga-IE" sz="1800" dirty="0" smtClean="0"/>
              <a:t>Roghnaigh cúpla focal laethúil an tseachtain seo agus ná húsáid ach an leagan Gaeilge de na focail sin ar feadh seachtain iomlán (e.g. Tá sé sa tseomra folctha vs. Tá sé sa </a:t>
            </a:r>
            <a:r>
              <a:rPr lang="ga-IE" sz="1800" i="1" dirty="0" smtClean="0"/>
              <a:t>bhathroom</a:t>
            </a:r>
            <a:r>
              <a:rPr lang="ga-IE" sz="1800" dirty="0" smtClean="0"/>
              <a:t>). Tabhair tuairisc sa rang an tseachtain seo chugainn – an raibh sé deacair é a dhéanamh? </a:t>
            </a:r>
          </a:p>
          <a:p>
            <a:pPr>
              <a:buAutoNum type="arabicPeriod"/>
            </a:pPr>
            <a:endParaRPr lang="ga-IE" sz="1800" dirty="0" smtClean="0"/>
          </a:p>
          <a:p>
            <a:pPr>
              <a:buNone/>
            </a:pPr>
            <a:r>
              <a:rPr lang="ga-IE" sz="1800" dirty="0" smtClean="0"/>
              <a:t>	D’fhéadfadh sé a bheith deacair duit nós nua teanga a bhunú, go háirithe má tá na daoine eile sa chlann ag úsáid an leagan Béarla – tabhair dea-shampla dóibh agus abair leo an rud céanna a dhéanamh!</a:t>
            </a:r>
          </a:p>
          <a:p>
            <a:pPr>
              <a:buNone/>
            </a:pPr>
            <a:endParaRPr lang="en-IE" sz="2200" dirty="0" smtClean="0"/>
          </a:p>
        </p:txBody>
      </p:sp>
      <p:sp>
        <p:nvSpPr>
          <p:cNvPr id="5" name="Right Arrow 4"/>
          <p:cNvSpPr/>
          <p:nvPr/>
        </p:nvSpPr>
        <p:spPr>
          <a:xfrm>
            <a:off x="457200" y="1066800"/>
            <a:ext cx="4724400" cy="45719"/>
          </a:xfrm>
          <a:prstGeom prst="rightArrow">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81000" y="381000"/>
            <a:ext cx="6172200" cy="853016"/>
          </a:xfrm>
        </p:spPr>
        <p:txBody>
          <a:bodyPr>
            <a:normAutofit fontScale="90000"/>
          </a:bodyPr>
          <a:lstStyle/>
          <a:p>
            <a:pPr algn="l"/>
            <a:r>
              <a:rPr lang="ga-IE" sz="4000" b="1" dirty="0" smtClean="0"/>
              <a:t>Ag scimeáil ar líne	   	       </a:t>
            </a:r>
            <a:r>
              <a:rPr lang="ga-IE" sz="1600" b="1" dirty="0" smtClean="0"/>
              <a:t>Iarphlé 5</a:t>
            </a:r>
            <a:endParaRPr lang="ga-IE" sz="1600" dirty="0"/>
          </a:p>
        </p:txBody>
      </p:sp>
      <p:sp>
        <p:nvSpPr>
          <p:cNvPr id="7" name="Content Placeholder 6"/>
          <p:cNvSpPr>
            <a:spLocks noGrp="1"/>
          </p:cNvSpPr>
          <p:nvPr>
            <p:ph idx="1"/>
          </p:nvPr>
        </p:nvSpPr>
        <p:spPr>
          <a:xfrm>
            <a:off x="342900" y="1219201"/>
            <a:ext cx="6172200" cy="6949022"/>
          </a:xfrm>
        </p:spPr>
        <p:txBody>
          <a:bodyPr>
            <a:normAutofit/>
          </a:bodyPr>
          <a:lstStyle/>
          <a:p>
            <a:pPr algn="ctr">
              <a:buNone/>
            </a:pPr>
            <a:r>
              <a:rPr lang="en-IE" sz="2800" b="1" dirty="0" smtClean="0"/>
              <a:t>Mar fhocal scoir...</a:t>
            </a:r>
          </a:p>
          <a:p>
            <a:pPr>
              <a:buNone/>
            </a:pPr>
            <a:endParaRPr lang="en-IE" sz="2200" b="1" dirty="0" smtClean="0"/>
          </a:p>
          <a:p>
            <a:pPr>
              <a:buNone/>
            </a:pPr>
            <a:r>
              <a:rPr lang="en-IE" sz="2200" dirty="0" smtClean="0"/>
              <a:t>Tabhair faoi deara an tuiseal ginideach atá ag an</a:t>
            </a:r>
          </a:p>
          <a:p>
            <a:pPr>
              <a:buNone/>
            </a:pPr>
            <a:r>
              <a:rPr lang="en-IE" sz="2200" dirty="0" smtClean="0"/>
              <a:t>bhfocal ‘idirlíon’...</a:t>
            </a:r>
          </a:p>
          <a:p>
            <a:pPr>
              <a:buNone/>
            </a:pPr>
            <a:endParaRPr lang="en-IE" sz="2200" dirty="0" smtClean="0"/>
          </a:p>
          <a:p>
            <a:pPr algn="ctr">
              <a:buNone/>
            </a:pPr>
            <a:r>
              <a:rPr lang="en-IE" sz="2200" dirty="0" smtClean="0"/>
              <a:t>Suíomh idirl</a:t>
            </a:r>
            <a:r>
              <a:rPr lang="en-IE" sz="2200" b="1" u="sng" dirty="0" smtClean="0"/>
              <a:t>ín</a:t>
            </a:r>
            <a:r>
              <a:rPr lang="en-IE" sz="2200" dirty="0" smtClean="0"/>
              <a:t> (a website)</a:t>
            </a:r>
          </a:p>
          <a:p>
            <a:pPr>
              <a:buNone/>
            </a:pPr>
            <a:endParaRPr lang="en-IE" sz="2200" dirty="0" smtClean="0"/>
          </a:p>
          <a:p>
            <a:pPr>
              <a:buNone/>
            </a:pPr>
            <a:r>
              <a:rPr lang="en-IE" sz="2200" dirty="0" smtClean="0"/>
              <a:t>Tá an ‘o’ imithe.</a:t>
            </a:r>
          </a:p>
          <a:p>
            <a:pPr>
              <a:buNone/>
            </a:pPr>
            <a:endParaRPr lang="en-IE" sz="2200" dirty="0" smtClean="0"/>
          </a:p>
          <a:p>
            <a:pPr>
              <a:buNone/>
            </a:pPr>
            <a:r>
              <a:rPr lang="en-IE" sz="2200" dirty="0" smtClean="0"/>
              <a:t>Seo iad na leaganacha ar fad den bhfocal ‘idirlíon’:</a:t>
            </a:r>
          </a:p>
          <a:p>
            <a:pPr>
              <a:buNone/>
            </a:pPr>
            <a:endParaRPr lang="en-IE" sz="2200" b="1" dirty="0" smtClean="0"/>
          </a:p>
          <a:p>
            <a:pPr>
              <a:buNone/>
            </a:pPr>
            <a:r>
              <a:rPr lang="en-IE" sz="2200" b="1" dirty="0" smtClean="0"/>
              <a:t>	an t-idirlíon		(tuiseal ainmneach)</a:t>
            </a:r>
          </a:p>
          <a:p>
            <a:pPr>
              <a:buNone/>
            </a:pPr>
            <a:r>
              <a:rPr lang="en-IE" sz="2200" b="1" dirty="0" smtClean="0"/>
              <a:t>	ar an idirlíon		(tuiseal tabharthach)</a:t>
            </a:r>
          </a:p>
          <a:p>
            <a:pPr>
              <a:buNone/>
            </a:pPr>
            <a:r>
              <a:rPr lang="en-IE" sz="2200" b="1" dirty="0" smtClean="0"/>
              <a:t>	suíomh idirlín	(tuiseal ginideach)</a:t>
            </a:r>
            <a:endParaRPr lang="en-IE" sz="2200" dirty="0" smtClean="0"/>
          </a:p>
          <a:p>
            <a:pPr>
              <a:buNone/>
            </a:pPr>
            <a:endParaRPr lang="en-IE" sz="2200" dirty="0" smtClean="0"/>
          </a:p>
        </p:txBody>
      </p:sp>
      <p:sp>
        <p:nvSpPr>
          <p:cNvPr id="5" name="Right Arrow 4"/>
          <p:cNvSpPr/>
          <p:nvPr/>
        </p:nvSpPr>
        <p:spPr>
          <a:xfrm>
            <a:off x="381000" y="1066800"/>
            <a:ext cx="4724400" cy="45719"/>
          </a:xfrm>
          <a:prstGeom prst="rightArrow">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3503</TotalTime>
  <Words>740</Words>
  <Application>Microsoft Office PowerPoint</Application>
  <PresentationFormat>On-screen Show (4:3)</PresentationFormat>
  <Paragraphs>131</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Ag scimeáil ar líne        Réamhobair 1</vt:lpstr>
      <vt:lpstr>Ag scimeáil ar líne        Réamhobair 2</vt:lpstr>
      <vt:lpstr>Ag scimeáil ar líne        Réamhobair 3</vt:lpstr>
      <vt:lpstr>Ag scimeáil ar líne            Éisteacht</vt:lpstr>
      <vt:lpstr>Ag scimeáil ar líne             Iarphlé 1</vt:lpstr>
      <vt:lpstr>Ag scimeáil ar líne            Iarphlé 2</vt:lpstr>
      <vt:lpstr>Ag scimeáil ar líne            Iarphlé 3</vt:lpstr>
      <vt:lpstr>Ag scimeáil ar líne            Iarphlé 4</vt:lpstr>
      <vt:lpstr>Ag scimeáil ar líne            Iarphlé 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Spriocanna Staidéir </dc:title>
  <dc:creator>Úna Nic Gabhann</dc:creator>
  <cp:lastModifiedBy>riarachan</cp:lastModifiedBy>
  <cp:revision>127</cp:revision>
  <dcterms:created xsi:type="dcterms:W3CDTF">2006-08-16T00:00:00Z</dcterms:created>
  <dcterms:modified xsi:type="dcterms:W3CDTF">2013-02-22T11:43:36Z</dcterms:modified>
</cp:coreProperties>
</file>