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8" r:id="rId2"/>
    <p:sldId id="269" r:id="rId3"/>
    <p:sldId id="272" r:id="rId4"/>
    <p:sldId id="273" r:id="rId5"/>
    <p:sldId id="274" r:id="rId6"/>
    <p:sldId id="275" r:id="rId7"/>
    <p:sldId id="276" r:id="rId8"/>
    <p:sldId id="277" r:id="rId9"/>
  </p:sldIdLst>
  <p:sldSz cx="6858000" cy="9144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irdre"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110" d="100"/>
          <a:sy n="110" d="100"/>
        </p:scale>
        <p:origin x="-792" y="176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3132"/>
        <p:guide pos="213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ga-IE"/>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2C06521C-613D-4CD2-A859-6E74FBAE77F0}" type="datetimeFigureOut">
              <a:rPr lang="ga-IE" smtClean="0"/>
              <a:pPr/>
              <a:t>31/05/2013</a:t>
            </a:fld>
            <a:endParaRPr lang="ga-IE"/>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ga-IE"/>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0ED5E88A-299C-4828-BDC8-329C14C180AE}" type="slidenum">
              <a:rPr lang="ga-IE" smtClean="0"/>
              <a:pPr/>
              <a:t>‹#›</a:t>
            </a:fld>
            <a:endParaRPr lang="ga-IE"/>
          </a:p>
        </p:txBody>
      </p:sp>
    </p:spTree>
    <p:extLst>
      <p:ext uri="{BB962C8B-B14F-4D97-AF65-F5344CB8AC3E}">
        <p14:creationId xmlns="" xmlns:p14="http://schemas.microsoft.com/office/powerpoint/2010/main" val="1156174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ga-IE"/>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AF60FEF6-2390-442A-951E-00635FF7FC08}" type="datetimeFigureOut">
              <a:rPr lang="ga-IE" smtClean="0"/>
              <a:pPr/>
              <a:t>31/05/2013</a:t>
            </a:fld>
            <a:endParaRPr lang="ga-IE"/>
          </a:p>
        </p:txBody>
      </p:sp>
      <p:sp>
        <p:nvSpPr>
          <p:cNvPr id="4" name="Slide Image Placeholder 3"/>
          <p:cNvSpPr>
            <a:spLocks noGrp="1" noRot="1" noChangeAspect="1"/>
          </p:cNvSpPr>
          <p:nvPr>
            <p:ph type="sldImg" idx="2"/>
          </p:nvPr>
        </p:nvSpPr>
        <p:spPr>
          <a:xfrm>
            <a:off x="1982788" y="746125"/>
            <a:ext cx="2795587" cy="3727450"/>
          </a:xfrm>
          <a:prstGeom prst="rect">
            <a:avLst/>
          </a:prstGeom>
          <a:noFill/>
          <a:ln w="12700">
            <a:solidFill>
              <a:prstClr val="black"/>
            </a:solidFill>
          </a:ln>
        </p:spPr>
        <p:txBody>
          <a:bodyPr vert="horz" lIns="91440" tIns="45720" rIns="91440" bIns="45720" rtlCol="0" anchor="ctr"/>
          <a:lstStyle/>
          <a:p>
            <a:endParaRPr lang="ga-IE"/>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ga-IE"/>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49747997-6BB7-4738-9F22-9FB6B06EB51D}" type="slidenum">
              <a:rPr lang="ga-IE" smtClean="0"/>
              <a:pPr/>
              <a:t>‹#›</a:t>
            </a:fld>
            <a:endParaRPr lang="ga-IE"/>
          </a:p>
        </p:txBody>
      </p:sp>
    </p:spTree>
    <p:extLst>
      <p:ext uri="{BB962C8B-B14F-4D97-AF65-F5344CB8AC3E}">
        <p14:creationId xmlns="" xmlns:p14="http://schemas.microsoft.com/office/powerpoint/2010/main" val="2702819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2"/>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9"/>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2"/>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5"/>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5"/>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2"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2"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90" y="364071"/>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3" y="1913471"/>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dirty="0" smtClean="0"/>
              <a:t>Click to edit Master title style </a:t>
            </a:r>
            <a:r>
              <a:rPr lang="en-US" dirty="0" err="1" smtClean="0"/>
              <a:t>cinnte</a:t>
            </a:r>
            <a:r>
              <a:rPr lang="en-US" dirty="0" smtClean="0"/>
              <a:t> </a:t>
            </a:r>
            <a:r>
              <a:rPr lang="en-US" dirty="0" err="1" smtClean="0"/>
              <a:t>dearfach</a:t>
            </a:r>
            <a:r>
              <a:rPr lang="en-US" dirty="0" smtClean="0"/>
              <a:t> </a:t>
            </a:r>
            <a:endParaRPr lang="en-US" dirty="0"/>
          </a:p>
        </p:txBody>
      </p:sp>
      <p:sp>
        <p:nvSpPr>
          <p:cNvPr id="3" name="Text Placeholder 2"/>
          <p:cNvSpPr>
            <a:spLocks noGrp="1"/>
          </p:cNvSpPr>
          <p:nvPr>
            <p:ph type="body" idx="1"/>
          </p:nvPr>
        </p:nvSpPr>
        <p:spPr>
          <a:xfrm>
            <a:off x="342900" y="2133605"/>
            <a:ext cx="6172200" cy="6034617"/>
          </a:xfrm>
          <a:prstGeom prst="rect">
            <a:avLst/>
          </a:prstGeom>
        </p:spPr>
        <p:txBody>
          <a:bodyPr vert="horz" lIns="91440" tIns="45720" rIns="91440" bIns="45720" rtlCol="0">
            <a:normAutofit/>
          </a:bodyPr>
          <a:lstStyle/>
          <a:p>
            <a:pPr lvl="0"/>
            <a:r>
              <a:rPr lang="en-US" dirty="0" smtClean="0"/>
              <a:t>Click to edit </a:t>
            </a:r>
            <a:r>
              <a:rPr lang="en-IE" noProof="0" dirty="0" smtClean="0"/>
              <a:t>Master</a:t>
            </a:r>
            <a:r>
              <a:rPr lang="en-US" dirty="0" smtClean="0"/>
              <a:t>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42900" y="8475138"/>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5/31/2013</a:t>
            </a:fld>
            <a:endParaRPr lang="en-US"/>
          </a:p>
        </p:txBody>
      </p:sp>
      <p:sp>
        <p:nvSpPr>
          <p:cNvPr id="5" name="Footer Placeholder 4"/>
          <p:cNvSpPr>
            <a:spLocks noGrp="1"/>
          </p:cNvSpPr>
          <p:nvPr>
            <p:ph type="ftr" sz="quarter" idx="3"/>
          </p:nvPr>
        </p:nvSpPr>
        <p:spPr>
          <a:xfrm>
            <a:off x="2343150" y="8475138"/>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8"/>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300" b="1" dirty="0" smtClean="0"/>
              <a:t>Ag labhairt in aghaidh an </a:t>
            </a:r>
            <a:r>
              <a:rPr lang="ga-IE" sz="3300" b="1" dirty="0" smtClean="0"/>
              <a:t>easa</a:t>
            </a:r>
            <a:r>
              <a:rPr lang="ga-IE" sz="1800" b="1" dirty="0" smtClean="0"/>
              <a:t>           Réamhobair 1</a:t>
            </a:r>
            <a:endParaRPr lang="ga-IE" sz="1800" dirty="0"/>
          </a:p>
        </p:txBody>
      </p:sp>
      <p:sp>
        <p:nvSpPr>
          <p:cNvPr id="5" name="Right Arrow 4"/>
          <p:cNvSpPr/>
          <p:nvPr/>
        </p:nvSpPr>
        <p:spPr>
          <a:xfrm>
            <a:off x="228600" y="1021081"/>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9" name="Content Placeholder 2"/>
          <p:cNvSpPr>
            <a:spLocks noGrp="1"/>
          </p:cNvSpPr>
          <p:nvPr>
            <p:ph idx="1"/>
          </p:nvPr>
        </p:nvSpPr>
        <p:spPr>
          <a:xfrm>
            <a:off x="76200" y="1371604"/>
            <a:ext cx="6705600" cy="7467596"/>
          </a:xfrm>
        </p:spPr>
        <p:txBody>
          <a:bodyPr>
            <a:normAutofit/>
          </a:bodyPr>
          <a:lstStyle/>
          <a:p>
            <a:pPr lvl="0">
              <a:buNone/>
            </a:pPr>
            <a:r>
              <a:rPr lang="en-IE" sz="2200" b="1" dirty="0" smtClean="0"/>
              <a:t>A. </a:t>
            </a:r>
            <a:r>
              <a:rPr lang="en-IE" sz="2200" dirty="0" smtClean="0"/>
              <a:t>Cé mhéad focal an féidir leat a chumadh a bhfuil an dá</a:t>
            </a:r>
          </a:p>
          <a:p>
            <a:pPr lvl="0">
              <a:buNone/>
            </a:pPr>
            <a:r>
              <a:rPr lang="en-IE" sz="2200" dirty="0" smtClean="0"/>
              <a:t>fhocal seo iontu:</a:t>
            </a:r>
          </a:p>
          <a:p>
            <a:pPr lvl="0">
              <a:buNone/>
            </a:pPr>
            <a:r>
              <a:rPr lang="en-IE" sz="2200" dirty="0" smtClean="0"/>
              <a:t>			</a:t>
            </a:r>
          </a:p>
          <a:p>
            <a:pPr lvl="0">
              <a:buNone/>
            </a:pPr>
            <a:r>
              <a:rPr lang="en-IE" sz="2200" b="1" dirty="0"/>
              <a:t>	</a:t>
            </a:r>
            <a:r>
              <a:rPr lang="en-IE" sz="2200" b="1" dirty="0" smtClean="0"/>
              <a:t>		</a:t>
            </a:r>
            <a:r>
              <a:rPr lang="en-IE" sz="2800" b="1" dirty="0" smtClean="0"/>
              <a:t>Gael		Gall</a:t>
            </a:r>
          </a:p>
          <a:p>
            <a:pPr lvl="0">
              <a:buNone/>
            </a:pPr>
            <a:endParaRPr lang="en-IE" sz="2200" dirty="0" smtClean="0"/>
          </a:p>
          <a:p>
            <a:pPr lvl="0">
              <a:buNone/>
            </a:pPr>
            <a:r>
              <a:rPr lang="en-IE" sz="2200" dirty="0" smtClean="0"/>
              <a:t>Mar shampla:      </a:t>
            </a:r>
            <a:r>
              <a:rPr lang="en-IE" sz="2800" b="1" dirty="0" smtClean="0"/>
              <a:t>Gaelscoil</a:t>
            </a:r>
          </a:p>
          <a:p>
            <a:pPr lvl="0">
              <a:buNone/>
            </a:pPr>
            <a:endParaRPr lang="en-IE" sz="2200" dirty="0" smtClean="0"/>
          </a:p>
          <a:p>
            <a:pPr lvl="0">
              <a:buNone/>
            </a:pPr>
            <a:r>
              <a:rPr lang="en-IE" sz="2200" b="1" dirty="0" smtClean="0"/>
              <a:t>B. </a:t>
            </a:r>
            <a:r>
              <a:rPr lang="en-IE" sz="2200" dirty="0" smtClean="0"/>
              <a:t>An féidir leat smaoineamh ar aon logainm leis na</a:t>
            </a:r>
          </a:p>
          <a:p>
            <a:pPr lvl="0">
              <a:buNone/>
            </a:pPr>
            <a:r>
              <a:rPr lang="en-IE" sz="2200" dirty="0" smtClean="0"/>
              <a:t>focail thuas ann?</a:t>
            </a:r>
          </a:p>
          <a:p>
            <a:pPr lvl="0">
              <a:buNone/>
            </a:pPr>
            <a:endParaRPr lang="en-IE" sz="2200" dirty="0" smtClean="0"/>
          </a:p>
          <a:p>
            <a:pPr lvl="0">
              <a:buNone/>
            </a:pPr>
            <a:endParaRPr lang="en-IE" sz="2200" dirty="0" smtClean="0"/>
          </a:p>
          <a:p>
            <a:pPr lvl="0">
              <a:buNone/>
            </a:pPr>
            <a:endParaRPr lang="en-IE" sz="2200" dirty="0" smtClean="0"/>
          </a:p>
          <a:p>
            <a:pPr lvl="0">
              <a:buNone/>
            </a:pPr>
            <a:endParaRPr lang="en-IE" sz="2200" dirty="0"/>
          </a:p>
          <a:p>
            <a:pPr lvl="0">
              <a:buNone/>
            </a:pPr>
            <a:endParaRPr lang="en-IE" sz="2200" dirty="0" smtClean="0"/>
          </a:p>
          <a:p>
            <a:pPr lvl="0">
              <a:buNone/>
            </a:pPr>
            <a:endParaRPr lang="en-IE" sz="2200" dirty="0"/>
          </a:p>
          <a:p>
            <a:pPr lvl="0">
              <a:buNone/>
            </a:pPr>
            <a:r>
              <a:rPr lang="en-IE" sz="2200" b="1" dirty="0" smtClean="0"/>
              <a:t>C. </a:t>
            </a:r>
            <a:r>
              <a:rPr lang="en-IE" sz="2200" dirty="0" smtClean="0"/>
              <a:t>Cad is brí leis an bhfocal </a:t>
            </a:r>
            <a:r>
              <a:rPr lang="en-IE" sz="2200" b="1" i="1" dirty="0" smtClean="0"/>
              <a:t>Gaeilgeoir</a:t>
            </a:r>
            <a:r>
              <a:rPr lang="en-IE" sz="2200" dirty="0" smtClean="0"/>
              <a:t>? An maith leat an</a:t>
            </a:r>
          </a:p>
          <a:p>
            <a:pPr lvl="0">
              <a:buNone/>
            </a:pPr>
            <a:r>
              <a:rPr lang="en-IE" sz="2200" dirty="0" smtClean="0"/>
              <a:t>téarma? Cén fáth?</a:t>
            </a:r>
          </a:p>
          <a:p>
            <a:pPr lvl="0">
              <a:buNone/>
            </a:pPr>
            <a:endParaRPr lang="en-IE" sz="2200" dirty="0" smtClean="0"/>
          </a:p>
        </p:txBody>
      </p:sp>
      <p:pic>
        <p:nvPicPr>
          <p:cNvPr id="1031" name="Picture 7"/>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09800" y="5257800"/>
            <a:ext cx="2133600" cy="2143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300" b="1" dirty="0" smtClean="0"/>
              <a:t>Ag labhairt in aghaidh an </a:t>
            </a:r>
            <a:r>
              <a:rPr lang="en-IE" sz="3300" b="1" dirty="0" err="1" smtClean="0"/>
              <a:t>easa</a:t>
            </a:r>
            <a:r>
              <a:rPr lang="en-IE" sz="1800" b="1" dirty="0" smtClean="0"/>
              <a:t>           </a:t>
            </a:r>
            <a:r>
              <a:rPr lang="ga-IE" sz="1800" b="1" dirty="0" smtClean="0"/>
              <a:t>Réamhobair 2</a:t>
            </a:r>
            <a:endParaRPr lang="ga-IE" sz="1800" dirty="0"/>
          </a:p>
        </p:txBody>
      </p:sp>
      <p:sp>
        <p:nvSpPr>
          <p:cNvPr id="5" name="Right Arrow 4"/>
          <p:cNvSpPr/>
          <p:nvPr/>
        </p:nvSpPr>
        <p:spPr>
          <a:xfrm>
            <a:off x="228600" y="1021081"/>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9" name="Content Placeholder 2"/>
          <p:cNvSpPr>
            <a:spLocks noGrp="1"/>
          </p:cNvSpPr>
          <p:nvPr>
            <p:ph idx="1"/>
          </p:nvPr>
        </p:nvSpPr>
        <p:spPr>
          <a:xfrm>
            <a:off x="76200" y="1371604"/>
            <a:ext cx="6705600" cy="7467596"/>
          </a:xfrm>
        </p:spPr>
        <p:txBody>
          <a:bodyPr>
            <a:normAutofit/>
          </a:bodyPr>
          <a:lstStyle/>
          <a:p>
            <a:pPr lvl="0" algn="just">
              <a:buNone/>
            </a:pPr>
            <a:r>
              <a:rPr lang="ga-IE" sz="2200" b="1" dirty="0" smtClean="0"/>
              <a:t>Rólghníomhaíocht:	</a:t>
            </a:r>
          </a:p>
          <a:p>
            <a:pPr lvl="0" algn="just">
              <a:buNone/>
            </a:pPr>
            <a:r>
              <a:rPr lang="ga-IE" sz="2200" b="1" dirty="0" smtClean="0"/>
              <a:t>Ról A: Dalta scoile i ngaelscoil nó i scoil sa Ghaeltacht</a:t>
            </a:r>
          </a:p>
          <a:p>
            <a:pPr lvl="0" algn="just">
              <a:buNone/>
            </a:pPr>
            <a:r>
              <a:rPr lang="ga-IE" sz="2200" b="1" dirty="0" smtClean="0"/>
              <a:t>Ról B: Iriseoir d’iris faoi chultúr</a:t>
            </a:r>
          </a:p>
          <a:p>
            <a:pPr lvl="0" algn="just">
              <a:buNone/>
            </a:pPr>
            <a:endParaRPr lang="ga-IE" sz="800" dirty="0" smtClean="0"/>
          </a:p>
          <a:p>
            <a:pPr lvl="0" algn="just">
              <a:buNone/>
            </a:pPr>
            <a:r>
              <a:rPr lang="ga-IE" sz="1800" b="1" dirty="0" smtClean="0"/>
              <a:t>Bíodh beirt agaibh ag obair le chéile.  Sula ndéanfaidh sibh an</a:t>
            </a:r>
          </a:p>
          <a:p>
            <a:pPr lvl="0" algn="just">
              <a:buNone/>
            </a:pPr>
            <a:r>
              <a:rPr lang="ga-IE" sz="1800" b="1" dirty="0" smtClean="0"/>
              <a:t>rólghníomhaíocht, scríobhaigí amach freagraí na gceisteanna seo</a:t>
            </a:r>
          </a:p>
          <a:p>
            <a:pPr lvl="0" algn="just">
              <a:buNone/>
            </a:pPr>
            <a:r>
              <a:rPr lang="ga-IE" sz="1800" b="1" dirty="0" smtClean="0"/>
              <a:t>thíos fúibh féin.</a:t>
            </a:r>
          </a:p>
          <a:p>
            <a:pPr lvl="0" algn="just">
              <a:buNone/>
            </a:pPr>
            <a:endParaRPr lang="ga-IE" sz="800" dirty="0" smtClean="0"/>
          </a:p>
          <a:p>
            <a:pPr lvl="0" algn="just">
              <a:buAutoNum type="arabicPeriod"/>
            </a:pPr>
            <a:r>
              <a:rPr lang="ga-IE" sz="1600" dirty="0" smtClean="0"/>
              <a:t>Cá bhfuil tú ar scoil agus cén cineál scoile í?</a:t>
            </a:r>
          </a:p>
          <a:p>
            <a:pPr lvl="0" algn="just">
              <a:buAutoNum type="arabicPeriod"/>
            </a:pPr>
            <a:endParaRPr lang="ga-IE" sz="1600" dirty="0" smtClean="0"/>
          </a:p>
          <a:p>
            <a:pPr lvl="0" algn="just">
              <a:buAutoNum type="arabicPeriod"/>
            </a:pPr>
            <a:r>
              <a:rPr lang="ga-IE" sz="1600" dirty="0" smtClean="0"/>
              <a:t>An ndéanann tú na hábhair scoile ar fad trí Ghaeilge agus an bhfuil sé sin deacair? Cén fáth?</a:t>
            </a:r>
          </a:p>
          <a:p>
            <a:pPr lvl="0" algn="just">
              <a:buAutoNum type="arabicPeriod"/>
            </a:pPr>
            <a:endParaRPr lang="ga-IE" sz="1600" dirty="0" smtClean="0"/>
          </a:p>
          <a:p>
            <a:pPr lvl="0" algn="just">
              <a:buAutoNum type="arabicPeriod"/>
            </a:pPr>
            <a:r>
              <a:rPr lang="ga-IE" sz="1600" dirty="0" smtClean="0"/>
              <a:t>An labhraíonn tú Gaeilge le do chuid cairde ar fad?</a:t>
            </a:r>
          </a:p>
          <a:p>
            <a:pPr lvl="0" algn="just">
              <a:buAutoNum type="arabicPeriod"/>
            </a:pPr>
            <a:endParaRPr lang="ga-IE" sz="1600" dirty="0" smtClean="0"/>
          </a:p>
          <a:p>
            <a:pPr lvl="0" algn="just">
              <a:buAutoNum type="arabicPeriod"/>
            </a:pPr>
            <a:r>
              <a:rPr lang="ga-IE" sz="1600" dirty="0" smtClean="0"/>
              <a:t>An labhraíonn tú Gaeilge i rith an lae ar scoil?</a:t>
            </a:r>
          </a:p>
          <a:p>
            <a:pPr lvl="0" algn="just">
              <a:buAutoNum type="arabicPeriod"/>
            </a:pPr>
            <a:endParaRPr lang="ga-IE" sz="1600" dirty="0" smtClean="0"/>
          </a:p>
          <a:p>
            <a:pPr lvl="0" algn="just">
              <a:buAutoNum type="arabicPeriod"/>
            </a:pPr>
            <a:r>
              <a:rPr lang="ga-IE" sz="1600" dirty="0" smtClean="0"/>
              <a:t>An labhraíonn tú Gaeilge sa bhaile? Cén fáth?</a:t>
            </a:r>
          </a:p>
          <a:p>
            <a:pPr lvl="0" algn="just">
              <a:buAutoNum type="arabicPeriod"/>
            </a:pPr>
            <a:endParaRPr lang="ga-IE" sz="1600" dirty="0" smtClean="0"/>
          </a:p>
          <a:p>
            <a:pPr lvl="0" algn="just">
              <a:buAutoNum type="arabicPeriod"/>
            </a:pPr>
            <a:r>
              <a:rPr lang="ga-IE" sz="1600" dirty="0" smtClean="0"/>
              <a:t>Cén céatadán de dhaoine a labhraíonn Gaeilge go laethúil sa bhaile mór ina bhfuil tú ar scoil? Tabhair buille faoi thuairim mura bhfuil tú cinnte. </a:t>
            </a:r>
            <a:endParaRPr lang="ga-IE" sz="2200" dirty="0" smtClean="0"/>
          </a:p>
          <a:p>
            <a:pPr lvl="0" algn="just">
              <a:buNone/>
            </a:pPr>
            <a:endParaRPr lang="ga-IE" sz="2200" dirty="0" smtClean="0"/>
          </a:p>
          <a:p>
            <a:pPr lvl="0" algn="just">
              <a:buNone/>
            </a:pPr>
            <a:r>
              <a:rPr lang="ga-IE" sz="1800" b="1" dirty="0" smtClean="0"/>
              <a:t>Anois, cuirfidh duine A na ceisteanna ar dhuine B. Nuair atá sin</a:t>
            </a:r>
          </a:p>
          <a:p>
            <a:pPr lvl="0" algn="just">
              <a:buNone/>
            </a:pPr>
            <a:r>
              <a:rPr lang="ga-IE" sz="1800" b="1" dirty="0" smtClean="0"/>
              <a:t>déanta malartaígí rólanna.</a:t>
            </a:r>
            <a:endParaRPr lang="ga-IE" sz="1800" b="1" dirty="0" smtClean="0"/>
          </a:p>
        </p:txBody>
      </p:sp>
    </p:spTree>
    <p:extLst>
      <p:ext uri="{BB962C8B-B14F-4D97-AF65-F5344CB8AC3E}">
        <p14:creationId xmlns="" xmlns:p14="http://schemas.microsoft.com/office/powerpoint/2010/main" val="819938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300" b="1" dirty="0" smtClean="0"/>
              <a:t>Ag labhairt in aghaidh an easa</a:t>
            </a:r>
            <a:r>
              <a:rPr lang="en-IE" sz="1800" b="1" dirty="0" smtClean="0"/>
              <a:t>                 Éisteacht</a:t>
            </a:r>
            <a:endParaRPr lang="ga-IE" sz="1800" dirty="0"/>
          </a:p>
        </p:txBody>
      </p:sp>
      <p:sp>
        <p:nvSpPr>
          <p:cNvPr id="5" name="Right Arrow 4"/>
          <p:cNvSpPr/>
          <p:nvPr/>
        </p:nvSpPr>
        <p:spPr>
          <a:xfrm>
            <a:off x="228600" y="1021081"/>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7" name="TextBox 6"/>
          <p:cNvSpPr txBox="1"/>
          <p:nvPr/>
        </p:nvSpPr>
        <p:spPr>
          <a:xfrm>
            <a:off x="76200" y="1266825"/>
            <a:ext cx="6476999" cy="6427401"/>
          </a:xfrm>
          <a:prstGeom prst="rect">
            <a:avLst/>
          </a:prstGeom>
          <a:noFill/>
        </p:spPr>
        <p:txBody>
          <a:bodyPr wrap="square" rtlCol="0">
            <a:spAutoFit/>
          </a:bodyPr>
          <a:lstStyle/>
          <a:p>
            <a:pPr lvl="0" algn="just" fontAlgn="base">
              <a:spcBef>
                <a:spcPct val="0"/>
              </a:spcBef>
              <a:spcAft>
                <a:spcPts val="1000"/>
              </a:spcAft>
            </a:pPr>
            <a:r>
              <a:rPr lang="en-IE" sz="2000" dirty="0" smtClean="0">
                <a:cs typeface="Arial" pitchFamily="34" charset="0"/>
              </a:rPr>
              <a:t>Éist le Marc agus le Niall ag caint faoin nGaeilge agus faoi Ghaelscoileanna. Freagair na ceisteanna seo a leanas:</a:t>
            </a:r>
          </a:p>
          <a:p>
            <a:pPr lvl="0" algn="just" fontAlgn="base">
              <a:spcBef>
                <a:spcPct val="0"/>
              </a:spcBef>
              <a:spcAft>
                <a:spcPts val="1000"/>
              </a:spcAft>
            </a:pPr>
            <a:endParaRPr lang="en-IE" sz="2000" dirty="0" smtClean="0">
              <a:cs typeface="Arial" pitchFamily="34" charset="0"/>
            </a:endParaRPr>
          </a:p>
          <a:p>
            <a:pPr lvl="0" algn="just" fontAlgn="base">
              <a:spcBef>
                <a:spcPct val="0"/>
              </a:spcBef>
              <a:spcAft>
                <a:spcPts val="1000"/>
              </a:spcAft>
            </a:pPr>
            <a:endParaRPr lang="en-IE" sz="2000" dirty="0">
              <a:cs typeface="Arial" pitchFamily="34" charset="0"/>
            </a:endParaRPr>
          </a:p>
          <a:p>
            <a:pPr lvl="0" algn="just" fontAlgn="base">
              <a:spcBef>
                <a:spcPct val="0"/>
              </a:spcBef>
              <a:spcAft>
                <a:spcPts val="1000"/>
              </a:spcAft>
            </a:pPr>
            <a:endParaRPr lang="en-IE" sz="2000" dirty="0">
              <a:cs typeface="Arial" pitchFamily="34" charset="0"/>
            </a:endParaRPr>
          </a:p>
          <a:p>
            <a:pPr marL="457200" lvl="0" indent="-457200" algn="just" fontAlgn="base">
              <a:spcBef>
                <a:spcPct val="0"/>
              </a:spcBef>
              <a:spcAft>
                <a:spcPts val="1000"/>
              </a:spcAft>
              <a:buAutoNum type="arabicPeriod"/>
            </a:pPr>
            <a:r>
              <a:rPr lang="en-IE" sz="2000" dirty="0" smtClean="0">
                <a:cs typeface="Arial" pitchFamily="34" charset="0"/>
              </a:rPr>
              <a:t>Cén fáth a raibh Marc ag iarraidh dul ar scoil lán-Ghaeilge?</a:t>
            </a:r>
          </a:p>
          <a:p>
            <a:pPr marL="457200" lvl="0" indent="-457200" algn="just" fontAlgn="base">
              <a:spcBef>
                <a:spcPct val="0"/>
              </a:spcBef>
              <a:spcAft>
                <a:spcPts val="1000"/>
              </a:spcAft>
              <a:buAutoNum type="arabicPeriod"/>
            </a:pPr>
            <a:endParaRPr lang="en-IE" sz="2000" dirty="0" smtClean="0">
              <a:cs typeface="Arial" pitchFamily="34" charset="0"/>
            </a:endParaRPr>
          </a:p>
          <a:p>
            <a:pPr marL="457200" lvl="0" indent="-457200" algn="just" fontAlgn="base">
              <a:spcBef>
                <a:spcPct val="0"/>
              </a:spcBef>
              <a:spcAft>
                <a:spcPts val="1000"/>
              </a:spcAft>
              <a:buAutoNum type="arabicPeriod"/>
            </a:pPr>
            <a:r>
              <a:rPr lang="en-IE" sz="2000" dirty="0" smtClean="0">
                <a:cs typeface="Arial" pitchFamily="34" charset="0"/>
              </a:rPr>
              <a:t>An labhraíonn Marc Gaeilge sa bhaile? Cén fáth?</a:t>
            </a:r>
          </a:p>
          <a:p>
            <a:pPr marL="457200" lvl="0" indent="-457200" algn="just" fontAlgn="base">
              <a:spcBef>
                <a:spcPct val="0"/>
              </a:spcBef>
              <a:spcAft>
                <a:spcPts val="1000"/>
              </a:spcAft>
              <a:buAutoNum type="arabicPeriod"/>
            </a:pPr>
            <a:endParaRPr lang="en-IE" sz="2000" dirty="0" smtClean="0">
              <a:cs typeface="Arial" pitchFamily="34" charset="0"/>
            </a:endParaRPr>
          </a:p>
          <a:p>
            <a:pPr marL="457200" lvl="0" indent="-457200" algn="just" fontAlgn="base">
              <a:spcBef>
                <a:spcPct val="0"/>
              </a:spcBef>
              <a:spcAft>
                <a:spcPts val="1000"/>
              </a:spcAft>
              <a:buAutoNum type="arabicPeriod"/>
            </a:pPr>
            <a:r>
              <a:rPr lang="en-IE" sz="2000" dirty="0" smtClean="0">
                <a:cs typeface="Arial" pitchFamily="34" charset="0"/>
              </a:rPr>
              <a:t>Cad a deir Niall faoi lucht labhartha na Gaeilge i mBaile Átha Cliath?</a:t>
            </a:r>
          </a:p>
          <a:p>
            <a:pPr marL="457200" lvl="0" indent="-457200" algn="just" fontAlgn="base">
              <a:spcBef>
                <a:spcPct val="0"/>
              </a:spcBef>
              <a:spcAft>
                <a:spcPts val="1000"/>
              </a:spcAft>
              <a:buAutoNum type="arabicPeriod"/>
            </a:pPr>
            <a:endParaRPr lang="en-IE" sz="2000" dirty="0" smtClean="0">
              <a:cs typeface="Arial" pitchFamily="34" charset="0"/>
            </a:endParaRPr>
          </a:p>
          <a:p>
            <a:pPr marL="457200" lvl="0" indent="-457200" algn="just" fontAlgn="base">
              <a:spcBef>
                <a:spcPct val="0"/>
              </a:spcBef>
              <a:spcAft>
                <a:spcPts val="1000"/>
              </a:spcAft>
              <a:buAutoNum type="arabicPeriod"/>
            </a:pPr>
            <a:r>
              <a:rPr lang="en-IE" sz="2000" dirty="0" smtClean="0">
                <a:cs typeface="Arial" pitchFamily="34" charset="0"/>
              </a:rPr>
              <a:t>Cé hiad na daoine a labhraíonn Niall Gaeilge leo? Agus cén fáth a labhraíonn sé Gaeilge leis na daoine sin?</a:t>
            </a:r>
          </a:p>
          <a:p>
            <a:pPr marL="457200" lvl="0" indent="-457200" algn="just" fontAlgn="base">
              <a:spcBef>
                <a:spcPct val="0"/>
              </a:spcBef>
              <a:spcAft>
                <a:spcPts val="1000"/>
              </a:spcAft>
              <a:buAutoNum type="arabicPeriod"/>
            </a:pPr>
            <a:endParaRPr lang="en-IE" sz="2000" dirty="0">
              <a:cs typeface="Arial" pitchFamily="34" charset="0"/>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7975" y="1981200"/>
            <a:ext cx="1114425"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7975" y="7315200"/>
            <a:ext cx="6191250" cy="13811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206966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300" b="1" dirty="0" smtClean="0"/>
              <a:t>Ag labhairt in aghaidh an </a:t>
            </a:r>
            <a:r>
              <a:rPr lang="ga-IE" sz="3300" b="1" dirty="0" smtClean="0"/>
              <a:t>easa</a:t>
            </a:r>
            <a:r>
              <a:rPr lang="ga-IE" sz="1800" b="1" dirty="0" smtClean="0"/>
              <a:t>                    Iarphlé </a:t>
            </a:r>
            <a:r>
              <a:rPr lang="en-IE" sz="1800" b="1" dirty="0" smtClean="0"/>
              <a:t>1</a:t>
            </a:r>
            <a:endParaRPr lang="ga-IE" sz="1800" dirty="0"/>
          </a:p>
        </p:txBody>
      </p:sp>
      <p:sp>
        <p:nvSpPr>
          <p:cNvPr id="5" name="Right Arrow 4"/>
          <p:cNvSpPr/>
          <p:nvPr/>
        </p:nvSpPr>
        <p:spPr>
          <a:xfrm>
            <a:off x="228600" y="1021081"/>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7" name="TextBox 6"/>
          <p:cNvSpPr txBox="1"/>
          <p:nvPr/>
        </p:nvSpPr>
        <p:spPr>
          <a:xfrm>
            <a:off x="76200" y="1266825"/>
            <a:ext cx="6476999" cy="8043228"/>
          </a:xfrm>
          <a:prstGeom prst="rect">
            <a:avLst/>
          </a:prstGeom>
          <a:noFill/>
        </p:spPr>
        <p:txBody>
          <a:bodyPr wrap="square" rtlCol="0">
            <a:spAutoFit/>
          </a:bodyPr>
          <a:lstStyle/>
          <a:p>
            <a:pPr marL="457200" lvl="0" indent="-457200" fontAlgn="base">
              <a:spcBef>
                <a:spcPct val="0"/>
              </a:spcBef>
              <a:spcAft>
                <a:spcPts val="1000"/>
              </a:spcAft>
              <a:buAutoNum type="alphaUcPeriod"/>
            </a:pPr>
            <a:r>
              <a:rPr lang="en-IE" sz="2000" dirty="0" smtClean="0">
                <a:cs typeface="Arial" pitchFamily="34" charset="0"/>
              </a:rPr>
              <a:t>Cad is féidir leat a rá faoin gcanúint atá ag an mbeirt chainteoirí atá díreach cloiste agat? Cén chanúint atá agat féin?</a:t>
            </a:r>
          </a:p>
          <a:p>
            <a:pPr marL="457200" lvl="0" indent="-457200" fontAlgn="base">
              <a:spcBef>
                <a:spcPct val="0"/>
              </a:spcBef>
              <a:spcAft>
                <a:spcPts val="1000"/>
              </a:spcAft>
              <a:buAutoNum type="alphaUcPeriod"/>
            </a:pPr>
            <a:endParaRPr lang="en-IE" sz="2000" dirty="0" smtClean="0">
              <a:cs typeface="Arial" pitchFamily="34" charset="0"/>
            </a:endParaRPr>
          </a:p>
          <a:p>
            <a:pPr marL="457200" lvl="0" indent="-457200" fontAlgn="base">
              <a:spcBef>
                <a:spcPct val="0"/>
              </a:spcBef>
              <a:spcAft>
                <a:spcPts val="1000"/>
              </a:spcAft>
              <a:buAutoNum type="alphaUcPeriod"/>
            </a:pPr>
            <a:r>
              <a:rPr lang="en-IE" sz="2000" dirty="0" smtClean="0">
                <a:cs typeface="Arial" pitchFamily="34" charset="0"/>
              </a:rPr>
              <a:t>Pléigh na ceisteanna seo leis na daoine eile i do ghrúpa:</a:t>
            </a:r>
          </a:p>
          <a:p>
            <a:pPr lvl="0" fontAlgn="base">
              <a:spcBef>
                <a:spcPct val="0"/>
              </a:spcBef>
              <a:spcAft>
                <a:spcPts val="1000"/>
              </a:spcAft>
            </a:pPr>
            <a:endParaRPr lang="en-IE" sz="2000" dirty="0" smtClean="0">
              <a:cs typeface="Arial" pitchFamily="34" charset="0"/>
            </a:endParaRPr>
          </a:p>
          <a:p>
            <a:pPr lvl="0" fontAlgn="base">
              <a:spcBef>
                <a:spcPct val="0"/>
              </a:spcBef>
              <a:spcAft>
                <a:spcPts val="1000"/>
              </a:spcAft>
            </a:pPr>
            <a:endParaRPr lang="en-IE" sz="2000" dirty="0">
              <a:cs typeface="Arial" pitchFamily="34" charset="0"/>
            </a:endParaRPr>
          </a:p>
          <a:p>
            <a:pPr lvl="0" fontAlgn="base">
              <a:spcBef>
                <a:spcPct val="0"/>
              </a:spcBef>
              <a:spcAft>
                <a:spcPts val="1000"/>
              </a:spcAft>
            </a:pPr>
            <a:endParaRPr lang="en-IE" sz="2000" dirty="0" smtClean="0">
              <a:cs typeface="Arial" pitchFamily="34" charset="0"/>
            </a:endParaRPr>
          </a:p>
          <a:p>
            <a:pPr lvl="0" fontAlgn="base">
              <a:spcBef>
                <a:spcPct val="0"/>
              </a:spcBef>
              <a:spcAft>
                <a:spcPts val="1000"/>
              </a:spcAft>
            </a:pPr>
            <a:endParaRPr lang="en-IE" sz="2000" dirty="0" smtClean="0">
              <a:cs typeface="Arial" pitchFamily="34" charset="0"/>
            </a:endParaRPr>
          </a:p>
          <a:p>
            <a:pPr lvl="0" fontAlgn="base">
              <a:spcBef>
                <a:spcPct val="0"/>
              </a:spcBef>
              <a:spcAft>
                <a:spcPts val="1000"/>
              </a:spcAft>
            </a:pPr>
            <a:endParaRPr lang="en-IE" sz="2000" dirty="0" smtClean="0">
              <a:cs typeface="Arial" pitchFamily="34" charset="0"/>
            </a:endParaRPr>
          </a:p>
          <a:p>
            <a:pPr marL="457200" lvl="0" indent="-457200" fontAlgn="base">
              <a:spcBef>
                <a:spcPct val="0"/>
              </a:spcBef>
              <a:spcAft>
                <a:spcPts val="1000"/>
              </a:spcAft>
              <a:buAutoNum type="arabicPeriod"/>
            </a:pPr>
            <a:r>
              <a:rPr lang="en-IE" sz="2000" dirty="0" smtClean="0">
                <a:cs typeface="Arial" pitchFamily="34" charset="0"/>
              </a:rPr>
              <a:t>Cé chomh minic is a labhraíonn tú Gaeilge?</a:t>
            </a:r>
          </a:p>
          <a:p>
            <a:pPr marL="457200" lvl="0" indent="-457200" fontAlgn="base">
              <a:spcBef>
                <a:spcPct val="0"/>
              </a:spcBef>
              <a:spcAft>
                <a:spcPts val="1000"/>
              </a:spcAft>
              <a:buAutoNum type="arabicPeriod"/>
            </a:pPr>
            <a:r>
              <a:rPr lang="en-IE" sz="2000" dirty="0" smtClean="0">
                <a:cs typeface="Arial" pitchFamily="34" charset="0"/>
              </a:rPr>
              <a:t>Cen fáth a bhfuil tú ag freastal ar scoil lán-Ghaeilge?</a:t>
            </a:r>
          </a:p>
          <a:p>
            <a:pPr marL="457200" lvl="0" indent="-457200" fontAlgn="base">
              <a:spcBef>
                <a:spcPct val="0"/>
              </a:spcBef>
              <a:spcAft>
                <a:spcPts val="1000"/>
              </a:spcAft>
              <a:buAutoNum type="arabicPeriod"/>
            </a:pPr>
            <a:r>
              <a:rPr lang="en-IE" sz="2000" dirty="0" smtClean="0">
                <a:cs typeface="Arial" pitchFamily="34" charset="0"/>
              </a:rPr>
              <a:t>An bhfuil sé tábhachtach Gaeilge a labhairt? Cén fáth?</a:t>
            </a:r>
          </a:p>
          <a:p>
            <a:pPr marL="457200" lvl="0" indent="-457200" fontAlgn="base">
              <a:spcBef>
                <a:spcPct val="0"/>
              </a:spcBef>
              <a:spcAft>
                <a:spcPts val="1000"/>
              </a:spcAft>
              <a:buAutoNum type="arabicPeriod"/>
            </a:pPr>
            <a:r>
              <a:rPr lang="en-IE" sz="2000" dirty="0" smtClean="0">
                <a:cs typeface="Arial" pitchFamily="34" charset="0"/>
              </a:rPr>
              <a:t>An bhfuil tú bródúil as a bheith ag labhairt Gaeilge? Cén fáth?</a:t>
            </a:r>
          </a:p>
          <a:p>
            <a:pPr marL="457200" lvl="0" indent="-457200" fontAlgn="base">
              <a:spcBef>
                <a:spcPct val="0"/>
              </a:spcBef>
              <a:spcAft>
                <a:spcPts val="1000"/>
              </a:spcAft>
              <a:buAutoNum type="arabicPeriod"/>
            </a:pPr>
            <a:r>
              <a:rPr lang="en-IE" sz="2000" dirty="0" smtClean="0">
                <a:cs typeface="Arial" pitchFamily="34" charset="0"/>
              </a:rPr>
              <a:t>Cad a cheapann tú faoi dhaoine a bhíonn ag caitheamh anuas ar an nGaeilge?</a:t>
            </a:r>
          </a:p>
          <a:p>
            <a:pPr marL="457200" lvl="0" indent="-457200" fontAlgn="base">
              <a:spcBef>
                <a:spcPct val="0"/>
              </a:spcBef>
              <a:spcAft>
                <a:spcPts val="1000"/>
              </a:spcAft>
              <a:buAutoNum type="arabicPeriod"/>
            </a:pPr>
            <a:r>
              <a:rPr lang="en-IE" sz="2000" dirty="0" smtClean="0">
                <a:cs typeface="Arial" pitchFamily="34" charset="0"/>
              </a:rPr>
              <a:t>Má bhíonn páistí agat lá éigin an gcuirfidh tú go dtí scoil lán-Ghaeilge iad? Cén fáth?</a:t>
            </a:r>
            <a:endParaRPr lang="en-IE" sz="2000" dirty="0">
              <a:cs typeface="Arial" pitchFamily="34" charset="0"/>
            </a:endParaRPr>
          </a:p>
          <a:p>
            <a:pPr marL="457200" lvl="0" indent="-457200" fontAlgn="base">
              <a:spcBef>
                <a:spcPct val="0"/>
              </a:spcBef>
              <a:spcAft>
                <a:spcPts val="1000"/>
              </a:spcAft>
              <a:buAutoNum type="alphaUcPeriod"/>
            </a:pPr>
            <a:endParaRPr lang="en-IE" sz="2000" dirty="0">
              <a:cs typeface="Arial" pitchFamily="34" charset="0"/>
            </a:endParaRPr>
          </a:p>
        </p:txBody>
      </p:sp>
      <p:pic>
        <p:nvPicPr>
          <p:cNvPr id="409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3400" y="3206247"/>
            <a:ext cx="5871770" cy="205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754606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300" b="1" dirty="0" smtClean="0"/>
              <a:t>Ag labhairt in aghaidh an </a:t>
            </a:r>
            <a:r>
              <a:rPr lang="ga-IE" sz="3300" b="1" dirty="0" smtClean="0"/>
              <a:t>easa</a:t>
            </a:r>
            <a:r>
              <a:rPr lang="ga-IE" sz="1800" b="1" dirty="0" smtClean="0"/>
              <a:t>                    Iarphlé </a:t>
            </a:r>
            <a:r>
              <a:rPr lang="en-IE" sz="1800" b="1" dirty="0" smtClean="0"/>
              <a:t>2</a:t>
            </a:r>
            <a:endParaRPr lang="ga-IE" sz="1800" dirty="0"/>
          </a:p>
        </p:txBody>
      </p:sp>
      <p:sp>
        <p:nvSpPr>
          <p:cNvPr id="5" name="Right Arrow 4"/>
          <p:cNvSpPr/>
          <p:nvPr/>
        </p:nvSpPr>
        <p:spPr>
          <a:xfrm>
            <a:off x="228600" y="1021081"/>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7" name="TextBox 6"/>
          <p:cNvSpPr txBox="1"/>
          <p:nvPr/>
        </p:nvSpPr>
        <p:spPr>
          <a:xfrm>
            <a:off x="76200" y="1266825"/>
            <a:ext cx="6476999" cy="7735451"/>
          </a:xfrm>
          <a:prstGeom prst="rect">
            <a:avLst/>
          </a:prstGeom>
          <a:noFill/>
        </p:spPr>
        <p:txBody>
          <a:bodyPr wrap="square" rtlCol="0">
            <a:spAutoFit/>
          </a:bodyPr>
          <a:lstStyle/>
          <a:p>
            <a:pPr lvl="0" fontAlgn="base">
              <a:spcBef>
                <a:spcPct val="0"/>
              </a:spcBef>
              <a:spcAft>
                <a:spcPts val="1000"/>
              </a:spcAft>
            </a:pPr>
            <a:r>
              <a:rPr lang="ga-IE" sz="2000" dirty="0" smtClean="0">
                <a:cs typeface="Arial" pitchFamily="34" charset="0"/>
              </a:rPr>
              <a:t>Luaigh Niall alt de chuid </a:t>
            </a:r>
            <a:r>
              <a:rPr lang="ga-IE" sz="2000" i="1" dirty="0" smtClean="0">
                <a:cs typeface="Arial" pitchFamily="34" charset="0"/>
              </a:rPr>
              <a:t>The Irish Times </a:t>
            </a:r>
            <a:r>
              <a:rPr lang="ga-IE" sz="2000" dirty="0" smtClean="0">
                <a:cs typeface="Arial" pitchFamily="34" charset="0"/>
              </a:rPr>
              <a:t>a scríobh Una Mullally inár labhair sí le Gaeilgeoirí mór le rá na tíre. Seo thíos cuid den mhéid a bhí le rá acu. Bí ag obair leis an duine in aice leat agus (i) pléigí le chéile an méid atá ar eolas agaibh faoi na daoine áirithe agus (ii) pléigí bhur dtuairimí faoin méid a dúirt siad.</a:t>
            </a:r>
          </a:p>
          <a:p>
            <a:pPr lvl="0" fontAlgn="base">
              <a:spcBef>
                <a:spcPct val="0"/>
              </a:spcBef>
              <a:spcAft>
                <a:spcPts val="1000"/>
              </a:spcAft>
            </a:pPr>
            <a:endParaRPr lang="ga-IE" sz="2000" dirty="0" smtClean="0">
              <a:cs typeface="Arial" pitchFamily="34" charset="0"/>
            </a:endParaRPr>
          </a:p>
          <a:p>
            <a:r>
              <a:rPr lang="ga-IE" sz="2000" b="1" dirty="0" smtClean="0"/>
              <a:t>Harry McGee, Comhfhreagraí Polaitíochta, Irish Times </a:t>
            </a:r>
          </a:p>
          <a:p>
            <a:r>
              <a:rPr lang="ga-IE" sz="2000" dirty="0" smtClean="0"/>
              <a:t>‘When you hear a Connemara speaker sing the language your heart soars’</a:t>
            </a:r>
          </a:p>
          <a:p>
            <a:endParaRPr lang="ga-IE" sz="2000" dirty="0" smtClean="0">
              <a:cs typeface="Arial" pitchFamily="34" charset="0"/>
            </a:endParaRPr>
          </a:p>
          <a:p>
            <a:r>
              <a:rPr lang="ga-IE" sz="2000" b="1" dirty="0" smtClean="0">
                <a:cs typeface="Arial" pitchFamily="34" charset="0"/>
              </a:rPr>
              <a:t>Una Mullally, </a:t>
            </a:r>
            <a:r>
              <a:rPr lang="ga-IE" sz="2000" b="1" dirty="0" smtClean="0"/>
              <a:t>Irish Times</a:t>
            </a:r>
          </a:p>
          <a:p>
            <a:r>
              <a:rPr lang="ga-IE" sz="2000" dirty="0" smtClean="0"/>
              <a:t>I remember overhearing a snide remark about my “46A Irish” when I started working in Irish-language television. It was hurtful. After all my efforts to keep my Irish up, the Gaeilgeoirí of Connemara, west Kerry, Rathcairn or elsewhere would never accept me.</a:t>
            </a:r>
          </a:p>
          <a:p>
            <a:endParaRPr lang="ga-IE" sz="2000" dirty="0" smtClean="0"/>
          </a:p>
          <a:p>
            <a:r>
              <a:rPr lang="ga-IE" sz="2000" b="1" dirty="0" smtClean="0"/>
              <a:t>Ruadhán Mac Cormaic, Comhfhreagraí Pháras, Irish Times </a:t>
            </a:r>
            <a:r>
              <a:rPr lang="ga-IE" sz="2000" dirty="0" smtClean="0"/>
              <a:t>When you have Irish, you hear it all the time in turns of phrase, place names, cultural references and so much else. Like any language, it’s a way of thinking, a window – or should that be a mirror? – into a world that is otherwise clouded or closed.</a:t>
            </a:r>
            <a:endParaRPr lang="ga-IE" sz="2000" dirty="0" smtClean="0">
              <a:cs typeface="Arial" pitchFamily="34" charset="0"/>
            </a:endParaRPr>
          </a:p>
        </p:txBody>
      </p:sp>
    </p:spTree>
    <p:extLst>
      <p:ext uri="{BB962C8B-B14F-4D97-AF65-F5344CB8AC3E}">
        <p14:creationId xmlns="" xmlns:p14="http://schemas.microsoft.com/office/powerpoint/2010/main" val="1738434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300" b="1" dirty="0" smtClean="0"/>
              <a:t>Ag labhairt in aghaidh an </a:t>
            </a:r>
            <a:r>
              <a:rPr lang="ga-IE" sz="3300" b="1" dirty="0" smtClean="0"/>
              <a:t>easa</a:t>
            </a:r>
            <a:r>
              <a:rPr lang="ga-IE" sz="1800" b="1" dirty="0" smtClean="0"/>
              <a:t>                    Iarphlé </a:t>
            </a:r>
            <a:r>
              <a:rPr lang="en-IE" sz="1800" b="1" dirty="0" smtClean="0"/>
              <a:t>3</a:t>
            </a:r>
            <a:endParaRPr lang="ga-IE" sz="1800" dirty="0"/>
          </a:p>
        </p:txBody>
      </p:sp>
      <p:sp>
        <p:nvSpPr>
          <p:cNvPr id="5" name="Right Arrow 4"/>
          <p:cNvSpPr/>
          <p:nvPr/>
        </p:nvSpPr>
        <p:spPr>
          <a:xfrm>
            <a:off x="228600" y="1021081"/>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7" name="TextBox 6"/>
          <p:cNvSpPr txBox="1"/>
          <p:nvPr/>
        </p:nvSpPr>
        <p:spPr>
          <a:xfrm>
            <a:off x="76200" y="1266825"/>
            <a:ext cx="6476999" cy="7940635"/>
          </a:xfrm>
          <a:prstGeom prst="rect">
            <a:avLst/>
          </a:prstGeom>
          <a:noFill/>
        </p:spPr>
        <p:txBody>
          <a:bodyPr wrap="square" rtlCol="0">
            <a:spAutoFit/>
          </a:bodyPr>
          <a:lstStyle/>
          <a:p>
            <a:pPr lvl="0" fontAlgn="base">
              <a:spcBef>
                <a:spcPct val="0"/>
              </a:spcBef>
              <a:spcAft>
                <a:spcPts val="1000"/>
              </a:spcAft>
            </a:pPr>
            <a:r>
              <a:rPr lang="ga-IE" sz="2000" b="1" dirty="0" smtClean="0"/>
              <a:t>Pól Ó Muirí, Eagarthóir Gaeilge, Irish Times</a:t>
            </a:r>
            <a:r>
              <a:rPr lang="ga-IE" sz="2000" dirty="0" smtClean="0"/>
              <a:t>                   </a:t>
            </a:r>
          </a:p>
          <a:p>
            <a:pPr lvl="0" fontAlgn="base">
              <a:spcBef>
                <a:spcPct val="0"/>
              </a:spcBef>
              <a:spcAft>
                <a:spcPts val="1000"/>
              </a:spcAft>
            </a:pPr>
            <a:r>
              <a:rPr lang="ga-IE" sz="2000" dirty="0" smtClean="0"/>
              <a:t>‘Usually, people start abusing you verbally when you say you speak Irish. They say: “No one speaks Irish and it’s a waste of time and money and pointless and we would be better spending the money on a space programme and going to Mars and taking it over and let’s see how the troika get their money back when we are all on Mars, armed with nuclear weapons.’</a:t>
            </a:r>
          </a:p>
          <a:p>
            <a:pPr lvl="0" fontAlgn="base">
              <a:spcBef>
                <a:spcPct val="0"/>
              </a:spcBef>
              <a:spcAft>
                <a:spcPts val="1000"/>
              </a:spcAft>
            </a:pPr>
            <a:endParaRPr lang="ga-IE" sz="2000" dirty="0" smtClean="0">
              <a:cs typeface="Arial" pitchFamily="34" charset="0"/>
            </a:endParaRPr>
          </a:p>
          <a:p>
            <a:r>
              <a:rPr lang="ga-IE" sz="2000" b="1" dirty="0" smtClean="0"/>
              <a:t>Máire Bhreathnach, bean an tí as Coláiste Chamuis, Baile na hAbhann, Contae na Gaillimhe </a:t>
            </a:r>
            <a:endParaRPr lang="ga-IE" sz="2000" dirty="0" smtClean="0"/>
          </a:p>
          <a:p>
            <a:r>
              <a:rPr lang="ga-IE" sz="2000" dirty="0" smtClean="0"/>
              <a:t>‘The students who come all have a little bit of book Irish’</a:t>
            </a:r>
          </a:p>
          <a:p>
            <a:endParaRPr lang="ga-IE" sz="2000" dirty="0" smtClean="0"/>
          </a:p>
          <a:p>
            <a:r>
              <a:rPr lang="ga-IE" sz="2000" b="1" dirty="0" smtClean="0"/>
              <a:t>Bláthnaid Ní Chofaigh, Láithreoir Teilifíse </a:t>
            </a:r>
            <a:endParaRPr lang="ga-IE" sz="2000" dirty="0" smtClean="0"/>
          </a:p>
          <a:p>
            <a:pPr lvl="0" fontAlgn="base">
              <a:spcBef>
                <a:spcPct val="0"/>
              </a:spcBef>
              <a:spcAft>
                <a:spcPts val="1000"/>
              </a:spcAft>
            </a:pPr>
            <a:r>
              <a:rPr lang="ga-IE" sz="2000" dirty="0" smtClean="0"/>
              <a:t>‘When I was a teenager the reaction was, and still can be, “Stupid language: what’s the point?” Then the adult versions: “It was beaten into me”; “you’re all mad ’RA-heads”; and my favourite, “You get a grant for everything.”’</a:t>
            </a:r>
          </a:p>
          <a:p>
            <a:pPr lvl="0" fontAlgn="base">
              <a:spcBef>
                <a:spcPct val="0"/>
              </a:spcBef>
              <a:spcAft>
                <a:spcPts val="1000"/>
              </a:spcAft>
            </a:pPr>
            <a:endParaRPr lang="ga-IE" sz="2000" b="1" dirty="0" smtClean="0">
              <a:cs typeface="Arial" pitchFamily="34" charset="0"/>
            </a:endParaRPr>
          </a:p>
          <a:p>
            <a:pPr lvl="0" fontAlgn="base">
              <a:spcBef>
                <a:spcPct val="0"/>
              </a:spcBef>
              <a:spcAft>
                <a:spcPts val="1000"/>
              </a:spcAft>
            </a:pPr>
            <a:r>
              <a:rPr lang="ga-IE" sz="2000" b="1" dirty="0" smtClean="0"/>
              <a:t>Uachtarán na hÉireann, Mícheál D. Ó hUiginn       </a:t>
            </a:r>
            <a:r>
              <a:rPr lang="ga-IE" sz="2000" dirty="0" smtClean="0"/>
              <a:t>‘Theastaigh uaim go mbeadh teacht ag an saol mór ar an teanga’ </a:t>
            </a:r>
          </a:p>
          <a:p>
            <a:pPr lvl="0" fontAlgn="base">
              <a:spcBef>
                <a:spcPct val="0"/>
              </a:spcBef>
              <a:spcAft>
                <a:spcPts val="1000"/>
              </a:spcAft>
            </a:pPr>
            <a:endParaRPr lang="en-IE" sz="2000" b="1" dirty="0">
              <a:cs typeface="Arial" pitchFamily="34" charset="0"/>
            </a:endParaRPr>
          </a:p>
        </p:txBody>
      </p:sp>
    </p:spTree>
    <p:extLst>
      <p:ext uri="{BB962C8B-B14F-4D97-AF65-F5344CB8AC3E}">
        <p14:creationId xmlns="" xmlns:p14="http://schemas.microsoft.com/office/powerpoint/2010/main" val="4200383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300" b="1" dirty="0" smtClean="0"/>
              <a:t>Ag labhairt in aghaidh an easa</a:t>
            </a:r>
            <a:r>
              <a:rPr lang="en-IE" sz="1800" b="1" dirty="0" smtClean="0"/>
              <a:t>                    Dán 1</a:t>
            </a:r>
            <a:endParaRPr lang="ga-IE" sz="1800" dirty="0"/>
          </a:p>
        </p:txBody>
      </p:sp>
      <p:sp>
        <p:nvSpPr>
          <p:cNvPr id="5" name="Right Arrow 4"/>
          <p:cNvSpPr/>
          <p:nvPr/>
        </p:nvSpPr>
        <p:spPr>
          <a:xfrm>
            <a:off x="228600" y="1021081"/>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3" name="TextBox 2"/>
          <p:cNvSpPr txBox="1"/>
          <p:nvPr/>
        </p:nvSpPr>
        <p:spPr>
          <a:xfrm>
            <a:off x="228600" y="1284078"/>
            <a:ext cx="6248400" cy="8002191"/>
          </a:xfrm>
          <a:prstGeom prst="rect">
            <a:avLst/>
          </a:prstGeom>
          <a:noFill/>
        </p:spPr>
        <p:txBody>
          <a:bodyPr wrap="square" rtlCol="0">
            <a:spAutoFit/>
          </a:bodyPr>
          <a:lstStyle/>
          <a:p>
            <a:r>
              <a:rPr lang="ga-IE" sz="2800" b="1" dirty="0" smtClean="0"/>
              <a:t>Fill Arís </a:t>
            </a:r>
          </a:p>
          <a:p>
            <a:r>
              <a:rPr lang="ga-IE" dirty="0" smtClean="0"/>
              <a:t>Seán Ó Ríordáin</a:t>
            </a:r>
          </a:p>
          <a:p>
            <a:endParaRPr lang="ga-IE" dirty="0" smtClean="0"/>
          </a:p>
          <a:p>
            <a:r>
              <a:rPr lang="ga-IE" dirty="0" smtClean="0"/>
              <a:t>Fág Gleann na nGealt thoir,</a:t>
            </a:r>
          </a:p>
          <a:p>
            <a:r>
              <a:rPr lang="ga-IE" dirty="0" smtClean="0"/>
              <a:t>Is a bhfuil d’aois seo ár dTiarna i d’fhuil,</a:t>
            </a:r>
          </a:p>
          <a:p>
            <a:r>
              <a:rPr lang="ga-IE" dirty="0" smtClean="0"/>
              <a:t>Dún d’intinn ar ar tharla</a:t>
            </a:r>
          </a:p>
          <a:p>
            <a:r>
              <a:rPr lang="ga-IE" dirty="0" smtClean="0"/>
              <a:t>Ó buaileadh Cath Chionn tSáile,</a:t>
            </a:r>
          </a:p>
          <a:p>
            <a:r>
              <a:rPr lang="ga-IE" dirty="0" smtClean="0"/>
              <a:t>Is ón uair go bhfuil an t-ualach trom</a:t>
            </a:r>
          </a:p>
          <a:p>
            <a:r>
              <a:rPr lang="ga-IE" dirty="0" smtClean="0"/>
              <a:t>Is an bóthar fada, bain ded mheabhair</a:t>
            </a:r>
          </a:p>
          <a:p>
            <a:r>
              <a:rPr lang="ga-IE" dirty="0" smtClean="0"/>
              <a:t>Srathar shibhialtacht an Bhéarla,</a:t>
            </a:r>
          </a:p>
          <a:p>
            <a:r>
              <a:rPr lang="ga-IE" dirty="0" smtClean="0"/>
              <a:t>Shelley, Keats is Shakespeare:</a:t>
            </a:r>
          </a:p>
          <a:p>
            <a:r>
              <a:rPr lang="ga-IE" dirty="0" smtClean="0"/>
              <a:t>Fill arís ar do chuid,</a:t>
            </a:r>
          </a:p>
          <a:p>
            <a:r>
              <a:rPr lang="ga-IE" dirty="0" smtClean="0"/>
              <a:t>Nigh d’ainm is nigh</a:t>
            </a:r>
          </a:p>
          <a:p>
            <a:r>
              <a:rPr lang="ga-IE" dirty="0" smtClean="0"/>
              <a:t>Do theanga a chuaigh ceangailte i gcomhréiribh</a:t>
            </a:r>
          </a:p>
          <a:p>
            <a:r>
              <a:rPr lang="ga-IE" dirty="0" smtClean="0"/>
              <a:t>‘Bhí bunoscionn le d’éirim:</a:t>
            </a:r>
          </a:p>
          <a:p>
            <a:r>
              <a:rPr lang="ga-IE" dirty="0" smtClean="0"/>
              <a:t>Dein d’fhaoistin is dein</a:t>
            </a:r>
          </a:p>
          <a:p>
            <a:r>
              <a:rPr lang="ga-IE" dirty="0" smtClean="0"/>
              <a:t>Síocháin led ghiniúin féinig</a:t>
            </a:r>
          </a:p>
          <a:p>
            <a:r>
              <a:rPr lang="ga-IE" dirty="0" smtClean="0"/>
              <a:t>Is led thigh-se féin is ná tréig iad,</a:t>
            </a:r>
          </a:p>
          <a:p>
            <a:r>
              <a:rPr lang="ga-IE" dirty="0" smtClean="0"/>
              <a:t>Ní dual do neach a thigh ná a threabh a thréigean.</a:t>
            </a:r>
          </a:p>
          <a:p>
            <a:r>
              <a:rPr lang="ga-IE" dirty="0" smtClean="0"/>
              <a:t>Téir faobhar na faille siar tráthnóna gréine go Corca Dhuibhne,</a:t>
            </a:r>
          </a:p>
          <a:p>
            <a:r>
              <a:rPr lang="ga-IE" dirty="0" smtClean="0"/>
              <a:t>Is chífir thiar ag bun na spéire ag ráthaíocht ann</a:t>
            </a:r>
          </a:p>
          <a:p>
            <a:r>
              <a:rPr lang="ga-IE" dirty="0" smtClean="0"/>
              <a:t>An Uimhir Dhé, is an Modh Foshuiteach,</a:t>
            </a:r>
          </a:p>
          <a:p>
            <a:r>
              <a:rPr lang="ga-IE" dirty="0" smtClean="0"/>
              <a:t>Is an tuiseal gairmeach ar bhéalaibh daoine:</a:t>
            </a:r>
          </a:p>
          <a:p>
            <a:r>
              <a:rPr lang="ga-IE" dirty="0" smtClean="0"/>
              <a:t>	Sin é do dhoras,</a:t>
            </a:r>
          </a:p>
          <a:p>
            <a:r>
              <a:rPr lang="ga-IE" dirty="0" smtClean="0"/>
              <a:t>	Dún Chaoin fé sholas an tráthnóna,</a:t>
            </a:r>
          </a:p>
          <a:p>
            <a:r>
              <a:rPr lang="ga-IE" dirty="0" smtClean="0"/>
              <a:t>	Buail is osclófar</a:t>
            </a:r>
          </a:p>
          <a:p>
            <a:r>
              <a:rPr lang="ga-IE" dirty="0" smtClean="0"/>
              <a:t>	D’intinn féin is do chló ceart.</a:t>
            </a:r>
          </a:p>
          <a:p>
            <a:endParaRPr lang="en-IE" dirty="0"/>
          </a:p>
        </p:txBody>
      </p:sp>
      <p:pic>
        <p:nvPicPr>
          <p:cNvPr id="512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209511" y="2743200"/>
            <a:ext cx="2257425" cy="2019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342976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 y="381000"/>
            <a:ext cx="6629400" cy="853016"/>
          </a:xfrm>
        </p:spPr>
        <p:txBody>
          <a:bodyPr>
            <a:normAutofit fontScale="90000"/>
          </a:bodyPr>
          <a:lstStyle/>
          <a:p>
            <a:pPr algn="l"/>
            <a:r>
              <a:rPr lang="en-IE" sz="3300" b="1" dirty="0" smtClean="0"/>
              <a:t>Ag labhairt in aghaidh an easa</a:t>
            </a:r>
            <a:r>
              <a:rPr lang="en-IE" sz="1800" b="1" dirty="0" smtClean="0"/>
              <a:t>                    Dán 2</a:t>
            </a:r>
            <a:endParaRPr lang="ga-IE" sz="1800" dirty="0"/>
          </a:p>
        </p:txBody>
      </p:sp>
      <p:sp>
        <p:nvSpPr>
          <p:cNvPr id="5" name="Right Arrow 4"/>
          <p:cNvSpPr/>
          <p:nvPr/>
        </p:nvSpPr>
        <p:spPr>
          <a:xfrm>
            <a:off x="228600" y="1021081"/>
            <a:ext cx="4724400" cy="45719"/>
          </a:xfrm>
          <a:prstGeom prst="right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ga-IE"/>
          </a:p>
        </p:txBody>
      </p:sp>
      <p:sp>
        <p:nvSpPr>
          <p:cNvPr id="2" name="AutoShape 2"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155575" y="-1028700"/>
            <a:ext cx="2133600" cy="21431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6" name="AutoShape 4" descr="data:image/jpeg;base64,/9j/4AAQSkZJRgABAQAAAQABAAD/2wCEAAkGBhQSERUUEhQUFBUUGBcWFRgYGBgaFxgYGRgVGBoWGBYXGyYeGRkkHBYWHy8gIycpLCwsFiAxNTAqNSYrLCkBCQoKDgwOGg8PGiwkHyQpKSkpKiosKSwpLCksKSwpLCwsKSwsKSkpKSwsKSwsLCksKSwsLCwpKSwpLCwsKSwsKf/AABEIAOEA4AMBIgACEQEDEQH/xAAcAAABBQEBAQAAAAAAAAAAAAAFAQIDBAYABwj/xABBEAABAgQEAwYEBAQEBQUAAAABAhEAAyExBBJBUQVhcQYTIoGR8DKhscEH0eHxFCNCUkNigpIVJDNyshZUY6LC/8QAGgEAAgMBAQAAAAAAAAAAAAAAAwQAAQIFBv/EAC0RAAICAQQCAgEDAgcAAAAAAAABAgMRBBIhMRNBIlFhIzKBofEFFEJDcZHw/9oADAMBAAIRAxEAPwDaxwhI6KLFaOjo54hDoWGmOKoog54WIzMgbjePy5euY7CKlJRWWU2l2Fop4vjEqV8aw+wqflGWx3aCbMcA5Bsk18zA2XJKrOTyr6tHPs10U8R5Fp6lLhI0mI7aJtLlKPNRAH+0OYHzu2U/+kSk/wCgqP8A9j9ogw3B5izlSkk7AEnzCQcvm0EsN2QmEjOyOa1BLXHw1VptAVfdJ8IXd1j6BS+0+LP+MR/2oQP/AMxArjuKP+PO/wBw+wjUr7Hyww7xBcVOWarXyHlQw6b2MlsCFXFXkzaeQVQeca/Wfsy/K/ZkFcaxP/uJ3+8w+V2ixKbT1nkplfJQjTHsWjxZVS6WczpZU2oGU06PFSZ2MLeBSFb5JoBH+mYlJi8XIr9VeyjL7bYgfEJa+qMvzSYu4ft6mneSSOaFA/JTHnFDFdkZyKlEwDQmWpQ01l5m84FTuGqSPhzcwxIAN8oq177RpXWR7NLUWx7N/guOyJ3wTEv/AGqor0MXjHk5SxYuD6N6wR4f2inSrKzJ2VX5wzDUKXYxXqlLvg9HeEEAOH9rpcyivAr5esG0zgRQwymmNKSlyiSOaGhUc8WWOhI5454hDoWEjhEIc8c8IYR4oguaEKoYTEalxCEhXFfEY5KA5LRWxmPCBesAJ85UwufKFNRqo0r8gbLVAs47i6l0S6R9fSKUrCFRYB/z87mC/C+zyplVeFGpNB5G5jSYXBJlj+WlgG/mKYUY+LxFkjpHMxbe8z6Em5T5YAwnZc/4pSgXrf8A2CuzksKiDWG4XJAASgzCLu5TsPCCEerx2K4vKlqYrExTiniykf1Bw4b1JIEB+IdrlqTlQAm4poh1ZUoANCzOX0EHhCutF5jFGmLy0MpSZQoCAkgJtogAB9CfnFTD46QhypaiXqxQlzmIygFQUFasWf5RlMFhMRicwkpUrKA5BCU1ZhoGobbb3I4rsf3dcRi8PLX8RSpSXA5KWRzDtp5QXzP/AEo0t0uUggO0OGC7TgmoYkqJASCfCklTsQAKQi+0eFSFBMtKgQ4IVVVHY0K0KBIB/KBMzscpVZE+RPvREwPZwEhy5IIPVjaM/i8KuUoy5gyqDBtrMzbsKvGHfJdozKU49o2UrtJhAsgpmOSTmBpUgWNtbwsvjeHUaKmIFQy1pSSxoUpmZkDUsVAkWBtGDJOutKV5FtXp1pCH08tRUMetYtagx52eifxckqeXiJZIbdwHuTLIH+lnptFjGSe8FUy5xQxUc0uYqoIAUCy0mu4O1o81zsaHmP2epr9YfheIKlqCkkginhLcqZdtH5wRXJ9mld9o2mN4BJWMqh3K00LupPInvfFct4FwDxvYdbZpREx3ICXfw0cpWyg7aPHYHtniEMCoKDMoqSk1JdybEhmcuz6waw/a3Cr8Uwd0pVTlSVsWf4gMptyDERrEJl4rmYGfhFofMGrzvz1B6tFrh3HZko0JI2NRHoWK4fLxCMwInyyC01I8Q0yrs5/yl2bSMnxrseUuqSO8QHfKC4/7k6dQ4i8ShyibZ1/t6DPC+NJmil9oJBceZYXEqlKcUa/7RteE8VE1N6iGa7FIbqtU1z2GwqFBiuhcSBUFDk0dDHhwMQg0qhpVCKMRKXFEFXMili8YEiHz5zCA0xZWft5mFdVqFTH8gbLNqIVErUT940vCez4SypoJ2Sxc7PsmHcE4LlHeLHiFkkUGgJf9Yg4vx66JTZT8RbxFVKglgkODWsceMf8Acs7EXxywnj+LIk/EgKWx8CFDKmhd3diNQ3OsZniHGlTEsbN8P9ApTLSubYh4oqWVKAFSS1AHU5ZupJuYNYjhcjBJTM4gSoqSMkhBBWpVcz1HhAAq4FSHMFU52vEei1us66M+SpTgOroCauKFuVhBLs3wMT5ijNJTJkjvJpNAwchBOjgFxcARXxH4qzh4cNIw8hALhk5ywsXol76dIGcS/ELF4iUqVMVLCVkPkRkIarXJyvXfnBVSovLeSlGuLy3kvdqe30xajKwijIwyPCkS/Ape6iQHSnklr1uwxkxANWrat92rV9fPnCqV89vp6wjb+pt1f7wxlmJWSkRJ8JCk0UkkpUmikkH4kqDFKnFCPlaN/wBme3acQE4PiPiSohMue4C0qoEiY1wS4z7llCrxgSPqOtqU2184iWKHUas1ifXeN8NYZquxpmy4twtciYZagHDdFB6eQ1trtFEq5kBhyoYNY3FDE4HC4lSs02uHm0ASTKUp1m3iUCmnOApHP5hvPyNo57W14B2x2y4OPMjUPQbPboPWIy49sKH5CFBp6U+212LQije19NdTb31jQIQnoRTfQkANpf5QqV87a20LkfKGn2Ob36QiCORsNAWenR9o2WWsNxKZLX3iFELFlV1S7V91jW8O7XomKSJye7VXxIbu7f1h3CS/O72eMQn3XlV209OcKmZ6nlye/TzrB4WMJC2SNtx/sqJo7xITKUQClILoWDYoNana1KRjZa14eZUFKgaj7QW4F2hMkhwlSdMyi6X1DAsRT6RpeK8Gl4oeBaFKA+NJACnoAefhLEdIMueYh/3fKBW4ZxITUggwSQuMFL7zCzS41r73jX4HHBaQQYZhLcOV2b1+QklUPSYgSqJUmNhiNaorzJjQ6YqB+OnsIHOShFyZiTwslfGTsxYQZ7PcMAAmrsLZmApXMXskNyeKHBeGd4sZvhuWBNBVqQS45xUECUg0DZy4ZwWCBqTytWOBKfkk7p/whJyy8kPHuOBYKJfwO5U/x6ilwl61MZ6csM/MmvUF39vD1rfZxy1PP1pEJdttN9R78oWlY7Hli83k0XZiSiVKm42cHThwRLGpWOQ2Kgkcydo854txGZiJq5s1RUtRNSbAaJ2SBQAbxu+Oz8vBJISWzzSFCjkhUwm12IfyEedEv8jrq3zJDx1K1tSX/shbXtSivrJGX28vRrRze7UhT5C+97mjXakSYUgE5k5vCrKLALNifmW1LbQXgXRG3r9DT6faEyvo+l3poOW/nDp5SD4S40JFWDX3VpHEVZq1F+Xo0Qsjy83v+ppatIjX5/rt6e6xKtVPR/SltfziJamfz5jmftG0RI2XB0KHByf6f4xZq1giUkBJNqgmmoMDjrZh8qm43L+lYL4Phs04HCyR4UKRMxU5RdMtAXMISqYtQoQhw2vOB2M4vIkqCcKBPWAB385IKXa8mQQ3+pb7gawvOLlNsPZHLTfWBkjAzJgJRLWpIcqWASkEBz4qJo4iFUpTkZfgOUjVJowLPv0rA3GY6bNUTMWpZJc5rUDUTZLMGbYbCI8Ni1ylZpS1yywAKFKQWb+5JcDWlOUX4wO2ISSoG1d2L867kufSGpfn9ag1N9KWifB9p8wCMYkzkABImpCRiEeIGi2/mhgXSqpehcxNxPhxkqZ88tQeVMAZMxFwpFS/xBw7hm0inBx5JKvjKZSV5Dazat1c18jDVL67W9H+n0hxN6+fkRflvDFBqgW2cejxaBseFtrp6225EQV4Nx5ckgElSAfgNfCbpSHBD0N7iArNyq1Leg8g3Uw8D67NV20rG4yaZqMnF5PRuL8NRiZYmXCnEpQZyNjowLn94yeGMzCz+7WaP5b0juAcbMpbEshVJjozkBwCxu4Z6QZ7ScPTOk96h/7pZ3611+8NReeUNqWfkglJmvFhBgBwHH50B7i8GkKhpc8jyeVkhmqgXO8SmEXZ64l4Bg86yohwAbOTT2Y5uullKtewFz4wEjiBh5CWrMWCEtzuo6tpGbevrUfWuvOLnFMd3kwkPlHwizJFKgxTSXe9a1+7aUjiXWbnhdITbyyKY35evKK6v286FqaveLcwX1rps99GFYrrHrW/Q/KMRBsMYGSrFcNxGGSMy5ChOlMB4rqyJDuWOYPSqtWMecTEtzodKkU0bXfnG04XxNeHmiagAqAIq9UkVSWbam0EOO9iU4tJxWAIdZKpklRFF/5W+HU5TdxHVpnvj+Qrj5YJrtHnJDUPTpc0HK3JoYFUcW9i761izisIqUooWlSFJukhiKvXz15xDlbzffXW3QU2guRcjV766na/lHHUWtSlzo2tKxzi3+nfy6fnHNS+486axosaWD+n7GGFALAkgEsogOwB8RFalnoYUn3+Rgl2X4YjE4yRJW+WatlZSAcoBJAJZnZt60rG4o1FZYQ7S9r14rLKSO6w8sJTLlPmJCGCFzTYqbKwNvnANKvpXfzG7x9D/wDpvDdz3XcSe7ZsoQltrs+Ztbx4Px/AiTiZ0pJpLWpCS9KU62IFdYk4uLD6iuUeWwcU/m+nUbgR2Xyfr6QpQ3zelXD0OhjtGp+/v5xkXIVCur02+bxpuzc3vsHiJCnfDg4qVVqEpROQoqdkuUqYavd65vNtqfbaxovw/dMzFTAAyMJMBsfjXLSlwoWdJJtasbxwFq9r7KpNdCX/ACO4oKW1iKg+WtxpvfWJVBzv16BiSdT0iNhr1v8AYOzN1hZC7GhWj+nViRyhHcdQPpUeTA9Y5r8mLdOvUexCH3pT9SY0UxyVtUUao396xquyvECv+SQVlT5BsSKqszEtfeMmdrOD9BoNAKRLh55QoEGt9qUpuxtBoSwwlU9rNBOwhwuJa6ZlQQCKvapjQyZjiKPFJgxeFExFFJZTO5BoGqz1EM4NPKpYetodg/R06n6H4hUFArusNlzEKV8IGoprA1KMyh1ifieLzKZLeGlBHG1lmJN/wAslyU1n5HrU7trUxHm+Xo97a1EPUbfK2+xPWsMfoDT7ijxxhcapq/MamzPt02iCYW9H06OdLi24iYq+/wBDUbnR/SIZin+utydtb3gkTLIVpvXe/MC9L0h+C4pNw6yuUsoVqKMoC2dJoU1oNNGi/wAF7PTcUpkUSGCllmTqwb4lMT0ibG9ocDw9ZTIlHFzU3WpYEtKgzZSxdW7W3h6mqUnuXBuuuf7s4QVwyk8UyIxWDWCKCfLoAxL5iqrGvh8VYEdoPwuEoFUrEywLtPUlG/8AUKE1o4EZvjn4hYzEjKqaJSGqiT4QRQ1UTmNjRxSNT2V/CaXNkInYpa88xIWlCCBlSoOnMpQJKmq1APKOoq8oY+NnCWX99HnGIlsohwSDcMQW2y3HS7vDLe9I0/bLskcDNCQorlrBMs5WsfhNaqBIs1w0ZfL+RNz1feB5E2trwxCi1eVKvzGzxJgsaqRNlzkXlrStL2JSXYt/SWrr6RCsb8vfOGr8h7EbiyReOT09X42PK8OFImsbzAZYU9CzBZGrUiH8MOHla8RxDEqTkGdOZTZSpRSuYsuLJ8IHN48+4bw9c+ciVKS65imTtzUosWSAC5Mem9rpieH4DDcNlHOucQgks+QzUKWpSRosqKW2e8HzueWOVydnyn0gT+LOAyYxKwGzoB5EpcEAD1PURhmDWpbZ6edeceifjEgJnSEgNllqAGycwAAapt8usedrqOuv3flYQt7YvesWMiPlY15C55DnG44dJ/hOFnOGnY8gpBAJGHQ2UkcySprjPGKlzihSVAAlCkqAIcOlQIScwINtQ1avG27YL72bLxIKinEyUTkgl+7B/wAMMwypPKNTliJcPjByQAJD3q9HbWorqTfzhqjr89etqlo47PQ08vS1U1McQ4fdrWemtNh6wshYjL0ccujaOeRHrDQ37l9rtrR4UIo7EM3zNm1e5PWOz2/SrE232jZBCKHWz/WtGFbaxxPy/eOUmln+xqNaw0GmvIXtFoo0vZXiTZpSyMqhR7g11u3KLHB1ZVKRsfyMZjB4nIsKFxX6VjTomHvMxuq9GP1rDtch/TzyEZQ1drxCpTl+u/zG1YXNT84aOdo8/rJfNlT7GfT09gQig2//AIuOpsK1h+b9fmHP5RGqvo/yFTy0hFAWhqvlVNr6UO1qwuCwJnTUSkAvMLdBQlTbAByTvzEMWwe29dgbEaUq0Hexasi8RNYvKkkjTenP4RobQ1p4bppMkI7pJMD9tO1/dA4LBnJKlBlrSWK1VzpBp4XuRc8r4An3Z39vE82YVF1VKnemqq2oA5L+UQkUOvPSlzT0js5RU57mRLS9DsQfo7R7T2O/EHCHCSkTZ6ZUyXLQhaZpy1SAl0rZlBg9C4F9Y8ZI+36V2aEb67u3ODRs2o1Ta6zafiJ2sl4yYgSXySgoBRcFWZQBKRsWo/M6xjFK8t9uvlC5vvXnrTZjDCGNWb23r+cBSMTlvlk7N7aw6QsnDqUoJSlS1KLJSkOpRdmSLkvSkaDgXYLF4plJQZcs/wCJMdKW/wAobOoGrEBixrG/wXBMDwWX32IWJk8/CopBmEiyZEr+nYq9TVoPGAWuly5fCIex/AEcKw8zGY0pE0pAYfEhND3QNlTFEBwP7QN4yvAp0zivF5cyaHSk96UtREqXWWjmCsovdzAztb2ym49br8ElBeXKBdtMymAzLO+j0ja8Kwo4Pw1U6YGxeJ+EEeKWSPDLDiyR4lc96Nptd+kHTT4XSM5+I3FRNxy8pBEoCW/NPx8/iJHlGU986ff84fNnEkklySSS9XL1KjeIjqW269D9YWQnOW6WRqh9gH08n+UapSB/w3BKN3xQTtk7/bSpuNIy8nDKmKCZaStaiEoABJKiWoAHPNtuUbLtGpMsScJLLjCI7pah8JnHxTVBhophzc0jU/2m0sRbAqifOp5gw0o9+drtq/nyEOCHdq6CjtSl7dIaoVrRhdw9Bc9TpzhcXIwLB6tqNPyvDSXpTTfat7aWPpEnUkB38z02YX3iPyD0uPNjzjSLEfkfbGm1d4QU98/rCOdD1qK0uRCH0vS2xvp+sWZ9DgluZG1PnB/huKzJro0Z8msEeFTWIhmp8jFDxI0MxcSoHn7s8V5wrEqGbQ8489qs+SQafYov9Dtz2f8AOGLFL7Namg6nV+USPf3+0MPT7a6VtC6YJkJfer8tXLnc0pBzsUQpc+TrOkqSlRIuKEf3E+MEtsYCKT7HVvprC4WeZcxK00KSFJ9QWfmzP9Yaonsnlkre2aZj8dhihSkK+JCiC9vCSk06piuRXQEHXmNDy+0ekdrOzqcYn+MwiXVUT5Q+PMG8TChIDONQxEeczUtQuNCGa1nSau7mOujE69jIj79Od9fWD3C+G4CZk73GzJJVUgyCAlrpMzMR0Nt4AqH6uPX7CEy8tRR77eVz+UbTXsqLS7N9wzspwlWXNjVqJTmqUynGcouoOkukun4mINiIPI47wTCHwJlKKC4UiUqaSSGJEwgg7O7VjyH1OvsfaFfn96/Wm8bUseg6ujFfGKN1xn8X8RMLYZIkBmL5Zi3c+IEhh4dC8YZUxU1bkmYtajfMtaiS5oASXLlhEZv78o9E7E45EjhuIxGGl5cRLKZap0wJU5UQcstKT4UAZaampdotvjMi1KVr5fA/sf2GTh5smdxBUpC1EDDyFqTmXMIcFQtmSRRLGo3pF3tJw9PEJiiZisPiZHhMmesd0XYDul0BBIqoCpYQIxuJ/wCJYcS5jfx0ovhZpAT3ocqMolKcqVeHwks6gGYuD3DuPysckYbiR7vFIdEmesMSo/4U9JDBTgBjQ2DGI3mPxDJxccLp/wBQFiuxGNRQ4WcQCQ6QF/8AiSC8PwXYPGziAMMtIu8xkJAqAXJcWNhpzEGsXjeIYJRlrnT5YchJUrOlQcjMlSnodBQgbQMxvHMRODTZ8yYK0Uph4nCqAAM1GL7QJziuxb9KPHIYwUjDcNQVIWnFYw5kd6B4JIYgiW7gqema/QUOcJsGp6mh9uYS9ejcqMHAsGrCKVQ1LelGL/eAym5MHZZu4XQky13r1NOtQ5tpzhiq2o5083q2jHSHVc+Y0Hn5QgTa/ro/6xATIyny+bPYAmldeR5Q0q96fvVokIFHPptTasMPJj+1vQRpEYxQ9jl0AsPnDcu592puTU+USEfL9LPZ4YPztu9W01aLM5G8/decT4KZ40tvFc+6+9Is8NS8xMMV9hac7kajFUMSSi/3huLTSGYWZ796xx9fDbaxuxYZZJ5H96PvCKT8ug2udhWkcD76/eEb7C1r+pvS0c9AWMZvPe5pc7fvEKkaDX51oa2HKJTuxfXa2vpaOXz6lq6/UPG0ZYvD+KzZC88pWUkbOFXICgbgOTcQYxPHcJiS+LwiSpgykK8R0cl0kDap15QCIajWah6H6xCpO/nzcfOotDVV0o8I0rHFY7Qck9m+H4pM2XhpcxE7Ioys61EOk3AejlQfkp484xGHUhRSp0qSSlQIqFCh8OheNTKmqlqzpUoKSygbMfiD7kP8JuBB7inDJHFClctYw+KA8aVDwTSGAVmBAzB2GrGxAEP1W71z2aa8qylh/R5irT10Ftun1hijsw6Xb9Y0PEuwuNklWbDzClBDqQMyW0IIqebCjw3B9hcdNUAnDTA7+JYEtIs5JVTWgFbtDaTBKEvozZPupOwZtTyj0PF8NOC4dIwymE2atWJnACodglL7gNQ6g9Ta4f2Ww3DVCbiZicTiEAmXKQD3aFpfxKq5IYAFQFXYEtAPG4xU1apkxTqWcxO5PKwTygF9iS2r+QrXjhz2ylInqlzErQopUkuCnRQIZib2r02jS8W4TL4ukTZJRLxwQO9lf0TgKOFVdgKdQDoYzKhf5PZnFvWOkTly1JXLUpCkl0lJIPO12Gm0Dpt2cPoXqs2fF9E/Cu22IwubD4qWcRKTRcmfRcsj+xanajs73DENBjimBwysKjF4bv0JmrUlEuakf0uV+JyWzJuSbHSsOxHGsPjkhHEpZEwDKjEyg0xPIoHxB9g1RSIe02LkkSJGGUFysPKSkEfCpX9UwC2Y6ncmDXOMo59jk2tjec/X2A1kOHfnbU1G5OnTeETNpRnYioenU6OLBrQ1R5N0rbWkNUv3zo29ecAQj6EXqAxFwHrXpzcwq+lqk6m9WNqNQfKOSl/hBUzqLOSAzklrChrakEMH2bnzFI8HdpWf+pMORAFEk5lamjC50GsbwajBvpA4betKD24PnEatne13a/y/IHz0HH+x8/CpBWUqQoslSCSHZ2OtfF6QBXYHYn1BAoIvldklFx4ZAoa+lLHejsaNCk/sa6v6Rz8vvTblQ/SGJ2/Te/WLMClRtF3gif5kUVK3vb9YL9npdXMNUrkY08cyNDikQPlKYwTnJgTPoqFP8TqylIduj7CMtT298unOOKn8ur3/AGrFbDr5v5+6RYzH9ywPOOAKMQv10Debty5wgPzr9DTWOrU9dRoXhDsD7rXkKN6xozgQEG3OjONQ3O/ziJQ9KOLVFG5lyaxMSdQ9NeYtTT84hmEDXcbUoLxtFMjP6C7udq3P2iFaOQ1vUPeu5cRMo+vprbZgNTDCG8216inIwVPBj/gu4ftLiZYZM+YBzJUwt/UCXb0vekR4rtFiJgyrnzCA9Cphs5a9DasUctN+flo9/wBDDVr9+QoDr1hhWSaxk15p47Gzfo3ypX1+cRBqhretvroInl4ZS6S0KU18oKvprFnhfA507MZctK+7zFYWohNASElIIWSbAinOkajByMKMpMFn6Avz9tQQxSb/AD8q62GsaztzJlmRhMZIShEqcEoUkNQrDyySihYpWk1akDZmGTg5EmfMlpmzJ5eUhZV3aUhIPiF1rUSSHOVoP43F4Zp0NPD/AOwGE+/X06QS4J2dnYr/AKeRKXAzrVkQVUGVJZ1EXYb6RJxfHfxMpKsPghKMpSv4lUvMqWlJbKcwYUDqU7F0nqTPbzgWGRMkGbORIkJlgSkIlzJkyZlJUrIRQPmSWUSSQCYLGp+wkKO23wAx2WnDFJwiglM1QBNcwSgg+NQFgwJajnrF7hfEOGP3E+TPqruziFqyjmohJHdodgzKZJqY7sniZcvHIxSJU8SFf8uqdNU5MxeVKVTHINSUDKAQlqGlIu0XYbEyp00SpCpkpSlrlqlgqzBZJUhaQp0KS+WgAIYvBYQSWcBYwUVuSya3gfB+4xeKwCnMvESO8kq1yEmUtGZviSVpNzTKaO0A+LzpuM4DLUrNMn4eelMyiitS5a1SyQBckLTob+iz+1QRjuGd5MSTh5a5WJUlYKXmy0g1sQkoSVEEuUsLVhR2wlSTxOVJVNWnETDNkKlvLKVzJY7xQWWKWWARvBvjgY3QS7E4niJmG4P/AA2KSUzJiiZYUMwly0LQ0tRNAXCgkJsNrRkVpIDFiqgNr6s2nMbc40En8RcUqSmXNThppyis6WVHMzZiymJ0NHrGdVNUolS8viLnuwAlnNAlNBXQQvN5E7nGWMMjJHNtHho96/KHKPvXmWiOYrz92jKQqkNWvpGp4BhmS5jN4GRnWNhG1wUpgBD9UccnR00MclucIGYyU8F5qYoz5cbsgpxcWNSWUC8PMY6X1+tLmLqFD6Wb5vrA/Ey8pfSJsPiLfv8AWPK31OuWGIyjguk601/cvqI4e9R5n7cxDUmzft+ZhH129+ZoS+kARgVqVLUq/TVtzYcojXrofpTWHKXXo9nLbtzr5RHMFOQZxyN9Wdj6wSK5Mdsvqw0mRKE7FlWRR8CE0WpL5Sro5DC5PKsTY3imBVhZ0xMidKmoS4lrUxW62BC0qUnmRdIBfeLv4n4AgYKcl8kpfdKF2C0pCFX3GXz5wF7MSZS8SiXOSSmYcoYsM7f1sKvZtN7x0/GoNQxnIeT2y8eCnwbuJjKxMwyJbJZhmWXcDTwoFySNQ8EeN9nTJxcuT4sk8hMpdDmFAQWAAUCRTUMQ9YucW7LZuITJctGWSiQMRlQKq8RQZSU2zKKS1xyi7wpuJ4ESpiRh1ypn/KLdWYKkM00S1spk0QXJcPaDV6dcqSwXCnPxkiDiXDcfJxGTBEyMNKQFGavuwhRyknO9V1JD1HiGzxU7G8XJ4vNTMxPfqnSyCwCUOjIRlSNAAtINHBJ1hOOYjA8RyrxM6XhsTIK5c0g95IVlY0WCBlJqhVDQiuWBCe0EqTLwkvBkzP4ef3s2Z3XdhaXW6XVUDKSA5rmsIPtVbSXQV/F5zwHF4Ar4NjcJTPgZ01MulQmWsYiWQ/8A8alJfaHSJKeJ8Lw0tCkysTJQFSgtwF92nKSn+5CwKqFiC4pAZXa+cnE4ybJShAxXdqAWM7KQjI5SfDVN/JoB4vGTZy80+ZnLAABIQgAWACQAEipaLnbEHZfB/n0b3sTw9v4rBT5qD3iCBJQrP3YyjPMKk0S/eoYas8Z7g/bjPg0yMXhxjEookqXlmeFwCFgEFQTQFwWBcxRwWCnYSX3iJYQcWlSUkA94UXIQP6ErBFQHOQcnrcP7OTlTf4eXLUZiScySR4bAqKrAANU6neBuz0jDtcUoxQ3ifEzNlCSmUnDyErUoICitRKiXWV6qZqkgCrDUNXxacUZDPniWcoKRMWzCyb2YJDddzC4vh0yXM7paFImUGQ/ESXAGzHe0GpknC4GZ3OKkLxM0pBmFKwlMrMAQlCXAU1HWSLsNYzmTfAJeSXPRRldk1JwK8WFoKElilJzKSB4VZiKJIJHh0zOYpDg88yxNEmaZVTnAKkaVFQ4r8VusbP8AD3HyZuIxeERLWnDTRnly5hCsw8KJlRZ0keFza7wK7O9tsV/HplzZylSu/VKUjKgsFKUhASWBTlOWxsC7wTYvsK6YNJ5/uVBwRI4SrFs6lTkixpLCshIOuZRqagMGgEsV6HrcnXXaN5xNQk4bi+GIIQJ2eSAkEATkS5ikoA0SqpLUzaRgc248Wt7sIxZHD4MXwUcYIlPa1ohmr9fLpD50zT3feJuHYErUNhBKotgoQ3MLdn8FTMbmNNKTFTCyGAAi/JTHQSwjrRjtRYmJipNRBCYIrTUUizQHxMh4FPlUxjQzZcDMZhX6wlqtN5Y5XYKcM9DZU/l75RMFFmsftW2wECROyljF2ViA2nnZ+cebnW4sTaLCqANsdeXyEMWKGxH7W/Mxzv7u/P7RxPV72r15ANGUweDS8K7WyzhzIxUvvUhDUAUVpBohSSQ7UZQOg8wauM4aTNScHh8ZNmOAjvU+FCiSxCSQZhAZnLHU71D6j61fyFYSWtSSFJUUqFUkUIbZrAOY6ENU8JSWQnlfGUH+3vH1SuJYY4dShMRKWmYUhwUrWCEquCxSVHYwL/8ATeMmS14ybOUpKQZqVLWCWDF0ZKBh0qLawKnIdalmqlMcxqQBTKNk67843H4dTxNkTsOo+EtvRM1JSpjoHFBDMbPM8fg1Gfmk02YHDYYE/wApAJUxAQHKhyAqd2FKO0W8XwabLUBMlrTmPhzJYElW5ZOoEXcLLXhOFGckqTO/iFYbMCQpKELWjK4+F1AuRdrwZ7I8aVjBMwOMUuemahSQpTJXRnSVIaoAdKmd3Bi1VziTBKlZ2yfPYKxPY9UhaDilpkyiBmWPExJI7sAXXq9hU1CTEmP4HhpUkY3DLTjMOlRRMSoHKCfBmUUMVAKKXDD4gXvDuLz1T+ApKlFS8HiO5mKYuoSZipWYG9ULSTpcRZ7I4ZWI4dxDDpDlSf5aafEqWQEjYPLS1LvBVUovAbxQjLalz2Wu03G8QeF4bEy5hkKK0pnZAAGJVLZJLlICkg31jD4QTu9PczFBdFKWVtlCFd53kzQJSUlZcaa66LsrxOTM4ZNwmLX3AWFFClBgkqZmauYLQVGmpDiFkdqMJJmyJSZcvEyzhTIxapSaKWoJKlIWrLnSSFA9aVDHTXOUXOLk1LOAxxWcjGSpWNwrzp2DXKE5CEqSZqUqStaUy1Op7rRWrG8Du3HZpc+cMdhXxErEIS+QFRSoAJCgL5CkaWUKgQJ4d2tmYZYThJYw8mWVMhS+97xyCZkw3VMIAq4AYAUpArDcSnI7xp81PeTFTDkmLQ5U5KSE3dzvGpTh0SyyuSw/6Gj4ThUcPxGAmLWpM6cSJ0olH8pCgRmUGzIBzJNdjzjP8Snol8RnTMOrPLTPTNSUggfEFqAJtV07F4od0BWquay9wQampoTeFUnW/wCoFX1NIDvXoWlYsbYoPcV7aKmYmbOkSkyhPkiTNKlBU0gFTFJDZKMCBdgdoy6VMkAlyPLTYQ5S/f5xAS9BUn6xrmZHKVj5JpUsqLb/AEjVcNwOQDeKfBuF5A6rmsHpEqOhXDah+mvYuSWTLi3LTDJaIsITBQ5YUmK60xcKYhUiIQHzZcU50qCsxEVpkqKIZ/GYN+sDRNKSxjST5MDcXhAbj84T1OkjbyuwU68kEnEWrFkTHGlafLc6wHmIVL0cbw+Ti44NunlB8ijjjgLHyHsV6wxWv57jlaIJeKHv09Yfn39+UAw0DaGTfp6+esaDsFOKMYEg/GhaddPEG/2iANPUenrrDJcwpUCklJuCDUelzDNVm2SZmD2TUjTf8SkS8VjeH4oBWGmL7+WUlyjvsqlpNfCyy4KQ4JL0NBEjieEwk8Lw0zEYmcEqCM8oIShR8IUtSsrqbYAEmpECRIQFFQSHJJJ1rcvo40h6rVru4frQ8oclqU3nAWd2X0TYDi0xGDxGHAS2KWtaszqKc4DihYPlBcuQdIr8PnzJSSErUMyQleVRRmAYgFqs7612rCAeT3/X8oaPT09fygbukwLnJ4ZDh5AQAE0AuXJfdVSz6FmtC3O1vk9DagofKHkX9fZ+0NUd/nGXNtg8ZIynYfpQbQj1015bGjxyltv8vbRBOX0gsUQctXryqYimr19XiObNjsLhlTCwBbeGIVNsJGDZGhJUWSHjRcJ4QEBzVUTcO4YmWKDzgtKkR0K69p0KqVFZYsqVFyXLjpcqLMtEGDioREyUxyUxKlMQhKUwxSYmIhCIohWUiK65cXimIiiLIDJsmKc/D8oMrlRXmSIhDPz8LygRiOHf20PyjWzcNFCdg4xKEZrEjLin2ZVS1IoQeunytD5eO5tBifg4GT+GJOjHcRz7NDF/tAypz0SIxj+/teHjFAwKXgVCyvX8x+URnvE6P0P7QrLRTXQCVLDHeeWnyhM4IgKrFK/tPoftCHiHX5/lGP8ALTBbH9BszPz97wzOxgOeIw0Y06A+hi1p5E8bCqpwiBeI96RRCZirJPnT6xPL4WpXxKAH+VyfnSGIaWTNRqkxi8Vz6NeGypa1nwpJ5m3rBPDcFSLgnqftaC8nBcvlDsNOl2MR0/2CcJwIO6/EdtP1g7hsK1qDaLEnCRdlYaGVFIYUUuiKVIi3LkxKiTE6ZUWaGS5UTJRD0y4kCIhBqRDwIUJh4EQsfCR0dFEEMMMJHRZRGuIlx0dEIV1xWmx0dEIUZ8Dp0LHRllooTdYpToWOi/RUium8Sy7R0dAWDkOTCR0dERglFotSY6Og0QsS9Ji/KhY6NGy7KiyiOjooonTEgjo6IQkESJtHR0QscIUR0dEIf//Z"/>
          <p:cNvSpPr>
            <a:spLocks noChangeAspect="1" noChangeArrowheads="1"/>
          </p:cNvSpPr>
          <p:nvPr/>
        </p:nvSpPr>
        <p:spPr bwMode="auto">
          <a:xfrm>
            <a:off x="307975" y="-876300"/>
            <a:ext cx="2133600" cy="21431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p>
        </p:txBody>
      </p:sp>
      <p:sp>
        <p:nvSpPr>
          <p:cNvPr id="3" name="TextBox 2"/>
          <p:cNvSpPr txBox="1"/>
          <p:nvPr/>
        </p:nvSpPr>
        <p:spPr>
          <a:xfrm>
            <a:off x="228600" y="1284078"/>
            <a:ext cx="6248400" cy="6894195"/>
          </a:xfrm>
          <a:prstGeom prst="rect">
            <a:avLst/>
          </a:prstGeom>
          <a:noFill/>
        </p:spPr>
        <p:txBody>
          <a:bodyPr wrap="square" rtlCol="0">
            <a:spAutoFit/>
          </a:bodyPr>
          <a:lstStyle/>
          <a:p>
            <a:r>
              <a:rPr lang="ga-IE" sz="2800" b="1" dirty="0" smtClean="0"/>
              <a:t>Fill Arís </a:t>
            </a:r>
          </a:p>
          <a:p>
            <a:r>
              <a:rPr lang="ga-IE" dirty="0" smtClean="0"/>
              <a:t>Seán Ó Ríordáin</a:t>
            </a:r>
          </a:p>
          <a:p>
            <a:endParaRPr lang="ga-IE" dirty="0" smtClean="0"/>
          </a:p>
          <a:p>
            <a:pPr marL="342900" indent="-342900">
              <a:buAutoNum type="alphaUcPeriod"/>
            </a:pPr>
            <a:r>
              <a:rPr lang="ga-IE" dirty="0" smtClean="0"/>
              <a:t>Éist leis an bhfile ag léamh amach an dáin agus tú ag léamh an dáin.</a:t>
            </a:r>
          </a:p>
          <a:p>
            <a:pPr marL="342900" indent="-342900">
              <a:buAutoNum type="alphaUcPeriod"/>
            </a:pPr>
            <a:endParaRPr lang="ga-IE" dirty="0" smtClean="0"/>
          </a:p>
          <a:p>
            <a:pPr marL="342900" indent="-342900">
              <a:buAutoNum type="alphaUcPeriod"/>
            </a:pPr>
            <a:endParaRPr lang="ga-IE" dirty="0" smtClean="0"/>
          </a:p>
          <a:p>
            <a:pPr marL="342900" indent="-342900">
              <a:buAutoNum type="alphaUcPeriod"/>
            </a:pPr>
            <a:r>
              <a:rPr lang="ga-IE" dirty="0" smtClean="0"/>
              <a:t>Pléigh na ceisteanna seo leis na daoine i do ghrúpa:</a:t>
            </a:r>
          </a:p>
          <a:p>
            <a:pPr marL="342900" indent="-342900">
              <a:buAutoNum type="alphaUcPeriod"/>
            </a:pPr>
            <a:endParaRPr lang="ga-IE" dirty="0" smtClean="0"/>
          </a:p>
          <a:p>
            <a:pPr marL="800100" lvl="1" indent="-342900">
              <a:buFont typeface="+mj-lt"/>
              <a:buAutoNum type="arabicPeriod"/>
            </a:pPr>
            <a:r>
              <a:rPr lang="ga-IE" dirty="0" smtClean="0"/>
              <a:t>Cá bhfuil Gleann na nGealt? An bhfuil aon ‘Gleann 	na nGealt’ i do shaol féin?</a:t>
            </a:r>
          </a:p>
          <a:p>
            <a:pPr marL="800100" lvl="1" indent="-342900">
              <a:buFont typeface="+mj-lt"/>
              <a:buAutoNum type="arabicPeriod"/>
            </a:pPr>
            <a:endParaRPr lang="ga-IE" dirty="0" smtClean="0"/>
          </a:p>
          <a:p>
            <a:pPr marL="800100" lvl="1" indent="-342900">
              <a:buFont typeface="+mj-lt"/>
              <a:buAutoNum type="arabicPeriod"/>
            </a:pPr>
            <a:r>
              <a:rPr lang="ga-IE" dirty="0" smtClean="0"/>
              <a:t>Cad é ‘srathir shibhialtacht an Bhéarla’ ár linne féin, dar leat?</a:t>
            </a:r>
          </a:p>
          <a:p>
            <a:pPr marL="800100" lvl="1" indent="-342900">
              <a:buFont typeface="+mj-lt"/>
              <a:buAutoNum type="arabicPeriod"/>
            </a:pPr>
            <a:endParaRPr lang="ga-IE" dirty="0" smtClean="0"/>
          </a:p>
          <a:p>
            <a:pPr marL="800100" lvl="1" indent="-342900">
              <a:buFont typeface="+mj-lt"/>
              <a:buAutoNum type="arabicPeriod"/>
            </a:pPr>
            <a:r>
              <a:rPr lang="ga-IE" dirty="0" smtClean="0"/>
              <a:t>Dá mbeadh ort féin gnéithe de ghramadach na Gaeilge (in áit ‘An Uimhir Dhé, is an Modh Foshuiteach’) a thabhairt mar shiombail na Gaeilge, cad a d’úsáidfeá? An tuiseal ginideach?</a:t>
            </a:r>
          </a:p>
          <a:p>
            <a:pPr marL="800100" lvl="1" indent="-342900">
              <a:buFont typeface="+mj-lt"/>
              <a:buAutoNum type="arabicPeriod"/>
            </a:pPr>
            <a:endParaRPr lang="ga-IE" dirty="0" smtClean="0"/>
          </a:p>
          <a:p>
            <a:pPr marL="800100" lvl="1" indent="-342900">
              <a:buFont typeface="+mj-lt"/>
              <a:buAutoNum type="arabicPeriod"/>
            </a:pPr>
            <a:r>
              <a:rPr lang="ga-IE" dirty="0" smtClean="0"/>
              <a:t>An bhfuil Gaeilge níos fearr ag muintir na Gaeltachta ná acu siúd a labhraíonn Gaeilge go laethúil taobh amuigh den Ghaeltacht, dar leat? </a:t>
            </a:r>
            <a:r>
              <a:rPr lang="ga-IE" smtClean="0"/>
              <a:t>Mínigh</a:t>
            </a:r>
            <a:r>
              <a:rPr lang="ga-IE" smtClean="0"/>
              <a:t>. </a:t>
            </a:r>
            <a:endParaRPr lang="ga-IE" smtClean="0"/>
          </a:p>
          <a:p>
            <a:endParaRPr lang="en-IE" dirty="0" smtClean="0"/>
          </a:p>
        </p:txBody>
      </p:sp>
    </p:spTree>
    <p:extLst>
      <p:ext uri="{BB962C8B-B14F-4D97-AF65-F5344CB8AC3E}">
        <p14:creationId xmlns="" xmlns:p14="http://schemas.microsoft.com/office/powerpoint/2010/main" val="1362943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3725</TotalTime>
  <Words>693</Words>
  <Application>Microsoft Office PowerPoint</Application>
  <PresentationFormat>On-screen Show (4:3)</PresentationFormat>
  <Paragraphs>133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Ag labhairt in aghaidh an easa           Réamhobair 1</vt:lpstr>
      <vt:lpstr>Ag labhairt in aghaidh an easa           Réamhobair 2</vt:lpstr>
      <vt:lpstr>Ag labhairt in aghaidh an easa                 Éisteacht</vt:lpstr>
      <vt:lpstr>Ag labhairt in aghaidh an easa                    Iarphlé 1</vt:lpstr>
      <vt:lpstr>Ag labhairt in aghaidh an easa                    Iarphlé 2</vt:lpstr>
      <vt:lpstr>Ag labhairt in aghaidh an easa                    Iarphlé 3</vt:lpstr>
      <vt:lpstr>Ag labhairt in aghaidh an easa                    Dán 1</vt:lpstr>
      <vt:lpstr>Ag labhairt in aghaidh an easa                    Dán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Spriocanna Staidéir </dc:title>
  <dc:creator>Úna Nic Gabhann</dc:creator>
  <cp:lastModifiedBy>riarachan</cp:lastModifiedBy>
  <cp:revision>147</cp:revision>
  <cp:lastPrinted>2013-02-23T10:07:11Z</cp:lastPrinted>
  <dcterms:created xsi:type="dcterms:W3CDTF">2006-08-16T00:00:00Z</dcterms:created>
  <dcterms:modified xsi:type="dcterms:W3CDTF">2013-05-31T08:45:16Z</dcterms:modified>
</cp:coreProperties>
</file>