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9" r:id="rId3"/>
    <p:sldId id="268" r:id="rId4"/>
    <p:sldId id="258" r:id="rId5"/>
    <p:sldId id="262" r:id="rId6"/>
    <p:sldId id="264" r:id="rId7"/>
    <p:sldId id="271" r:id="rId8"/>
    <p:sldId id="270" r:id="rId9"/>
    <p:sldId id="266" r:id="rId1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irdre"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6" d="100"/>
          <a:sy n="66" d="100"/>
        </p:scale>
        <p:origin x="259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5C4AE-A779-4DAD-93D0-02560C9E5F6E}" type="datetimeFigureOut">
              <a:rPr lang="en-IE" smtClean="0"/>
              <a:pPr/>
              <a:t>13/01/2016</a:t>
            </a:fld>
            <a:endParaRPr lang="en-IE"/>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8DE4D-63DF-4E79-92CC-98517FE8996F}" type="slidenum">
              <a:rPr lang="en-IE" smtClean="0"/>
              <a:pPr/>
              <a:t>‹#›</a:t>
            </a:fld>
            <a:endParaRPr lang="en-IE"/>
          </a:p>
        </p:txBody>
      </p:sp>
    </p:spTree>
    <p:extLst>
      <p:ext uri="{BB962C8B-B14F-4D97-AF65-F5344CB8AC3E}">
        <p14:creationId xmlns:p14="http://schemas.microsoft.com/office/powerpoint/2010/main" val="414688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E8DE4D-63DF-4E79-92CC-98517FE8996F}" type="slidenum">
              <a:rPr lang="en-IE" smtClean="0"/>
              <a:pPr/>
              <a:t>1</a:t>
            </a:fld>
            <a:endParaRPr lang="en-IE"/>
          </a:p>
        </p:txBody>
      </p:sp>
    </p:spTree>
    <p:extLst>
      <p:ext uri="{BB962C8B-B14F-4D97-AF65-F5344CB8AC3E}">
        <p14:creationId xmlns:p14="http://schemas.microsoft.com/office/powerpoint/2010/main" val="262730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E8DE4D-63DF-4E79-92CC-98517FE8996F}" type="slidenum">
              <a:rPr lang="en-IE" smtClean="0"/>
              <a:pPr/>
              <a:t>2</a:t>
            </a:fld>
            <a:endParaRPr lang="en-IE"/>
          </a:p>
        </p:txBody>
      </p:sp>
    </p:spTree>
    <p:extLst>
      <p:ext uri="{BB962C8B-B14F-4D97-AF65-F5344CB8AC3E}">
        <p14:creationId xmlns:p14="http://schemas.microsoft.com/office/powerpoint/2010/main" val="85517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E8DE4D-63DF-4E79-92CC-98517FE8996F}" type="slidenum">
              <a:rPr lang="en-IE" smtClean="0"/>
              <a:pPr/>
              <a:t>3</a:t>
            </a:fld>
            <a:endParaRPr lang="en-IE"/>
          </a:p>
        </p:txBody>
      </p:sp>
    </p:spTree>
    <p:extLst>
      <p:ext uri="{BB962C8B-B14F-4D97-AF65-F5344CB8AC3E}">
        <p14:creationId xmlns:p14="http://schemas.microsoft.com/office/powerpoint/2010/main" val="6870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E8DE4D-63DF-4E79-92CC-98517FE8996F}" type="slidenum">
              <a:rPr lang="en-IE" smtClean="0"/>
              <a:pPr/>
              <a:t>4</a:t>
            </a:fld>
            <a:endParaRPr lang="en-IE"/>
          </a:p>
        </p:txBody>
      </p:sp>
    </p:spTree>
    <p:extLst>
      <p:ext uri="{BB962C8B-B14F-4D97-AF65-F5344CB8AC3E}">
        <p14:creationId xmlns:p14="http://schemas.microsoft.com/office/powerpoint/2010/main" val="204556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E8DE4D-63DF-4E79-92CC-98517FE8996F}" type="slidenum">
              <a:rPr lang="en-IE" smtClean="0"/>
              <a:pPr/>
              <a:t>5</a:t>
            </a:fld>
            <a:endParaRPr lang="en-IE"/>
          </a:p>
        </p:txBody>
      </p:sp>
    </p:spTree>
    <p:extLst>
      <p:ext uri="{BB962C8B-B14F-4D97-AF65-F5344CB8AC3E}">
        <p14:creationId xmlns:p14="http://schemas.microsoft.com/office/powerpoint/2010/main" val="264167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E8DE4D-63DF-4E79-92CC-98517FE8996F}" type="slidenum">
              <a:rPr lang="en-IE" smtClean="0"/>
              <a:pPr/>
              <a:t>6</a:t>
            </a:fld>
            <a:endParaRPr lang="en-IE"/>
          </a:p>
        </p:txBody>
      </p:sp>
    </p:spTree>
    <p:extLst>
      <p:ext uri="{BB962C8B-B14F-4D97-AF65-F5344CB8AC3E}">
        <p14:creationId xmlns:p14="http://schemas.microsoft.com/office/powerpoint/2010/main" val="373311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E8DE4D-63DF-4E79-92CC-98517FE8996F}" type="slidenum">
              <a:rPr lang="en-IE" smtClean="0"/>
              <a:pPr/>
              <a:t>7</a:t>
            </a:fld>
            <a:endParaRPr lang="en-IE"/>
          </a:p>
        </p:txBody>
      </p:sp>
    </p:spTree>
    <p:extLst>
      <p:ext uri="{BB962C8B-B14F-4D97-AF65-F5344CB8AC3E}">
        <p14:creationId xmlns:p14="http://schemas.microsoft.com/office/powerpoint/2010/main" val="1693614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E8DE4D-63DF-4E79-92CC-98517FE8996F}" type="slidenum">
              <a:rPr lang="en-IE" smtClean="0"/>
              <a:pPr/>
              <a:t>8</a:t>
            </a:fld>
            <a:endParaRPr lang="en-IE"/>
          </a:p>
        </p:txBody>
      </p:sp>
    </p:spTree>
    <p:extLst>
      <p:ext uri="{BB962C8B-B14F-4D97-AF65-F5344CB8AC3E}">
        <p14:creationId xmlns:p14="http://schemas.microsoft.com/office/powerpoint/2010/main" val="146067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E8DE4D-63DF-4E79-92CC-98517FE8996F}" type="slidenum">
              <a:rPr lang="en-IE" smtClean="0"/>
              <a:pPr/>
              <a:t>9</a:t>
            </a:fld>
            <a:endParaRPr lang="en-IE"/>
          </a:p>
        </p:txBody>
      </p:sp>
    </p:spTree>
    <p:extLst>
      <p:ext uri="{BB962C8B-B14F-4D97-AF65-F5344CB8AC3E}">
        <p14:creationId xmlns:p14="http://schemas.microsoft.com/office/powerpoint/2010/main" val="2648563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066800"/>
            <a:ext cx="5943600" cy="7315200"/>
          </a:xfrm>
        </p:spPr>
        <p:txBody>
          <a:bodyPr>
            <a:normAutofit/>
          </a:bodyPr>
          <a:lstStyle/>
          <a:p>
            <a:pPr marL="342900" lvl="0" indent="-342900" algn="just"/>
            <a:r>
              <a:rPr lang="ga-IE" sz="2800" dirty="0" smtClean="0">
                <a:solidFill>
                  <a:prstClr val="black"/>
                </a:solidFill>
              </a:rPr>
              <a:t>I gceann tamaill beidh tú ag léamh ailt a</a:t>
            </a:r>
          </a:p>
          <a:p>
            <a:pPr marL="342900" lvl="0" indent="-342900" algn="just"/>
            <a:r>
              <a:rPr lang="ga-IE" sz="2800" dirty="0" smtClean="0">
                <a:solidFill>
                  <a:prstClr val="black"/>
                </a:solidFill>
              </a:rPr>
              <a:t>scríobh dalta d’Iris na Scoile i</a:t>
            </a:r>
          </a:p>
          <a:p>
            <a:pPr marL="342900" lvl="0" indent="-342900" algn="just"/>
            <a:r>
              <a:rPr lang="ga-IE" sz="2800" dirty="0" smtClean="0">
                <a:solidFill>
                  <a:prstClr val="black"/>
                </a:solidFill>
              </a:rPr>
              <a:t>bPobalscoil Chorca Dhuibhne faoi</a:t>
            </a:r>
          </a:p>
          <a:p>
            <a:pPr marL="342900" lvl="0" indent="-342900" algn="just"/>
            <a:r>
              <a:rPr lang="ga-IE" sz="2800" dirty="0" smtClean="0">
                <a:solidFill>
                  <a:prstClr val="black"/>
                </a:solidFill>
              </a:rPr>
              <a:t>thuras scoile go Baile Átha Cliath.</a:t>
            </a:r>
            <a:endParaRPr lang="ga-IE" sz="2800" dirty="0" smtClean="0">
              <a:solidFill>
                <a:schemeClr val="tx1"/>
              </a:solidFill>
            </a:endParaRPr>
          </a:p>
          <a:p>
            <a:pPr marL="342900" lvl="0" indent="-342900" algn="l"/>
            <a:endParaRPr lang="ga-IE" sz="2800" dirty="0" smtClean="0">
              <a:solidFill>
                <a:schemeClr val="tx1"/>
              </a:solidFill>
            </a:endParaRPr>
          </a:p>
          <a:p>
            <a:pPr marL="342900" lvl="0" indent="-342900" algn="just">
              <a:buFont typeface="Wingdings" pitchFamily="2" charset="2"/>
              <a:buChar char="q"/>
            </a:pPr>
            <a:endParaRPr lang="ga-IE" sz="1800" dirty="0" smtClean="0">
              <a:solidFill>
                <a:schemeClr val="tx1"/>
              </a:solidFill>
            </a:endParaRPr>
          </a:p>
          <a:p>
            <a:pPr marL="342900" lvl="0" indent="-342900" algn="l"/>
            <a:endParaRPr lang="ga-IE" sz="1800" dirty="0" smtClean="0">
              <a:solidFill>
                <a:schemeClr val="tx1"/>
              </a:solidFill>
            </a:endParaRPr>
          </a:p>
          <a:p>
            <a:pPr algn="l"/>
            <a:endParaRPr lang="ga-IE" dirty="0" smtClean="0">
              <a:solidFill>
                <a:schemeClr val="tx1"/>
              </a:solidFill>
            </a:endParaRPr>
          </a:p>
          <a:p>
            <a:pPr algn="l"/>
            <a:endParaRPr lang="ga-IE" dirty="0" smtClean="0">
              <a:solidFill>
                <a:schemeClr val="tx1"/>
              </a:solidFill>
            </a:endParaRPr>
          </a:p>
          <a:p>
            <a:pPr algn="l"/>
            <a:endParaRPr lang="ga-IE" dirty="0" smtClean="0">
              <a:solidFill>
                <a:schemeClr val="tx1"/>
              </a:solidFill>
            </a:endParaRPr>
          </a:p>
          <a:p>
            <a:pPr algn="l"/>
            <a:r>
              <a:rPr lang="ga-IE" dirty="0" smtClean="0">
                <a:solidFill>
                  <a:schemeClr val="tx1"/>
                </a:solidFill>
              </a:rPr>
              <a:t>Ach ar dtús, tabhair faoi na cleachtaí seo a leanas...</a:t>
            </a:r>
            <a:endParaRPr lang="ga-IE" dirty="0">
              <a:solidFill>
                <a:schemeClr val="tx1"/>
              </a:solidFill>
            </a:endParaRPr>
          </a:p>
        </p:txBody>
      </p:sp>
      <p:sp>
        <p:nvSpPr>
          <p:cNvPr id="5" name="Title 1"/>
          <p:cNvSpPr txBox="1">
            <a:spLocks/>
          </p:cNvSpPr>
          <p:nvPr/>
        </p:nvSpPr>
        <p:spPr>
          <a:xfrm>
            <a:off x="381000" y="228600"/>
            <a:ext cx="6172200" cy="762000"/>
          </a:xfrm>
          <a:prstGeom prst="rect">
            <a:avLst/>
          </a:prstGeom>
        </p:spPr>
        <p:txBody>
          <a:bodyPr vert="horz" lIns="91440" tIns="45720" rIns="91440" bIns="45720" rtlCol="0" anchor="ctr">
            <a:normAutofit fontScale="25000" lnSpcReduction="20000"/>
          </a:bodyPr>
          <a:lstStyle/>
          <a:p>
            <a:pPr lvl="0">
              <a:spcBef>
                <a:spcPct val="0"/>
              </a:spcBef>
              <a:defRPr/>
            </a:pPr>
            <a:r>
              <a:rPr kumimoji="0" lang="en-IE" sz="12800" b="0" i="0" u="none" strike="noStrike" kern="1200" cap="none" spc="0" normalizeH="0" baseline="0" noProof="0" dirty="0" smtClean="0">
                <a:ln>
                  <a:noFill/>
                </a:ln>
                <a:solidFill>
                  <a:schemeClr val="tx1"/>
                </a:solidFill>
                <a:effectLst/>
                <a:uLnTx/>
                <a:uFillTx/>
                <a:latin typeface="+mj-lt"/>
                <a:ea typeface="+mj-ea"/>
                <a:cs typeface="+mj-cs"/>
              </a:rPr>
              <a:t/>
            </a:r>
            <a:br>
              <a:rPr kumimoji="0" lang="en-IE" sz="12800" b="0" i="0" u="none" strike="noStrike" kern="1200" cap="none" spc="0" normalizeH="0" baseline="0" noProof="0" dirty="0" smtClean="0">
                <a:ln>
                  <a:noFill/>
                </a:ln>
                <a:solidFill>
                  <a:schemeClr val="tx1"/>
                </a:solidFill>
                <a:effectLst/>
                <a:uLnTx/>
                <a:uFillTx/>
                <a:latin typeface="+mj-lt"/>
                <a:ea typeface="+mj-ea"/>
                <a:cs typeface="+mj-cs"/>
              </a:rPr>
            </a:br>
            <a:r>
              <a:rPr kumimoji="0" lang="en-IE" sz="12800" b="0" i="0" u="none" strike="noStrike" kern="1200" cap="none" spc="0" normalizeH="0" baseline="0" noProof="0" dirty="0" smtClean="0">
                <a:ln>
                  <a:noFill/>
                </a:ln>
                <a:solidFill>
                  <a:schemeClr val="tx1"/>
                </a:solidFill>
                <a:effectLst/>
                <a:uLnTx/>
                <a:uFillTx/>
                <a:latin typeface="+mj-lt"/>
                <a:ea typeface="+mj-ea"/>
                <a:cs typeface="+mj-cs"/>
              </a:rPr>
              <a:t> </a:t>
            </a:r>
            <a:r>
              <a:rPr lang="en-IE" sz="12800" b="1" dirty="0" smtClean="0">
                <a:latin typeface="+mj-lt"/>
                <a:ea typeface="+mj-ea"/>
                <a:cs typeface="+mj-cs"/>
              </a:rPr>
              <a:t>Turais scoile</a:t>
            </a:r>
            <a:r>
              <a:rPr kumimoji="0" lang="en-IE" sz="16000" b="1" i="0" u="none" strike="noStrike" kern="1200" cap="none" spc="0" normalizeH="0" baseline="0" noProof="0" dirty="0" smtClean="0">
                <a:ln>
                  <a:noFill/>
                </a:ln>
                <a:solidFill>
                  <a:schemeClr val="tx1"/>
                </a:solidFill>
                <a:effectLst/>
                <a:uLnTx/>
                <a:uFillTx/>
                <a:latin typeface="+mj-lt"/>
                <a:ea typeface="+mj-ea"/>
                <a:cs typeface="+mj-cs"/>
              </a:rPr>
              <a:t>	</a:t>
            </a:r>
            <a:r>
              <a:rPr lang="en-IE" sz="16000" b="1" dirty="0" smtClean="0">
                <a:latin typeface="+mj-lt"/>
                <a:ea typeface="+mj-ea"/>
                <a:cs typeface="+mj-cs"/>
              </a:rPr>
              <a:t>  		</a:t>
            </a:r>
            <a:r>
              <a:rPr kumimoji="0" lang="en-IE" sz="4400" b="1" i="0" u="none" strike="noStrike" kern="1200" cap="none" spc="0" normalizeH="0" baseline="0" noProof="0" dirty="0" smtClean="0">
                <a:ln>
                  <a:noFill/>
                </a:ln>
                <a:solidFill>
                  <a:schemeClr val="tx1"/>
                </a:solidFill>
                <a:effectLst/>
                <a:uLnTx/>
                <a:uFillTx/>
                <a:latin typeface="+mj-lt"/>
                <a:ea typeface="+mj-ea"/>
                <a:cs typeface="+mj-cs"/>
              </a:rPr>
              <a:t>		     </a:t>
            </a:r>
            <a:r>
              <a:rPr kumimoji="0" lang="ga-IE" sz="4400" b="0" i="0" u="none" strike="noStrike" kern="1200" cap="none" spc="0" normalizeH="0" baseline="0" noProof="0" dirty="0" smtClean="0">
                <a:ln>
                  <a:noFill/>
                </a:ln>
                <a:solidFill>
                  <a:schemeClr val="tx1"/>
                </a:solidFill>
                <a:effectLst/>
                <a:uLnTx/>
                <a:uFillTx/>
                <a:latin typeface="+mj-lt"/>
                <a:ea typeface="+mj-ea"/>
                <a:cs typeface="+mj-cs"/>
              </a:rPr>
              <a:t/>
            </a:r>
            <a:br>
              <a:rPr kumimoji="0" lang="ga-IE" sz="4400" b="0" i="0" u="none" strike="noStrike" kern="1200" cap="none" spc="0" normalizeH="0" baseline="0" noProof="0" dirty="0" smtClean="0">
                <a:ln>
                  <a:noFill/>
                </a:ln>
                <a:solidFill>
                  <a:schemeClr val="tx1"/>
                </a:solidFill>
                <a:effectLst/>
                <a:uLnTx/>
                <a:uFillTx/>
                <a:latin typeface="+mj-lt"/>
                <a:ea typeface="+mj-ea"/>
                <a:cs typeface="+mj-cs"/>
              </a:rPr>
            </a:br>
            <a:endParaRPr kumimoji="0" lang="ga-I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ight Arrow 7"/>
          <p:cNvSpPr/>
          <p:nvPr/>
        </p:nvSpPr>
        <p:spPr>
          <a:xfrm flipV="1">
            <a:off x="533400" y="868681"/>
            <a:ext cx="4572000" cy="45719"/>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b="1" spc="-300" dirty="0">
              <a:ln w="18000">
                <a:solidFill>
                  <a:schemeClr val="accent2">
                    <a:satMod val="140000"/>
                  </a:schemeClr>
                </a:solidFill>
                <a:prstDash val="solid"/>
                <a:miter lim="800000"/>
              </a:ln>
              <a:solidFill>
                <a:srgbClr val="008000"/>
              </a:solidFill>
              <a:effectLst>
                <a:outerShdw blurRad="25500" dist="23000" dir="7020000" algn="tl">
                  <a:srgbClr val="000000">
                    <a:alpha val="50000"/>
                  </a:srgbClr>
                </a:outerShdw>
              </a:effectLst>
            </a:endParaRPr>
          </a:p>
        </p:txBody>
      </p:sp>
      <p:pic>
        <p:nvPicPr>
          <p:cNvPr id="2" name="Picture 1" descr="01H P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700" y="3465576"/>
            <a:ext cx="1752600" cy="232562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914400"/>
            <a:ext cx="5943600" cy="8229600"/>
          </a:xfrm>
        </p:spPr>
        <p:txBody>
          <a:bodyPr>
            <a:normAutofit/>
          </a:bodyPr>
          <a:lstStyle/>
          <a:p>
            <a:pPr marL="342900" lvl="0" indent="-342900" algn="just"/>
            <a:r>
              <a:rPr lang="en-IE" sz="1800" dirty="0" smtClean="0">
                <a:solidFill>
                  <a:schemeClr val="tx1"/>
                </a:solidFill>
              </a:rPr>
              <a:t>Tá go leor samplaí den aimsir chaite san alt a bheidh tú ag</a:t>
            </a:r>
          </a:p>
          <a:p>
            <a:pPr marL="342900" lvl="0" indent="-342900" algn="just"/>
            <a:r>
              <a:rPr lang="en-IE" sz="1800" dirty="0" smtClean="0">
                <a:solidFill>
                  <a:schemeClr val="tx1"/>
                </a:solidFill>
              </a:rPr>
              <a:t>léamh. Cuir Gaeilge ar na briathra thíos. Is féidir leat úsáid a</a:t>
            </a:r>
          </a:p>
          <a:p>
            <a:pPr marL="342900" lvl="0" indent="-342900" algn="just"/>
            <a:r>
              <a:rPr lang="en-IE" sz="1800" dirty="0" smtClean="0">
                <a:solidFill>
                  <a:schemeClr val="tx1"/>
                </a:solidFill>
              </a:rPr>
              <a:t>bhaint as an bhfoirm tháite nó an fhoirm scartha, pé ceann is</a:t>
            </a:r>
          </a:p>
          <a:p>
            <a:pPr marL="342900" lvl="0" indent="-342900" algn="just"/>
            <a:r>
              <a:rPr lang="en-IE" sz="1800" dirty="0" smtClean="0">
                <a:solidFill>
                  <a:schemeClr val="tx1"/>
                </a:solidFill>
              </a:rPr>
              <a:t>nádúrtha duitse. Tá an chéad cheann déanta duit.</a:t>
            </a:r>
          </a:p>
          <a:p>
            <a:pPr marL="342900" lvl="0" indent="-342900" algn="just"/>
            <a:endParaRPr lang="en-IE" sz="1800" dirty="0" smtClean="0">
              <a:solidFill>
                <a:schemeClr val="tx1"/>
              </a:solidFill>
            </a:endParaRPr>
          </a:p>
          <a:p>
            <a:pPr marL="342900" lvl="0" indent="-342900" algn="just"/>
            <a:endParaRPr lang="en-IE" sz="1800" dirty="0" smtClean="0">
              <a:solidFill>
                <a:schemeClr val="tx1"/>
              </a:solidFill>
            </a:endParaRPr>
          </a:p>
          <a:p>
            <a:pPr marL="342900" lvl="0" indent="-342900" algn="l"/>
            <a:endParaRPr lang="en-IE" sz="1800" dirty="0" smtClean="0">
              <a:solidFill>
                <a:schemeClr val="tx1"/>
              </a:solidFill>
            </a:endParaRPr>
          </a:p>
          <a:p>
            <a:endParaRPr lang="en-GB" dirty="0">
              <a:solidFill>
                <a:schemeClr val="tx1"/>
              </a:solidFill>
            </a:endParaRPr>
          </a:p>
        </p:txBody>
      </p:sp>
      <p:sp>
        <p:nvSpPr>
          <p:cNvPr id="5" name="Title 1"/>
          <p:cNvSpPr txBox="1">
            <a:spLocks/>
          </p:cNvSpPr>
          <p:nvPr/>
        </p:nvSpPr>
        <p:spPr>
          <a:xfrm>
            <a:off x="381000" y="228600"/>
            <a:ext cx="6172200" cy="762000"/>
          </a:xfrm>
          <a:prstGeom prst="rect">
            <a:avLst/>
          </a:prstGeom>
        </p:spPr>
        <p:txBody>
          <a:bodyPr vert="horz" lIns="91440" tIns="45720" rIns="91440" bIns="45720" rtlCol="0" anchor="ctr">
            <a:normAutofit fontScale="25000" lnSpcReduction="20000"/>
          </a:bodyPr>
          <a:lstStyle/>
          <a:p>
            <a:pPr lvl="0">
              <a:spcBef>
                <a:spcPct val="0"/>
              </a:spcBef>
              <a:defRPr/>
            </a:pPr>
            <a:r>
              <a:rPr kumimoji="0" lang="en-IE" sz="12800" b="0" i="0" u="none" strike="noStrike" kern="1200" cap="none" spc="0" normalizeH="0" baseline="0" noProof="0" dirty="0" smtClean="0">
                <a:ln>
                  <a:noFill/>
                </a:ln>
                <a:solidFill>
                  <a:schemeClr val="tx1"/>
                </a:solidFill>
                <a:effectLst/>
                <a:uLnTx/>
                <a:uFillTx/>
                <a:latin typeface="+mj-lt"/>
                <a:ea typeface="+mj-ea"/>
                <a:cs typeface="+mj-cs"/>
              </a:rPr>
              <a:t/>
            </a:r>
            <a:br>
              <a:rPr kumimoji="0" lang="en-IE" sz="12800" b="0" i="0" u="none" strike="noStrike" kern="1200" cap="none" spc="0" normalizeH="0" baseline="0" noProof="0" dirty="0" smtClean="0">
                <a:ln>
                  <a:noFill/>
                </a:ln>
                <a:solidFill>
                  <a:schemeClr val="tx1"/>
                </a:solidFill>
                <a:effectLst/>
                <a:uLnTx/>
                <a:uFillTx/>
                <a:latin typeface="+mj-lt"/>
                <a:ea typeface="+mj-ea"/>
                <a:cs typeface="+mj-cs"/>
              </a:rPr>
            </a:br>
            <a:r>
              <a:rPr kumimoji="0" lang="en-IE" sz="12800" b="0" i="0" u="none" strike="noStrike" kern="1200" cap="none" spc="0" normalizeH="0" baseline="0" noProof="0" dirty="0" smtClean="0">
                <a:ln>
                  <a:noFill/>
                </a:ln>
                <a:solidFill>
                  <a:schemeClr val="tx1"/>
                </a:solidFill>
                <a:effectLst/>
                <a:uLnTx/>
                <a:uFillTx/>
                <a:latin typeface="+mj-lt"/>
                <a:ea typeface="+mj-ea"/>
                <a:cs typeface="+mj-cs"/>
              </a:rPr>
              <a:t> </a:t>
            </a:r>
            <a:r>
              <a:rPr kumimoji="0" lang="en-IE" sz="12800" b="1" i="0" u="none" strike="noStrike" kern="1200" cap="none" spc="0" normalizeH="0" baseline="0" noProof="0" dirty="0" smtClean="0">
                <a:ln>
                  <a:noFill/>
                </a:ln>
                <a:solidFill>
                  <a:schemeClr val="tx1"/>
                </a:solidFill>
                <a:effectLst/>
                <a:uLnTx/>
                <a:uFillTx/>
                <a:latin typeface="+mj-lt"/>
                <a:ea typeface="+mj-ea"/>
                <a:cs typeface="+mj-cs"/>
              </a:rPr>
              <a:t>Turais</a:t>
            </a:r>
            <a:r>
              <a:rPr kumimoji="0" lang="en-IE" sz="12800" b="1" i="0" u="none" strike="noStrike" kern="1200" cap="none" spc="0" normalizeH="0" noProof="0" dirty="0" smtClean="0">
                <a:ln>
                  <a:noFill/>
                </a:ln>
                <a:solidFill>
                  <a:schemeClr val="tx1"/>
                </a:solidFill>
                <a:effectLst/>
                <a:uLnTx/>
                <a:uFillTx/>
                <a:latin typeface="+mj-lt"/>
                <a:ea typeface="+mj-ea"/>
                <a:cs typeface="+mj-cs"/>
              </a:rPr>
              <a:t> scoile</a:t>
            </a:r>
            <a:r>
              <a:rPr kumimoji="0" lang="en-IE" sz="16000" b="1" i="0" u="none" strike="noStrike" kern="1200" cap="none" spc="0" normalizeH="0" baseline="0" noProof="0" dirty="0" smtClean="0">
                <a:ln>
                  <a:noFill/>
                </a:ln>
                <a:solidFill>
                  <a:schemeClr val="tx1"/>
                </a:solidFill>
                <a:effectLst/>
                <a:uLnTx/>
                <a:uFillTx/>
                <a:latin typeface="+mj-lt"/>
                <a:ea typeface="+mj-ea"/>
                <a:cs typeface="+mj-cs"/>
              </a:rPr>
              <a:t>	</a:t>
            </a:r>
            <a:r>
              <a:rPr lang="en-IE" sz="16000" b="1" dirty="0" smtClean="0">
                <a:latin typeface="+mj-lt"/>
                <a:ea typeface="+mj-ea"/>
                <a:cs typeface="+mj-cs"/>
              </a:rPr>
              <a:t>  		</a:t>
            </a:r>
            <a:r>
              <a:rPr lang="ga-IE" sz="7200" b="1" dirty="0" smtClean="0">
                <a:latin typeface="+mj-lt"/>
                <a:ea typeface="+mj-ea"/>
                <a:cs typeface="+mj-cs"/>
              </a:rPr>
              <a:t>Réamhobair</a:t>
            </a:r>
            <a:r>
              <a:rPr lang="en-IE" sz="7200" b="1" dirty="0" smtClean="0">
                <a:latin typeface="+mj-lt"/>
                <a:ea typeface="+mj-ea"/>
                <a:cs typeface="+mj-cs"/>
              </a:rPr>
              <a:t> 1</a:t>
            </a:r>
            <a:r>
              <a:rPr kumimoji="0" lang="en-IE" sz="4400" b="1" i="0" u="none" strike="noStrike" kern="1200" cap="none" spc="0" normalizeH="0" baseline="0" noProof="0" dirty="0" smtClean="0">
                <a:ln>
                  <a:noFill/>
                </a:ln>
                <a:solidFill>
                  <a:schemeClr val="tx1"/>
                </a:solidFill>
                <a:effectLst/>
                <a:uLnTx/>
                <a:uFillTx/>
                <a:latin typeface="+mj-lt"/>
                <a:ea typeface="+mj-ea"/>
                <a:cs typeface="+mj-cs"/>
              </a:rPr>
              <a:t>		     </a:t>
            </a:r>
            <a:r>
              <a:rPr kumimoji="0" lang="ga-IE" sz="4400" b="0" i="0" u="none" strike="noStrike" kern="1200" cap="none" spc="0" normalizeH="0" baseline="0" noProof="0" dirty="0" smtClean="0">
                <a:ln>
                  <a:noFill/>
                </a:ln>
                <a:solidFill>
                  <a:schemeClr val="tx1"/>
                </a:solidFill>
                <a:effectLst/>
                <a:uLnTx/>
                <a:uFillTx/>
                <a:latin typeface="+mj-lt"/>
                <a:ea typeface="+mj-ea"/>
                <a:cs typeface="+mj-cs"/>
              </a:rPr>
              <a:t/>
            </a:r>
            <a:br>
              <a:rPr kumimoji="0" lang="ga-IE" sz="4400" b="0" i="0" u="none" strike="noStrike" kern="1200" cap="none" spc="0" normalizeH="0" baseline="0" noProof="0" dirty="0" smtClean="0">
                <a:ln>
                  <a:noFill/>
                </a:ln>
                <a:solidFill>
                  <a:schemeClr val="tx1"/>
                </a:solidFill>
                <a:effectLst/>
                <a:uLnTx/>
                <a:uFillTx/>
                <a:latin typeface="+mj-lt"/>
                <a:ea typeface="+mj-ea"/>
                <a:cs typeface="+mj-cs"/>
              </a:rPr>
            </a:br>
            <a:endParaRPr kumimoji="0" lang="ga-IE"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nvGraphicFramePr>
        <p:xfrm>
          <a:off x="1219200" y="2286000"/>
          <a:ext cx="4572000" cy="6766560"/>
        </p:xfrm>
        <a:graphic>
          <a:graphicData uri="http://schemas.openxmlformats.org/drawingml/2006/table">
            <a:tbl>
              <a:tblPr firstRow="1" bandRow="1">
                <a:tableStyleId>{5C22544A-7EE6-4342-B048-85BDC9FD1C3A}</a:tableStyleId>
              </a:tblPr>
              <a:tblGrid>
                <a:gridCol w="2286000"/>
                <a:gridCol w="2286000"/>
              </a:tblGrid>
              <a:tr h="370840">
                <a:tc>
                  <a:txBody>
                    <a:bodyPr/>
                    <a:lstStyle/>
                    <a:p>
                      <a:r>
                        <a:rPr lang="en-IE" sz="1600" dirty="0" smtClean="0"/>
                        <a:t>Béarla</a:t>
                      </a:r>
                      <a:endParaRPr lang="en-IE" sz="1600" dirty="0"/>
                    </a:p>
                  </a:txBody>
                  <a:tcPr/>
                </a:tc>
                <a:tc>
                  <a:txBody>
                    <a:bodyPr/>
                    <a:lstStyle/>
                    <a:p>
                      <a:r>
                        <a:rPr lang="en-IE" sz="1600" dirty="0" smtClean="0"/>
                        <a:t>Gaeilge</a:t>
                      </a:r>
                      <a:endParaRPr lang="en-IE"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t>We go</a:t>
                      </a:r>
                      <a:r>
                        <a:rPr lang="en-IE" sz="1600" baseline="0" dirty="0" smtClean="0"/>
                        <a:t>t up</a:t>
                      </a:r>
                      <a:endParaRPr lang="en-I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t>D’éiríomar / D’éirigh muid</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went</a:t>
                      </a:r>
                      <a:endParaRPr lang="en-IE" sz="1600" dirty="0" smtClean="0"/>
                    </a:p>
                  </a:txBody>
                  <a:tcPr/>
                </a:tc>
                <a:tc>
                  <a:txBody>
                    <a:bodyPr/>
                    <a:lstStyle/>
                    <a:p>
                      <a:endParaRPr lang="en-IE" sz="160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headed for (tabhair aghaidh ar)</a:t>
                      </a:r>
                      <a:endParaRPr lang="en-IE" sz="1600" dirty="0" smtClean="0"/>
                    </a:p>
                  </a:txBody>
                  <a:tcPr/>
                </a:tc>
                <a:tc>
                  <a:txBody>
                    <a:bodyPr/>
                    <a:lstStyle/>
                    <a:p>
                      <a:endParaRPr lang="en-IE" sz="160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gathered (bailigh)</a:t>
                      </a:r>
                      <a:endParaRPr lang="en-IE" sz="1600" dirty="0" smtClean="0"/>
                    </a:p>
                  </a:txBody>
                  <a:tcPr/>
                </a:tc>
                <a:tc>
                  <a:txBody>
                    <a:bodyPr/>
                    <a:lstStyle/>
                    <a:p>
                      <a:endParaRPr lang="en-IE" sz="160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didn’t do</a:t>
                      </a:r>
                      <a:endParaRPr lang="en-IE" sz="1600" dirty="0" smtClean="0"/>
                    </a:p>
                  </a:txBody>
                  <a:tcPr/>
                </a:tc>
                <a:tc>
                  <a:txBody>
                    <a:bodyPr/>
                    <a:lstStyle/>
                    <a:p>
                      <a:endParaRPr lang="en-IE"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stopped</a:t>
                      </a:r>
                      <a:endParaRPr lang="en-IE" sz="1600" dirty="0" smtClean="0"/>
                    </a:p>
                  </a:txBody>
                  <a:tcPr/>
                </a:tc>
                <a:tc>
                  <a:txBody>
                    <a:bodyPr/>
                    <a:lstStyle/>
                    <a:p>
                      <a:endParaRPr lang="en-IE"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enjoyed it</a:t>
                      </a:r>
                      <a:endParaRPr lang="en-IE" sz="1600" dirty="0" smtClean="0"/>
                    </a:p>
                  </a:txBody>
                  <a:tcPr/>
                </a:tc>
                <a:tc>
                  <a:txBody>
                    <a:bodyPr/>
                    <a:lstStyle/>
                    <a:p>
                      <a:endParaRPr lang="en-IE" sz="160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went (imigh)</a:t>
                      </a:r>
                      <a:endParaRPr lang="en-IE" sz="1600" dirty="0" smtClean="0"/>
                    </a:p>
                  </a:txBody>
                  <a:tcPr/>
                </a:tc>
                <a:tc>
                  <a:txBody>
                    <a:bodyPr/>
                    <a:lstStyle/>
                    <a:p>
                      <a:endParaRPr lang="en-IE" sz="160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jumped</a:t>
                      </a:r>
                      <a:endParaRPr lang="en-IE" sz="1600" dirty="0" smtClean="0"/>
                    </a:p>
                  </a:txBody>
                  <a:tcPr/>
                </a:tc>
                <a:tc>
                  <a:txBody>
                    <a:bodyPr/>
                    <a:lstStyle/>
                    <a:p>
                      <a:endParaRPr lang="en-IE" sz="160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headed for (dírigh ar)</a:t>
                      </a:r>
                      <a:endParaRPr lang="en-IE" sz="1600" dirty="0" smtClean="0"/>
                    </a:p>
                  </a:txBody>
                  <a:tcPr/>
                </a:tc>
                <a:tc>
                  <a:txBody>
                    <a:bodyPr/>
                    <a:lstStyle/>
                    <a:p>
                      <a:endParaRPr lang="en-IE" sz="160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walked</a:t>
                      </a:r>
                      <a:endParaRPr lang="en-IE" sz="1600" dirty="0" smtClean="0"/>
                    </a:p>
                  </a:txBody>
                  <a:tcPr/>
                </a:tc>
                <a:tc>
                  <a:txBody>
                    <a:bodyPr/>
                    <a:lstStyle/>
                    <a:p>
                      <a:endParaRPr lang="en-IE" sz="160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continued (téigh ar aghaidh)</a:t>
                      </a:r>
                      <a:endParaRPr lang="en-IE" sz="1600" dirty="0" smtClean="0"/>
                    </a:p>
                  </a:txBody>
                  <a:tcPr/>
                </a:tc>
                <a:tc>
                  <a:txBody>
                    <a:bodyPr/>
                    <a:lstStyle/>
                    <a:p>
                      <a:endParaRPr lang="en-IE" sz="160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brought</a:t>
                      </a:r>
                      <a:endParaRPr lang="en-IE" sz="1600" dirty="0" smtClean="0"/>
                    </a:p>
                  </a:txBody>
                  <a:tcPr/>
                </a:tc>
                <a:tc>
                  <a:txBody>
                    <a:bodyPr/>
                    <a:lstStyle/>
                    <a:p>
                      <a:endParaRPr lang="en-IE" sz="160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We didn’t come home</a:t>
                      </a:r>
                      <a:endParaRPr lang="en-IE" sz="1600" dirty="0" smtClean="0"/>
                    </a:p>
                  </a:txBody>
                  <a:tcPr/>
                </a:tc>
                <a:tc>
                  <a:txBody>
                    <a:bodyPr/>
                    <a:lstStyle/>
                    <a:p>
                      <a:endParaRPr lang="en-IE"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tx1"/>
                          </a:solidFill>
                        </a:rPr>
                        <a:t>It showed us (taispeáin do)</a:t>
                      </a:r>
                      <a:endParaRPr lang="en-IE" sz="1600" dirty="0" smtClean="0"/>
                    </a:p>
                  </a:txBody>
                  <a:tcPr/>
                </a:tc>
                <a:tc>
                  <a:txBody>
                    <a:bodyPr/>
                    <a:lstStyle/>
                    <a:p>
                      <a:endParaRPr lang="en-IE" sz="1600" dirty="0"/>
                    </a:p>
                  </a:txBody>
                  <a:tcPr/>
                </a:tc>
              </a:tr>
            </a:tbl>
          </a:graphicData>
        </a:graphic>
      </p:graphicFrame>
      <p:sp>
        <p:nvSpPr>
          <p:cNvPr id="8" name="Right Arrow 7"/>
          <p:cNvSpPr/>
          <p:nvPr/>
        </p:nvSpPr>
        <p:spPr>
          <a:xfrm flipV="1">
            <a:off x="609600" y="868681"/>
            <a:ext cx="4572000" cy="45719"/>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066800"/>
            <a:ext cx="5943600" cy="7315200"/>
          </a:xfrm>
        </p:spPr>
        <p:txBody>
          <a:bodyPr>
            <a:normAutofit/>
          </a:bodyPr>
          <a:lstStyle/>
          <a:p>
            <a:pPr marL="342900" lvl="0" indent="-342900" algn="l"/>
            <a:r>
              <a:rPr lang="ga-IE" sz="2000" dirty="0" smtClean="0">
                <a:solidFill>
                  <a:schemeClr val="tx1"/>
                </a:solidFill>
              </a:rPr>
              <a:t>(a) Féach ar an difríocht atá idir an dá fhrása seo:</a:t>
            </a:r>
          </a:p>
          <a:p>
            <a:pPr marL="342900" lvl="0" indent="-342900" algn="l"/>
            <a:endParaRPr lang="ga-IE" sz="2000" dirty="0" smtClean="0">
              <a:solidFill>
                <a:schemeClr val="tx1"/>
              </a:solidFill>
            </a:endParaRPr>
          </a:p>
          <a:p>
            <a:pPr marL="1714500" lvl="3" indent="-342900" algn="l"/>
            <a:r>
              <a:rPr lang="ga-IE" b="1" dirty="0" smtClean="0">
                <a:solidFill>
                  <a:schemeClr val="tx1"/>
                </a:solidFill>
              </a:rPr>
              <a:t>Thugamar aghaidh ar...</a:t>
            </a:r>
          </a:p>
          <a:p>
            <a:pPr marL="1714500" lvl="3" indent="-342900" algn="l"/>
            <a:r>
              <a:rPr lang="ga-IE" b="1" dirty="0" smtClean="0">
                <a:solidFill>
                  <a:schemeClr val="tx1"/>
                </a:solidFill>
              </a:rPr>
              <a:t>Chuamar ar aghaidh...</a:t>
            </a:r>
          </a:p>
          <a:p>
            <a:pPr marL="342900" lvl="0" indent="-342900" algn="l"/>
            <a:endParaRPr lang="ga-IE" sz="2000" dirty="0" smtClean="0">
              <a:solidFill>
                <a:schemeClr val="tx1"/>
              </a:solidFill>
            </a:endParaRPr>
          </a:p>
          <a:p>
            <a:pPr marL="342900" lvl="0" indent="-342900" algn="l"/>
            <a:r>
              <a:rPr lang="ga-IE" sz="2000" dirty="0" smtClean="0">
                <a:solidFill>
                  <a:schemeClr val="tx1"/>
                </a:solidFill>
              </a:rPr>
              <a:t>An dtuigeann tú an difríocht atá eatarthu? </a:t>
            </a:r>
          </a:p>
          <a:p>
            <a:pPr marL="342900" lvl="0" indent="-342900" algn="l"/>
            <a:endParaRPr lang="ga-IE" sz="2000" dirty="0" smtClean="0">
              <a:solidFill>
                <a:schemeClr val="tx1"/>
              </a:solidFill>
            </a:endParaRPr>
          </a:p>
          <a:p>
            <a:pPr marL="342900" lvl="0" indent="-342900" algn="l"/>
            <a:r>
              <a:rPr lang="ga-IE" sz="2000" dirty="0" smtClean="0">
                <a:solidFill>
                  <a:schemeClr val="tx1"/>
                </a:solidFill>
              </a:rPr>
              <a:t>Agus an ceann seo?</a:t>
            </a:r>
          </a:p>
          <a:p>
            <a:pPr marL="342900" lvl="0" indent="-342900"/>
            <a:r>
              <a:rPr lang="ga-IE" sz="2000" b="1" dirty="0" smtClean="0">
                <a:solidFill>
                  <a:schemeClr val="tx1"/>
                </a:solidFill>
              </a:rPr>
              <a:t>Tá sé díreach ansin, ar d’aghaidh amach.</a:t>
            </a:r>
          </a:p>
          <a:p>
            <a:pPr marL="342900" lvl="0" indent="-342900" algn="l"/>
            <a:endParaRPr lang="ga-IE" sz="2000" b="1" dirty="0" smtClean="0">
              <a:solidFill>
                <a:schemeClr val="tx1"/>
              </a:solidFill>
            </a:endParaRPr>
          </a:p>
          <a:p>
            <a:pPr marL="342900" lvl="0" indent="-342900" algn="l"/>
            <a:endParaRPr lang="ga-IE" sz="2000" b="1" dirty="0" smtClean="0">
              <a:solidFill>
                <a:schemeClr val="tx1"/>
              </a:solidFill>
            </a:endParaRPr>
          </a:p>
          <a:p>
            <a:pPr marL="342900" lvl="0" indent="-342900" algn="l"/>
            <a:r>
              <a:rPr lang="ga-IE" sz="2000" dirty="0" smtClean="0">
                <a:solidFill>
                  <a:schemeClr val="tx1"/>
                </a:solidFill>
              </a:rPr>
              <a:t>(b) San alt, tá dalta ag cur síos ar thuras scoile ó Phobalscoil Chorca Dhuibhne go cathair Bhaile Átha Cliath. Sula léifidh tú an t-alt, tabhair féin agus an duine in aice leat buille faoi thuairim faoi na cineálacha áiteanna a ndeachaigh siad chucu / na cineálacha rudaí a rinne siad. Smaoinigh ar na gnéithe difriúla a bhíonn i dturais scoile de ghnáth (gné stairiúil, gné oideachasúil, gné siamsaíochta etc.). Breacaigí síos bhur dtuairimí in bhur gcóipleabhar.</a:t>
            </a:r>
            <a:endParaRPr lang="ga-IE" sz="2000" dirty="0">
              <a:solidFill>
                <a:schemeClr val="tx1"/>
              </a:solidFill>
            </a:endParaRPr>
          </a:p>
        </p:txBody>
      </p:sp>
      <p:sp>
        <p:nvSpPr>
          <p:cNvPr id="5" name="Title 1"/>
          <p:cNvSpPr txBox="1">
            <a:spLocks/>
          </p:cNvSpPr>
          <p:nvPr/>
        </p:nvSpPr>
        <p:spPr>
          <a:xfrm>
            <a:off x="381000" y="228600"/>
            <a:ext cx="6172200" cy="762000"/>
          </a:xfrm>
          <a:prstGeom prst="rect">
            <a:avLst/>
          </a:prstGeom>
        </p:spPr>
        <p:txBody>
          <a:bodyPr vert="horz" lIns="91440" tIns="45720" rIns="91440" bIns="45720" rtlCol="0" anchor="ctr">
            <a:normAutofit fontScale="25000" lnSpcReduction="20000"/>
          </a:bodyPr>
          <a:lstStyle/>
          <a:p>
            <a:pPr lvl="0">
              <a:spcBef>
                <a:spcPct val="0"/>
              </a:spcBef>
              <a:defRPr/>
            </a:pPr>
            <a:r>
              <a:rPr kumimoji="0" lang="en-IE" sz="12800" b="0" i="0" u="none" strike="noStrike" kern="1200" cap="none" spc="0" normalizeH="0" baseline="0" noProof="0" dirty="0" smtClean="0">
                <a:ln>
                  <a:noFill/>
                </a:ln>
                <a:solidFill>
                  <a:schemeClr val="tx1"/>
                </a:solidFill>
                <a:effectLst/>
                <a:uLnTx/>
                <a:uFillTx/>
                <a:latin typeface="+mj-lt"/>
                <a:ea typeface="+mj-ea"/>
                <a:cs typeface="+mj-cs"/>
              </a:rPr>
              <a:t/>
            </a:r>
            <a:br>
              <a:rPr kumimoji="0" lang="en-IE" sz="12800" b="0" i="0" u="none" strike="noStrike" kern="1200" cap="none" spc="0" normalizeH="0" baseline="0" noProof="0" dirty="0" smtClean="0">
                <a:ln>
                  <a:noFill/>
                </a:ln>
                <a:solidFill>
                  <a:schemeClr val="tx1"/>
                </a:solidFill>
                <a:effectLst/>
                <a:uLnTx/>
                <a:uFillTx/>
                <a:latin typeface="+mj-lt"/>
                <a:ea typeface="+mj-ea"/>
                <a:cs typeface="+mj-cs"/>
              </a:rPr>
            </a:br>
            <a:r>
              <a:rPr kumimoji="0" lang="en-IE" sz="12800" b="0" i="0" u="none" strike="noStrike" kern="1200" cap="none" spc="0" normalizeH="0" baseline="0" noProof="0" dirty="0" smtClean="0">
                <a:ln>
                  <a:noFill/>
                </a:ln>
                <a:solidFill>
                  <a:schemeClr val="tx1"/>
                </a:solidFill>
                <a:effectLst/>
                <a:uLnTx/>
                <a:uFillTx/>
                <a:latin typeface="+mj-lt"/>
                <a:ea typeface="+mj-ea"/>
                <a:cs typeface="+mj-cs"/>
              </a:rPr>
              <a:t> </a:t>
            </a:r>
            <a:r>
              <a:rPr kumimoji="0" lang="en-IE" sz="12800" b="1" i="0" u="none" strike="noStrike" kern="1200" cap="none" spc="0" normalizeH="0" baseline="0" noProof="0" dirty="0" smtClean="0">
                <a:ln>
                  <a:noFill/>
                </a:ln>
                <a:solidFill>
                  <a:schemeClr val="tx1"/>
                </a:solidFill>
                <a:effectLst/>
                <a:uLnTx/>
                <a:uFillTx/>
                <a:latin typeface="+mj-lt"/>
                <a:ea typeface="+mj-ea"/>
                <a:cs typeface="+mj-cs"/>
              </a:rPr>
              <a:t>Turais</a:t>
            </a:r>
            <a:r>
              <a:rPr kumimoji="0" lang="en-IE" sz="12800" b="1" i="0" u="none" strike="noStrike" kern="1200" cap="none" spc="0" normalizeH="0" noProof="0" dirty="0" smtClean="0">
                <a:ln>
                  <a:noFill/>
                </a:ln>
                <a:solidFill>
                  <a:schemeClr val="tx1"/>
                </a:solidFill>
                <a:effectLst/>
                <a:uLnTx/>
                <a:uFillTx/>
                <a:latin typeface="+mj-lt"/>
                <a:ea typeface="+mj-ea"/>
                <a:cs typeface="+mj-cs"/>
              </a:rPr>
              <a:t> scoile</a:t>
            </a:r>
            <a:r>
              <a:rPr kumimoji="0" lang="en-IE" sz="16000" b="1" i="0" u="none" strike="noStrike" kern="1200" cap="none" spc="0" normalizeH="0" baseline="0" noProof="0" dirty="0" smtClean="0">
                <a:ln>
                  <a:noFill/>
                </a:ln>
                <a:solidFill>
                  <a:schemeClr val="tx1"/>
                </a:solidFill>
                <a:effectLst/>
                <a:uLnTx/>
                <a:uFillTx/>
                <a:latin typeface="+mj-lt"/>
                <a:ea typeface="+mj-ea"/>
                <a:cs typeface="+mj-cs"/>
              </a:rPr>
              <a:t>	</a:t>
            </a:r>
            <a:r>
              <a:rPr lang="en-IE" sz="16000" b="1" dirty="0" smtClean="0">
                <a:latin typeface="+mj-lt"/>
                <a:ea typeface="+mj-ea"/>
                <a:cs typeface="+mj-cs"/>
              </a:rPr>
              <a:t>  		</a:t>
            </a:r>
            <a:r>
              <a:rPr lang="ga-IE" sz="7200" b="1" dirty="0" smtClean="0">
                <a:latin typeface="+mj-lt"/>
                <a:ea typeface="+mj-ea"/>
                <a:cs typeface="+mj-cs"/>
              </a:rPr>
              <a:t>Réamhobair</a:t>
            </a:r>
            <a:r>
              <a:rPr lang="en-IE" sz="7200" b="1" dirty="0" smtClean="0">
                <a:latin typeface="+mj-lt"/>
                <a:ea typeface="+mj-ea"/>
                <a:cs typeface="+mj-cs"/>
              </a:rPr>
              <a:t> 2</a:t>
            </a:r>
            <a:r>
              <a:rPr kumimoji="0" lang="en-IE" sz="4400" b="1" i="0" u="none" strike="noStrike" kern="1200" cap="none" spc="0" normalizeH="0" baseline="0" noProof="0" dirty="0" smtClean="0">
                <a:ln>
                  <a:noFill/>
                </a:ln>
                <a:solidFill>
                  <a:schemeClr val="tx1"/>
                </a:solidFill>
                <a:effectLst/>
                <a:uLnTx/>
                <a:uFillTx/>
                <a:latin typeface="+mj-lt"/>
                <a:ea typeface="+mj-ea"/>
                <a:cs typeface="+mj-cs"/>
              </a:rPr>
              <a:t>		     </a:t>
            </a:r>
            <a:r>
              <a:rPr kumimoji="0" lang="ga-IE" sz="4400" b="0" i="0" u="none" strike="noStrike" kern="1200" cap="none" spc="0" normalizeH="0" baseline="0" noProof="0" dirty="0" smtClean="0">
                <a:ln>
                  <a:noFill/>
                </a:ln>
                <a:solidFill>
                  <a:schemeClr val="tx1"/>
                </a:solidFill>
                <a:effectLst/>
                <a:uLnTx/>
                <a:uFillTx/>
                <a:latin typeface="+mj-lt"/>
                <a:ea typeface="+mj-ea"/>
                <a:cs typeface="+mj-cs"/>
              </a:rPr>
              <a:t/>
            </a:r>
            <a:br>
              <a:rPr kumimoji="0" lang="ga-IE" sz="4400" b="0" i="0" u="none" strike="noStrike" kern="1200" cap="none" spc="0" normalizeH="0" baseline="0" noProof="0" dirty="0" smtClean="0">
                <a:ln>
                  <a:noFill/>
                </a:ln>
                <a:solidFill>
                  <a:schemeClr val="tx1"/>
                </a:solidFill>
                <a:effectLst/>
                <a:uLnTx/>
                <a:uFillTx/>
                <a:latin typeface="+mj-lt"/>
                <a:ea typeface="+mj-ea"/>
                <a:cs typeface="+mj-cs"/>
              </a:rPr>
            </a:br>
            <a:endParaRPr kumimoji="0" lang="ga-I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ight Arrow 5"/>
          <p:cNvSpPr/>
          <p:nvPr/>
        </p:nvSpPr>
        <p:spPr>
          <a:xfrm flipV="1">
            <a:off x="609600" y="868681"/>
            <a:ext cx="4572000" cy="45719"/>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600"/>
            <a:ext cx="6172200" cy="762000"/>
          </a:xfrm>
          <a:prstGeom prst="rect">
            <a:avLst/>
          </a:prstGeom>
        </p:spPr>
        <p:txBody>
          <a:bodyPr vert="horz" lIns="91440" tIns="45720" rIns="91440" bIns="45720" rtlCol="0" anchor="ctr">
            <a:normAutofit fontScale="25000" lnSpcReduction="20000"/>
          </a:bodyPr>
          <a:lstStyle/>
          <a:p>
            <a:pPr lvl="0">
              <a:spcBef>
                <a:spcPct val="0"/>
              </a:spcBef>
              <a:defRPr/>
            </a:pPr>
            <a:r>
              <a:rPr kumimoji="0" lang="en-IE" sz="12800" b="0" i="0" u="none" strike="noStrike" kern="1200" cap="none" spc="0" normalizeH="0" baseline="0" noProof="0" dirty="0" smtClean="0">
                <a:ln>
                  <a:noFill/>
                </a:ln>
                <a:solidFill>
                  <a:schemeClr val="tx1"/>
                </a:solidFill>
                <a:effectLst/>
                <a:uLnTx/>
                <a:uFillTx/>
                <a:latin typeface="+mj-lt"/>
                <a:ea typeface="+mj-ea"/>
                <a:cs typeface="+mj-cs"/>
              </a:rPr>
              <a:t/>
            </a:r>
            <a:br>
              <a:rPr kumimoji="0" lang="en-IE" sz="12800" b="0" i="0" u="none" strike="noStrike" kern="1200" cap="none" spc="0" normalizeH="0" baseline="0" noProof="0" dirty="0" smtClean="0">
                <a:ln>
                  <a:noFill/>
                </a:ln>
                <a:solidFill>
                  <a:schemeClr val="tx1"/>
                </a:solidFill>
                <a:effectLst/>
                <a:uLnTx/>
                <a:uFillTx/>
                <a:latin typeface="+mj-lt"/>
                <a:ea typeface="+mj-ea"/>
                <a:cs typeface="+mj-cs"/>
              </a:rPr>
            </a:br>
            <a:r>
              <a:rPr kumimoji="0" lang="en-IE" sz="12800" b="0" i="0" u="none" strike="noStrike" kern="1200" cap="none" spc="0" normalizeH="0" baseline="0" noProof="0" dirty="0" smtClean="0">
                <a:ln>
                  <a:noFill/>
                </a:ln>
                <a:solidFill>
                  <a:schemeClr val="tx1"/>
                </a:solidFill>
                <a:effectLst/>
                <a:uLnTx/>
                <a:uFillTx/>
                <a:latin typeface="+mj-lt"/>
                <a:ea typeface="+mj-ea"/>
                <a:cs typeface="+mj-cs"/>
              </a:rPr>
              <a:t> </a:t>
            </a:r>
            <a:r>
              <a:rPr lang="en-IE" sz="12800" b="1" dirty="0" smtClean="0"/>
              <a:t>Turais scoile </a:t>
            </a:r>
            <a:r>
              <a:rPr kumimoji="0" lang="en-IE" sz="16000" b="1" i="0" u="none" strike="noStrike" kern="1200" cap="none" spc="0" normalizeH="0" baseline="0" noProof="0" dirty="0" smtClean="0">
                <a:ln>
                  <a:noFill/>
                </a:ln>
                <a:solidFill>
                  <a:schemeClr val="tx1"/>
                </a:solidFill>
                <a:effectLst/>
                <a:uLnTx/>
                <a:uFillTx/>
                <a:latin typeface="+mj-lt"/>
                <a:ea typeface="+mj-ea"/>
                <a:cs typeface="+mj-cs"/>
              </a:rPr>
              <a:t>	   		</a:t>
            </a:r>
            <a:r>
              <a:rPr lang="ga-IE" sz="7200" b="1" dirty="0" smtClean="0">
                <a:latin typeface="+mj-lt"/>
                <a:ea typeface="+mj-ea"/>
                <a:cs typeface="+mj-cs"/>
              </a:rPr>
              <a:t>Léamh</a:t>
            </a:r>
            <a:r>
              <a:rPr lang="en-IE" sz="7200" b="1" dirty="0" smtClean="0">
                <a:latin typeface="+mj-lt"/>
                <a:ea typeface="+mj-ea"/>
                <a:cs typeface="+mj-cs"/>
              </a:rPr>
              <a:t> (</a:t>
            </a:r>
            <a:r>
              <a:rPr lang="ga-IE" sz="7200" b="1" dirty="0" smtClean="0">
                <a:latin typeface="+mj-lt"/>
                <a:ea typeface="+mj-ea"/>
                <a:cs typeface="+mj-cs"/>
              </a:rPr>
              <a:t>lch</a:t>
            </a:r>
            <a:r>
              <a:rPr lang="en-IE" sz="7200" b="1" dirty="0" smtClean="0">
                <a:latin typeface="+mj-lt"/>
                <a:ea typeface="+mj-ea"/>
                <a:cs typeface="+mj-cs"/>
              </a:rPr>
              <a:t>. 1)</a:t>
            </a:r>
            <a:r>
              <a:rPr kumimoji="0" lang="en-IE" sz="4400" b="1" i="0" u="none" strike="noStrike" kern="1200" cap="none" spc="0" normalizeH="0" baseline="0" noProof="0" dirty="0" smtClean="0">
                <a:ln>
                  <a:noFill/>
                </a:ln>
                <a:solidFill>
                  <a:schemeClr val="tx1"/>
                </a:solidFill>
                <a:effectLst/>
                <a:uLnTx/>
                <a:uFillTx/>
                <a:latin typeface="+mj-lt"/>
                <a:ea typeface="+mj-ea"/>
                <a:cs typeface="+mj-cs"/>
              </a:rPr>
              <a:t>	     </a:t>
            </a:r>
            <a:r>
              <a:rPr kumimoji="0" lang="ga-IE" sz="4400" b="0" i="0" u="none" strike="noStrike" kern="1200" cap="none" spc="0" normalizeH="0" baseline="0" noProof="0" dirty="0" smtClean="0">
                <a:ln>
                  <a:noFill/>
                </a:ln>
                <a:solidFill>
                  <a:schemeClr val="tx1"/>
                </a:solidFill>
                <a:effectLst/>
                <a:uLnTx/>
                <a:uFillTx/>
                <a:latin typeface="+mj-lt"/>
                <a:ea typeface="+mj-ea"/>
                <a:cs typeface="+mj-cs"/>
              </a:rPr>
              <a:t/>
            </a:r>
            <a:br>
              <a:rPr kumimoji="0" lang="ga-IE" sz="4400" b="0" i="0" u="none" strike="noStrike" kern="1200" cap="none" spc="0" normalizeH="0" baseline="0" noProof="0" dirty="0" smtClean="0">
                <a:ln>
                  <a:noFill/>
                </a:ln>
                <a:solidFill>
                  <a:schemeClr val="tx1"/>
                </a:solidFill>
                <a:effectLst/>
                <a:uLnTx/>
                <a:uFillTx/>
                <a:latin typeface="+mj-lt"/>
                <a:ea typeface="+mj-ea"/>
                <a:cs typeface="+mj-cs"/>
              </a:rPr>
            </a:br>
            <a:endParaRPr kumimoji="0" lang="ga-I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609600" y="1066801"/>
            <a:ext cx="5791200" cy="9787295"/>
          </a:xfrm>
          <a:prstGeom prst="rect">
            <a:avLst/>
          </a:prstGeom>
          <a:noFill/>
        </p:spPr>
        <p:txBody>
          <a:bodyPr wrap="square" rtlCol="0">
            <a:spAutoFit/>
          </a:bodyPr>
          <a:lstStyle/>
          <a:p>
            <a:pPr algn="ctr"/>
            <a:r>
              <a:rPr lang="ga-IE" sz="1600" b="1" u="sng" dirty="0" smtClean="0"/>
              <a:t>Lá faoin dtor! Le Tomás Ó Sé</a:t>
            </a:r>
            <a:endParaRPr lang="ga-IE" sz="1600" b="1" dirty="0" smtClean="0"/>
          </a:p>
          <a:p>
            <a:pPr algn="just"/>
            <a:r>
              <a:rPr lang="ga-IE" sz="1600" dirty="0" smtClean="0"/>
              <a:t>Thugamar aghaidh ar an Ardchathair ar an gcéad lá de mhí na Márta 2012. Bhailíomar ar fad le chéile taobh thiar de Shiopa Uí Ghairbhí ar a 5.45 ar maidin! Bhí leath againn fós inár gcodladh le tuirse mar nár dhearnamar néal codlata an oíche roimh ré mar go raibh lá iontach os ár gcomhair amach i mBaile Átha Cliath. Stopamar i Mainistir na Féile chun greim a ithe agus chun na cnámha a shíneadh. </a:t>
            </a:r>
          </a:p>
          <a:p>
            <a:pPr algn="just"/>
            <a:endParaRPr lang="ga-IE" sz="1600" u="sng" dirty="0" smtClean="0"/>
          </a:p>
          <a:p>
            <a:pPr algn="ctr"/>
            <a:r>
              <a:rPr lang="ga-IE" sz="1600" u="sng" dirty="0" smtClean="0"/>
              <a:t>REILIG GHLAS NAÍON</a:t>
            </a:r>
            <a:endParaRPr lang="ga-IE" sz="1600" dirty="0" smtClean="0"/>
          </a:p>
          <a:p>
            <a:pPr algn="just"/>
            <a:r>
              <a:rPr lang="ga-IE" sz="1600" dirty="0" smtClean="0"/>
              <a:t>Tar éis turas fada thángamar chomh fada le Reilig Ghlas Naíon, áit an-stairiúil ar fad. Bhí atmaisféar ait timpeall na háite mar go raibh a fhios againn i gcúl ár gcinn an méid a d’fhulaing na daoine a bhí curtha sa reilig seo chun saoirse a fháil d’Éirinn. Ina measc bhí Ruairí Mac Easmainn, Dónall Ó Conaill, Éamonn De Valera agus ar deireadh Micheál Ó Coileáin agus scata daoine eile. Bhíomar ábalta lámh a leagadh ar chónra Dhónaill Uí Chonaill, agus dúradh linn dá leagfaimis ár lámh air go dtabharfadh sé ádh dúinn dár saol ar fad.</a:t>
            </a:r>
          </a:p>
          <a:p>
            <a:pPr algn="just"/>
            <a:r>
              <a:rPr lang="ga-IE" sz="1600" dirty="0" smtClean="0"/>
              <a:t>I ndiaidh don treoraí sinn a thabhairt timpeall an teampaill chuamar isteach go dtí músaem a raibh an-chuid eolais ann mar gheall ar an teampall féin agus faoi na daoine a cuireadh ann. Ba thaithí iontach é a bheith ann agus bhaineamar an-sásamh as. </a:t>
            </a:r>
          </a:p>
          <a:p>
            <a:pPr algn="just"/>
            <a:endParaRPr lang="ga-IE" sz="1600" dirty="0" smtClean="0"/>
          </a:p>
          <a:p>
            <a:pPr algn="ctr"/>
            <a:r>
              <a:rPr lang="ga-IE" sz="1600" u="sng" dirty="0" smtClean="0"/>
              <a:t>TAISPEÁNTAS COIRP</a:t>
            </a:r>
            <a:endParaRPr lang="ga-IE" sz="1600" dirty="0" smtClean="0"/>
          </a:p>
          <a:p>
            <a:pPr marL="342900" indent="-342900" algn="just"/>
            <a:r>
              <a:rPr lang="ga-IE" sz="1600" dirty="0" smtClean="0"/>
              <a:t>D’imíomar linn ag ithe lóin agus i gcomhair siúl beag agus ansin</a:t>
            </a:r>
          </a:p>
          <a:p>
            <a:pPr marL="342900" indent="-342900" algn="just"/>
            <a:r>
              <a:rPr lang="ga-IE" sz="1600" dirty="0" smtClean="0"/>
              <a:t>léimeamar ar an mbus arís agus dhíríomar ar an gcathair. Ba é seo</a:t>
            </a:r>
          </a:p>
          <a:p>
            <a:pPr marL="342900" indent="-342900" algn="just"/>
            <a:r>
              <a:rPr lang="ga-IE" sz="1600" dirty="0" smtClean="0"/>
              <a:t> príomhchúis an turais seo - turas a thabhairt ar an ‘Human</a:t>
            </a:r>
          </a:p>
          <a:p>
            <a:pPr marL="342900" indent="-342900" algn="just"/>
            <a:r>
              <a:rPr lang="ga-IE" sz="1600" dirty="0" smtClean="0"/>
              <a:t>Body Exhibition’ i gcroílár Bhaile Átha Cliath. Bhí a lán cainte déanta</a:t>
            </a:r>
          </a:p>
          <a:p>
            <a:pPr marL="342900" indent="-342900" algn="just"/>
            <a:r>
              <a:rPr lang="ga-IE" sz="1600" dirty="0" smtClean="0"/>
              <a:t>ar thaispeántas na gcorp seo agus bhíomar ag súil le han-</a:t>
            </a:r>
          </a:p>
          <a:p>
            <a:pPr marL="342900" indent="-342900" algn="just"/>
            <a:r>
              <a:rPr lang="ga-IE" sz="1600" dirty="0" smtClean="0"/>
              <a:t>chaighdeán eolais a fháil uaidh. Shiúlamar ar na sráideanna go dtí</a:t>
            </a:r>
          </a:p>
          <a:p>
            <a:pPr algn="just"/>
            <a:r>
              <a:rPr lang="ga-IE" sz="1600" dirty="0" smtClean="0"/>
              <a:t>gur thángamar go dtí an foirgneamh. Chuamar isteach ann agus bhí</a:t>
            </a:r>
          </a:p>
          <a:p>
            <a:pPr marL="342900" indent="-342900" algn="just"/>
            <a:r>
              <a:rPr lang="ga-IE" sz="1600" dirty="0" smtClean="0"/>
              <a:t>boladh mí-nádúrtha ag teacht ó na coirp. Boladh an bháis a bhí ag</a:t>
            </a:r>
          </a:p>
          <a:p>
            <a:pPr marL="342900" indent="-342900" algn="just"/>
            <a:r>
              <a:rPr lang="ga-IE" sz="1600" dirty="0" smtClean="0"/>
              <a:t>teacht ón seomra mór go raibh na coirp ann. </a:t>
            </a:r>
          </a:p>
          <a:p>
            <a:pPr marL="342900" indent="-342900">
              <a:lnSpc>
                <a:spcPct val="150000"/>
              </a:lnSpc>
            </a:pPr>
            <a:endParaRPr lang="en-IE" sz="2000" dirty="0" smtClean="0"/>
          </a:p>
          <a:p>
            <a:pPr marL="342900" indent="-342900"/>
            <a:endParaRPr lang="en-IE" dirty="0" smtClean="0"/>
          </a:p>
          <a:p>
            <a:pPr marL="342900" indent="-342900"/>
            <a:endParaRPr lang="en-IE" dirty="0" smtClean="0"/>
          </a:p>
          <a:p>
            <a:endParaRPr lang="en-IE" dirty="0" smtClean="0"/>
          </a:p>
          <a:p>
            <a:endParaRPr lang="en-IE" dirty="0"/>
          </a:p>
        </p:txBody>
      </p:sp>
      <p:sp>
        <p:nvSpPr>
          <p:cNvPr id="5" name="Right Arrow 4"/>
          <p:cNvSpPr/>
          <p:nvPr/>
        </p:nvSpPr>
        <p:spPr>
          <a:xfrm flipV="1">
            <a:off x="609600" y="868681"/>
            <a:ext cx="4572000" cy="45719"/>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600"/>
            <a:ext cx="6172200" cy="762000"/>
          </a:xfrm>
          <a:prstGeom prst="rect">
            <a:avLst/>
          </a:prstGeom>
        </p:spPr>
        <p:txBody>
          <a:bodyPr vert="horz" lIns="91440" tIns="45720" rIns="91440" bIns="45720" rtlCol="0" anchor="ctr">
            <a:normAutofit fontScale="25000" lnSpcReduction="20000"/>
          </a:bodyPr>
          <a:lstStyle/>
          <a:p>
            <a:pPr lvl="0">
              <a:spcBef>
                <a:spcPct val="0"/>
              </a:spcBef>
              <a:defRPr/>
            </a:pPr>
            <a:r>
              <a:rPr kumimoji="0" lang="en-IE" sz="12800" b="0" i="0" u="none" strike="noStrike" kern="1200" cap="none" spc="0" normalizeH="0" baseline="0" noProof="0" dirty="0" smtClean="0">
                <a:ln>
                  <a:noFill/>
                </a:ln>
                <a:solidFill>
                  <a:schemeClr val="tx1"/>
                </a:solidFill>
                <a:effectLst/>
                <a:uLnTx/>
                <a:uFillTx/>
                <a:latin typeface="+mj-lt"/>
                <a:ea typeface="+mj-ea"/>
                <a:cs typeface="+mj-cs"/>
              </a:rPr>
              <a:t/>
            </a:r>
            <a:br>
              <a:rPr kumimoji="0" lang="en-IE" sz="12800" b="0" i="0" u="none" strike="noStrike" kern="1200" cap="none" spc="0" normalizeH="0" baseline="0" noProof="0" dirty="0" smtClean="0">
                <a:ln>
                  <a:noFill/>
                </a:ln>
                <a:solidFill>
                  <a:schemeClr val="tx1"/>
                </a:solidFill>
                <a:effectLst/>
                <a:uLnTx/>
                <a:uFillTx/>
                <a:latin typeface="+mj-lt"/>
                <a:ea typeface="+mj-ea"/>
                <a:cs typeface="+mj-cs"/>
              </a:rPr>
            </a:br>
            <a:r>
              <a:rPr kumimoji="0" lang="en-IE" sz="12800" b="0" i="0" u="none" strike="noStrike" kern="1200" cap="none" spc="0" normalizeH="0" baseline="0" noProof="0" dirty="0" smtClean="0">
                <a:ln>
                  <a:noFill/>
                </a:ln>
                <a:solidFill>
                  <a:schemeClr val="tx1"/>
                </a:solidFill>
                <a:effectLst/>
                <a:uLnTx/>
                <a:uFillTx/>
                <a:latin typeface="+mj-lt"/>
                <a:ea typeface="+mj-ea"/>
                <a:cs typeface="+mj-cs"/>
              </a:rPr>
              <a:t> </a:t>
            </a:r>
            <a:r>
              <a:rPr lang="en-IE" sz="12800" b="1" dirty="0" smtClean="0"/>
              <a:t>Turais scoile</a:t>
            </a:r>
            <a:r>
              <a:rPr kumimoji="0" lang="en-IE" sz="16000" b="1" i="0" u="none" strike="noStrike" kern="1200" cap="none" spc="0" normalizeH="0" baseline="0" noProof="0" dirty="0" smtClean="0">
                <a:ln>
                  <a:noFill/>
                </a:ln>
                <a:solidFill>
                  <a:schemeClr val="tx1"/>
                </a:solidFill>
                <a:effectLst/>
                <a:uLnTx/>
                <a:uFillTx/>
                <a:latin typeface="+mj-lt"/>
                <a:ea typeface="+mj-ea"/>
                <a:cs typeface="+mj-cs"/>
              </a:rPr>
              <a:t>	   		</a:t>
            </a:r>
            <a:r>
              <a:rPr lang="ga-IE" sz="7200" b="1" dirty="0" smtClean="0"/>
              <a:t>Léamh</a:t>
            </a:r>
            <a:r>
              <a:rPr lang="en-IE" sz="7200" b="1" dirty="0" smtClean="0"/>
              <a:t> (</a:t>
            </a:r>
            <a:r>
              <a:rPr lang="ga-IE" sz="7200" b="1" dirty="0" smtClean="0"/>
              <a:t>lch</a:t>
            </a:r>
            <a:r>
              <a:rPr lang="en-IE" sz="7200" b="1" dirty="0" smtClean="0"/>
              <a:t>. 2) </a:t>
            </a:r>
            <a:r>
              <a:rPr kumimoji="0" lang="en-IE" sz="4400" b="1" i="0" u="none" strike="noStrike" kern="1200" cap="none" spc="0" normalizeH="0" baseline="0" noProof="0" dirty="0" smtClean="0">
                <a:ln>
                  <a:noFill/>
                </a:ln>
                <a:solidFill>
                  <a:schemeClr val="tx1"/>
                </a:solidFill>
                <a:effectLst/>
                <a:uLnTx/>
                <a:uFillTx/>
                <a:latin typeface="+mj-lt"/>
                <a:ea typeface="+mj-ea"/>
                <a:cs typeface="+mj-cs"/>
              </a:rPr>
              <a:t>	     </a:t>
            </a:r>
            <a:r>
              <a:rPr kumimoji="0" lang="ga-IE" sz="4400" b="0" i="0" u="none" strike="noStrike" kern="1200" cap="none" spc="0" normalizeH="0" baseline="0" noProof="0" dirty="0" smtClean="0">
                <a:ln>
                  <a:noFill/>
                </a:ln>
                <a:solidFill>
                  <a:schemeClr val="tx1"/>
                </a:solidFill>
                <a:effectLst/>
                <a:uLnTx/>
                <a:uFillTx/>
                <a:latin typeface="+mj-lt"/>
                <a:ea typeface="+mj-ea"/>
                <a:cs typeface="+mj-cs"/>
              </a:rPr>
              <a:t/>
            </a:r>
            <a:br>
              <a:rPr kumimoji="0" lang="ga-IE" sz="4400" b="0" i="0" u="none" strike="noStrike" kern="1200" cap="none" spc="0" normalizeH="0" baseline="0" noProof="0" dirty="0" smtClean="0">
                <a:ln>
                  <a:noFill/>
                </a:ln>
                <a:solidFill>
                  <a:schemeClr val="tx1"/>
                </a:solidFill>
                <a:effectLst/>
                <a:uLnTx/>
                <a:uFillTx/>
                <a:latin typeface="+mj-lt"/>
                <a:ea typeface="+mj-ea"/>
                <a:cs typeface="+mj-cs"/>
              </a:rPr>
            </a:br>
            <a:endParaRPr kumimoji="0" lang="ga-I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609600" y="1066801"/>
            <a:ext cx="5791200" cy="9110186"/>
          </a:xfrm>
          <a:prstGeom prst="rect">
            <a:avLst/>
          </a:prstGeom>
          <a:noFill/>
        </p:spPr>
        <p:txBody>
          <a:bodyPr wrap="square" rtlCol="0">
            <a:spAutoFit/>
          </a:bodyPr>
          <a:lstStyle/>
          <a:p>
            <a:pPr algn="just"/>
            <a:r>
              <a:rPr lang="ga-IE" sz="1600" dirty="0" smtClean="0"/>
              <a:t>Ach b’fhiú go mór íoc chun dul isteach ann. Thaispeáin sé dúinn cén tslí a oibríonn na meatáin agus tú ag léimeadh san aer. Bhí cás gloine ann agus mhíneodh sé duit cén saghas cruth a bhí ar leanbh agus gan é ach tar éis a bheith tosaithe ag fás tar éis coicíse, ansin mí agus suas go dtí 4 mhí, rud an-suimiúil a bhí ann. Chuamar ar aghaidh ansin go dtí na daoine fásta agus bhí corp gearrtha ina dhá leath chun go bhfeicfeá an córas atá ag na horgáin difriúla agus an tslí a n-oibríonn siad. Ar deireadh bhí cás gloine ann agus istigh ann bhí an croí, leis na féitheoga, na hartairí agus na ribeadáin ar fad go raibh tábhacht ag baint leo. </a:t>
            </a:r>
          </a:p>
          <a:p>
            <a:pPr algn="just"/>
            <a:endParaRPr lang="ga-IE" sz="1600" u="sng" dirty="0" smtClean="0"/>
          </a:p>
          <a:p>
            <a:pPr algn="just"/>
            <a:endParaRPr lang="ga-IE" sz="1600" u="sng" dirty="0" smtClean="0"/>
          </a:p>
          <a:p>
            <a:pPr algn="just"/>
            <a:endParaRPr lang="ga-IE" sz="1600" u="sng" dirty="0" smtClean="0"/>
          </a:p>
          <a:p>
            <a:pPr algn="just"/>
            <a:endParaRPr lang="ga-IE" sz="1600" u="sng" dirty="0" smtClean="0"/>
          </a:p>
          <a:p>
            <a:pPr algn="just"/>
            <a:endParaRPr lang="ga-IE" sz="1600" u="sng" dirty="0" smtClean="0"/>
          </a:p>
          <a:p>
            <a:pPr algn="just"/>
            <a:endParaRPr lang="ga-IE" sz="1600" u="sng" dirty="0" smtClean="0"/>
          </a:p>
          <a:p>
            <a:pPr algn="just"/>
            <a:endParaRPr lang="ga-IE" sz="1600" u="sng" dirty="0" smtClean="0"/>
          </a:p>
          <a:p>
            <a:pPr algn="just"/>
            <a:endParaRPr lang="ga-IE" sz="1600" u="sng" dirty="0" smtClean="0"/>
          </a:p>
          <a:p>
            <a:pPr algn="just"/>
            <a:endParaRPr lang="ga-IE" sz="1600" u="sng" dirty="0" smtClean="0"/>
          </a:p>
          <a:p>
            <a:pPr algn="just"/>
            <a:endParaRPr lang="ga-IE" sz="1600" u="sng" dirty="0" smtClean="0"/>
          </a:p>
          <a:p>
            <a:pPr algn="ctr"/>
            <a:r>
              <a:rPr lang="ga-IE" sz="1600" u="sng" dirty="0" smtClean="0"/>
              <a:t>IONAD SIOPADÓIREACHTA i nDÚN DROMA</a:t>
            </a:r>
            <a:endParaRPr lang="ga-IE" sz="1600" dirty="0" smtClean="0"/>
          </a:p>
          <a:p>
            <a:pPr algn="just"/>
            <a:r>
              <a:rPr lang="ga-IE" sz="1600" dirty="0" smtClean="0"/>
              <a:t>Tar éis tamaill rinneamar ár slí go dtí an deireadh agus bhíomar ag súil leis an rud seo go mór...... Siopadóireacht i nDún Droma! Bhí dúil againn sa reilig agus an t-eolas a bhí ag baint leis.... bhí dúil againn sa taispeántas coirp ach.... bhí an-an-dúil againn sa tsiopadóireacht. Thugamar breis airgid linn chun é a chaitheamh san ionad siopadóireachta agus níor thángamar abhaile le cent. Bhí siopaí ann ar nós Hollister, Tommy Hilfiger, Jack&amp;Jones, Hugo Boss agus gach aon saghas siopa a cheap Dia. Gan dabht bhí siopaí ann do chailíní agus ina measc bhí Hollister, Mirage, Swamp, H&amp;M agus Urban Outfitters agus gach saghas rogha de shiopaí ann. </a:t>
            </a:r>
          </a:p>
          <a:p>
            <a:pPr marL="342900" indent="-342900"/>
            <a:endParaRPr lang="en-IE" dirty="0" smtClean="0"/>
          </a:p>
          <a:p>
            <a:pPr marL="342900" indent="-342900"/>
            <a:endParaRPr lang="en-IE" dirty="0" smtClean="0"/>
          </a:p>
          <a:p>
            <a:pPr marL="342900" indent="-342900"/>
            <a:endParaRPr lang="en-IE" dirty="0" smtClean="0"/>
          </a:p>
          <a:p>
            <a:endParaRPr lang="en-IE" dirty="0" smtClean="0"/>
          </a:p>
          <a:p>
            <a:endParaRPr lang="en-IE" dirty="0"/>
          </a:p>
        </p:txBody>
      </p:sp>
      <p:sp>
        <p:nvSpPr>
          <p:cNvPr id="8" name="Right Arrow 7"/>
          <p:cNvSpPr/>
          <p:nvPr/>
        </p:nvSpPr>
        <p:spPr>
          <a:xfrm flipV="1">
            <a:off x="609600" y="868681"/>
            <a:ext cx="4572000" cy="45719"/>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 name="Picture 1" descr="01H P5-RE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800" y="3691467"/>
            <a:ext cx="3149600" cy="209973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600"/>
            <a:ext cx="6172200" cy="762000"/>
          </a:xfrm>
          <a:prstGeom prst="rect">
            <a:avLst/>
          </a:prstGeom>
        </p:spPr>
        <p:txBody>
          <a:bodyPr vert="horz" lIns="91440" tIns="45720" rIns="91440" bIns="45720" rtlCol="0" anchor="ctr">
            <a:normAutofit fontScale="25000" lnSpcReduction="20000"/>
          </a:bodyPr>
          <a:lstStyle/>
          <a:p>
            <a:pPr lvl="0">
              <a:spcBef>
                <a:spcPct val="0"/>
              </a:spcBef>
              <a:defRPr/>
            </a:pPr>
            <a:r>
              <a:rPr kumimoji="0" lang="en-IE" sz="12800" b="0" i="0" u="none" strike="noStrike" kern="1200" cap="none" spc="0" normalizeH="0" baseline="0" noProof="0" dirty="0" smtClean="0">
                <a:ln>
                  <a:noFill/>
                </a:ln>
                <a:solidFill>
                  <a:schemeClr val="tx1"/>
                </a:solidFill>
                <a:effectLst/>
                <a:uLnTx/>
                <a:uFillTx/>
                <a:latin typeface="+mj-lt"/>
                <a:ea typeface="+mj-ea"/>
                <a:cs typeface="+mj-cs"/>
              </a:rPr>
              <a:t/>
            </a:r>
            <a:br>
              <a:rPr kumimoji="0" lang="en-IE" sz="12800" b="0" i="0" u="none" strike="noStrike" kern="1200" cap="none" spc="0" normalizeH="0" baseline="0" noProof="0" dirty="0" smtClean="0">
                <a:ln>
                  <a:noFill/>
                </a:ln>
                <a:solidFill>
                  <a:schemeClr val="tx1"/>
                </a:solidFill>
                <a:effectLst/>
                <a:uLnTx/>
                <a:uFillTx/>
                <a:latin typeface="+mj-lt"/>
                <a:ea typeface="+mj-ea"/>
                <a:cs typeface="+mj-cs"/>
              </a:rPr>
            </a:br>
            <a:r>
              <a:rPr kumimoji="0" lang="en-IE" sz="12800" b="0" i="0" u="none" strike="noStrike" kern="1200" cap="none" spc="0" normalizeH="0" baseline="0" noProof="0" dirty="0" smtClean="0">
                <a:ln>
                  <a:noFill/>
                </a:ln>
                <a:solidFill>
                  <a:schemeClr val="tx1"/>
                </a:solidFill>
                <a:effectLst/>
                <a:uLnTx/>
                <a:uFillTx/>
                <a:latin typeface="+mj-lt"/>
                <a:ea typeface="+mj-ea"/>
                <a:cs typeface="+mj-cs"/>
              </a:rPr>
              <a:t> </a:t>
            </a:r>
            <a:r>
              <a:rPr lang="en-IE" sz="12800" b="1" dirty="0" smtClean="0"/>
              <a:t>Turais scoile</a:t>
            </a:r>
            <a:r>
              <a:rPr kumimoji="0" lang="en-IE" sz="16000" b="1" i="0" u="none" strike="noStrike" kern="1200" cap="none" spc="0" normalizeH="0" baseline="0" noProof="0" dirty="0" smtClean="0">
                <a:ln>
                  <a:noFill/>
                </a:ln>
                <a:solidFill>
                  <a:schemeClr val="tx1"/>
                </a:solidFill>
                <a:effectLst/>
                <a:uLnTx/>
                <a:uFillTx/>
                <a:latin typeface="+mj-lt"/>
                <a:ea typeface="+mj-ea"/>
                <a:cs typeface="+mj-cs"/>
              </a:rPr>
              <a:t>	   	</a:t>
            </a:r>
            <a:r>
              <a:rPr kumimoji="0" lang="en-IE" sz="16000" b="1" i="0" u="none" strike="noStrike" kern="1200" cap="none" spc="0" normalizeH="0" noProof="0" dirty="0" smtClean="0">
                <a:ln>
                  <a:noFill/>
                </a:ln>
                <a:solidFill>
                  <a:schemeClr val="tx1"/>
                </a:solidFill>
                <a:effectLst/>
                <a:uLnTx/>
                <a:uFillTx/>
                <a:latin typeface="+mj-lt"/>
                <a:ea typeface="+mj-ea"/>
                <a:cs typeface="+mj-cs"/>
              </a:rPr>
              <a:t>   </a:t>
            </a:r>
            <a:r>
              <a:rPr lang="ga-IE" sz="9600" b="1" dirty="0" smtClean="0"/>
              <a:t>Léamhthuiscint</a:t>
            </a:r>
            <a:r>
              <a:rPr lang="en-IE" sz="9600" b="1" dirty="0" smtClean="0"/>
              <a:t> </a:t>
            </a:r>
            <a:r>
              <a:rPr kumimoji="0" lang="en-IE" sz="4400" b="1" i="0" u="none" strike="noStrike" kern="1200" cap="none" spc="0" normalizeH="0" baseline="0" noProof="0" dirty="0" smtClean="0">
                <a:ln>
                  <a:noFill/>
                </a:ln>
                <a:solidFill>
                  <a:schemeClr val="tx1"/>
                </a:solidFill>
                <a:effectLst/>
                <a:uLnTx/>
                <a:uFillTx/>
                <a:latin typeface="+mj-lt"/>
                <a:ea typeface="+mj-ea"/>
                <a:cs typeface="+mj-cs"/>
              </a:rPr>
              <a:t>	     </a:t>
            </a:r>
            <a:r>
              <a:rPr kumimoji="0" lang="ga-IE" sz="4400" b="0" i="0" u="none" strike="noStrike" kern="1200" cap="none" spc="0" normalizeH="0" baseline="0" noProof="0" dirty="0" smtClean="0">
                <a:ln>
                  <a:noFill/>
                </a:ln>
                <a:solidFill>
                  <a:schemeClr val="tx1"/>
                </a:solidFill>
                <a:effectLst/>
                <a:uLnTx/>
                <a:uFillTx/>
                <a:latin typeface="+mj-lt"/>
                <a:ea typeface="+mj-ea"/>
                <a:cs typeface="+mj-cs"/>
              </a:rPr>
              <a:t/>
            </a:r>
            <a:br>
              <a:rPr kumimoji="0" lang="ga-IE" sz="4400" b="0" i="0" u="none" strike="noStrike" kern="1200" cap="none" spc="0" normalizeH="0" baseline="0" noProof="0" dirty="0" smtClean="0">
                <a:ln>
                  <a:noFill/>
                </a:ln>
                <a:solidFill>
                  <a:schemeClr val="tx1"/>
                </a:solidFill>
                <a:effectLst/>
                <a:uLnTx/>
                <a:uFillTx/>
                <a:latin typeface="+mj-lt"/>
                <a:ea typeface="+mj-ea"/>
                <a:cs typeface="+mj-cs"/>
              </a:rPr>
            </a:br>
            <a:endParaRPr kumimoji="0" lang="ga-I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609600" y="914401"/>
            <a:ext cx="5791200" cy="8002191"/>
          </a:xfrm>
          <a:prstGeom prst="rect">
            <a:avLst/>
          </a:prstGeom>
          <a:noFill/>
        </p:spPr>
        <p:txBody>
          <a:bodyPr wrap="square" rtlCol="0">
            <a:spAutoFit/>
          </a:bodyPr>
          <a:lstStyle/>
          <a:p>
            <a:pPr marL="342900" indent="-342900">
              <a:lnSpc>
                <a:spcPct val="150000"/>
              </a:lnSpc>
            </a:pPr>
            <a:r>
              <a:rPr lang="ga-IE" sz="2000" dirty="0" smtClean="0"/>
              <a:t>Freagair na ceisteanna seo ar an alt atá léite agat.</a:t>
            </a:r>
          </a:p>
          <a:p>
            <a:pPr marL="342900" indent="-342900">
              <a:lnSpc>
                <a:spcPct val="150000"/>
              </a:lnSpc>
            </a:pPr>
            <a:endParaRPr lang="ga-IE" sz="2400" dirty="0" smtClean="0"/>
          </a:p>
          <a:p>
            <a:pPr marL="457200" indent="-457200">
              <a:lnSpc>
                <a:spcPct val="150000"/>
              </a:lnSpc>
              <a:buAutoNum type="arabicPeriod"/>
            </a:pPr>
            <a:r>
              <a:rPr lang="ga-IE" sz="2400" dirty="0" smtClean="0"/>
              <a:t>Cad is mó a chuaigh i bhfeidhm ar Thomás faoi Reilig Ghlas Naíon?</a:t>
            </a:r>
          </a:p>
          <a:p>
            <a:pPr marL="457200" indent="-457200">
              <a:lnSpc>
                <a:spcPct val="150000"/>
              </a:lnSpc>
              <a:buAutoNum type="arabicPeriod"/>
            </a:pPr>
            <a:endParaRPr lang="ga-IE" sz="2400" dirty="0" smtClean="0"/>
          </a:p>
          <a:p>
            <a:pPr marL="457200" indent="-457200">
              <a:lnSpc>
                <a:spcPct val="150000"/>
              </a:lnSpc>
              <a:buAutoNum type="arabicPeriod"/>
            </a:pPr>
            <a:r>
              <a:rPr lang="ga-IE" sz="2400" dirty="0" smtClean="0"/>
              <a:t>Cad iad na rudaí is mó ar chuir Tomás suim iontu i dTaispeántas na gCorp?</a:t>
            </a:r>
          </a:p>
          <a:p>
            <a:pPr marL="457200" indent="-457200">
              <a:lnSpc>
                <a:spcPct val="150000"/>
              </a:lnSpc>
              <a:buAutoNum type="arabicPeriod"/>
            </a:pPr>
            <a:endParaRPr lang="ga-IE" sz="2400" dirty="0" smtClean="0"/>
          </a:p>
          <a:p>
            <a:pPr marL="457200" indent="-457200">
              <a:lnSpc>
                <a:spcPct val="150000"/>
              </a:lnSpc>
              <a:buAutoNum type="arabicPeriod"/>
            </a:pPr>
            <a:r>
              <a:rPr lang="ga-IE" sz="2400" dirty="0" smtClean="0"/>
              <a:t>Ba é an t-ionad siopadóireachta i nDún Droma an chuid den turas scoile is mó a thaitin le Tomás. Cad a deir sé faoin Ionad?</a:t>
            </a:r>
          </a:p>
          <a:p>
            <a:pPr marL="457200" indent="-457200">
              <a:lnSpc>
                <a:spcPct val="150000"/>
              </a:lnSpc>
              <a:buAutoNum type="arabicPeriod"/>
            </a:pPr>
            <a:endParaRPr lang="en-IE" sz="1600" dirty="0" smtClean="0"/>
          </a:p>
          <a:p>
            <a:pPr marL="342900" indent="-342900"/>
            <a:endParaRPr lang="en-IE" sz="1600" dirty="0" smtClean="0"/>
          </a:p>
          <a:p>
            <a:pPr marL="342900" indent="-342900"/>
            <a:endParaRPr lang="en-IE" sz="1600" dirty="0" smtClean="0"/>
          </a:p>
          <a:p>
            <a:endParaRPr lang="en-IE" sz="1600" dirty="0" smtClean="0"/>
          </a:p>
          <a:p>
            <a:endParaRPr lang="en-IE" sz="1600" dirty="0"/>
          </a:p>
        </p:txBody>
      </p:sp>
      <p:sp>
        <p:nvSpPr>
          <p:cNvPr id="5" name="Right Arrow 4"/>
          <p:cNvSpPr/>
          <p:nvPr/>
        </p:nvSpPr>
        <p:spPr>
          <a:xfrm flipV="1">
            <a:off x="609600" y="944881"/>
            <a:ext cx="4572000" cy="45719"/>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6172200" cy="7620000"/>
          </a:xfrm>
        </p:spPr>
        <p:txBody>
          <a:bodyPr>
            <a:normAutofit lnSpcReduction="10000"/>
          </a:bodyPr>
          <a:lstStyle/>
          <a:p>
            <a:pPr>
              <a:buNone/>
            </a:pPr>
            <a:r>
              <a:rPr lang="en-GB" sz="1400" dirty="0" smtClean="0"/>
              <a:t>Bíonn taithí saoil difriúil ag duine atá ag fás aníos i gcathair agus duine atá ag fás</a:t>
            </a:r>
          </a:p>
          <a:p>
            <a:pPr>
              <a:buNone/>
            </a:pPr>
            <a:r>
              <a:rPr lang="en-GB" sz="1400" dirty="0" smtClean="0"/>
              <a:t>aníos faoin tuath. Ní thógann daoine cathrach ceann de rudaí laethúla a tharlaíonn</a:t>
            </a:r>
          </a:p>
          <a:p>
            <a:pPr>
              <a:buNone/>
            </a:pPr>
            <a:r>
              <a:rPr lang="en-GB" sz="1400" dirty="0" smtClean="0"/>
              <a:t>sa chathair mar tá siad ina gcónaí ann a saol ar fad, mar shampla, busanna dhá stór</a:t>
            </a:r>
          </a:p>
          <a:p>
            <a:pPr>
              <a:buNone/>
            </a:pPr>
            <a:r>
              <a:rPr lang="en-GB" sz="1400" dirty="0" smtClean="0"/>
              <a:t>nó ionaid siopadóireachta mhóra. Ach is rudaí spéisiúla iad sin do mhuintir na</a:t>
            </a:r>
          </a:p>
          <a:p>
            <a:pPr>
              <a:buNone/>
            </a:pPr>
            <a:r>
              <a:rPr lang="en-GB" sz="1400" dirty="0" smtClean="0"/>
              <a:t>tuaithe.</a:t>
            </a:r>
          </a:p>
          <a:p>
            <a:pPr>
              <a:buNone/>
            </a:pPr>
            <a:endParaRPr lang="en-GB" sz="1400" dirty="0" smtClean="0"/>
          </a:p>
          <a:p>
            <a:pPr>
              <a:buNone/>
            </a:pPr>
            <a:r>
              <a:rPr lang="en-GB" sz="1400" dirty="0" smtClean="0"/>
              <a:t>Ar an lámh eile, ní thógann muintir na tuaithe aon cheann de rudaí laethúla</a:t>
            </a:r>
          </a:p>
          <a:p>
            <a:pPr>
              <a:buNone/>
            </a:pPr>
            <a:r>
              <a:rPr lang="en-GB" sz="1400" dirty="0" smtClean="0"/>
              <a:t>tuaithe ar nós caoire a bheith ar an mbóthar nó aithne a bheith ag gach duine ar a</a:t>
            </a:r>
          </a:p>
          <a:p>
            <a:pPr>
              <a:buNone/>
            </a:pPr>
            <a:r>
              <a:rPr lang="en-GB" sz="1400" dirty="0" smtClean="0"/>
              <a:t>chéile. Ach cuireann daoine cathrach an-spéis sna rudaí sin.</a:t>
            </a:r>
          </a:p>
          <a:p>
            <a:pPr>
              <a:buNone/>
            </a:pPr>
            <a:r>
              <a:rPr lang="en-GB" sz="1800" dirty="0" smtClean="0"/>
              <a:t>An féidir leat smaoineamh ar shamplaí eile?</a:t>
            </a:r>
          </a:p>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r>
              <a:rPr lang="en-GB" sz="1800" b="1" dirty="0" smtClean="0"/>
              <a:t>Iontaisí na tuaithe do mhuintir na cathrach:</a:t>
            </a:r>
          </a:p>
          <a:p>
            <a:pPr>
              <a:buNone/>
            </a:pPr>
            <a:r>
              <a:rPr lang="en-GB" sz="1800" dirty="0" smtClean="0"/>
              <a:t>1. _______________________________</a:t>
            </a:r>
          </a:p>
          <a:p>
            <a:pPr>
              <a:buNone/>
            </a:pPr>
            <a:r>
              <a:rPr lang="en-GB" sz="1800" dirty="0" smtClean="0"/>
              <a:t>2. _______________________________</a:t>
            </a:r>
          </a:p>
          <a:p>
            <a:pPr>
              <a:buNone/>
            </a:pPr>
            <a:r>
              <a:rPr lang="en-GB" sz="1800" dirty="0" smtClean="0"/>
              <a:t>3. _______________________________</a:t>
            </a:r>
          </a:p>
          <a:p>
            <a:pPr>
              <a:buNone/>
            </a:pPr>
            <a:endParaRPr lang="en-GB" sz="1800" dirty="0" smtClean="0"/>
          </a:p>
          <a:p>
            <a:pPr>
              <a:buNone/>
            </a:pPr>
            <a:r>
              <a:rPr lang="en-GB" sz="1800" b="1" dirty="0" smtClean="0"/>
              <a:t>Iontaisí na cathrach do mhuintir na tuaithe:</a:t>
            </a:r>
          </a:p>
          <a:p>
            <a:pPr>
              <a:buNone/>
            </a:pPr>
            <a:r>
              <a:rPr lang="en-GB" sz="1800" dirty="0" smtClean="0"/>
              <a:t>1. _______________________________</a:t>
            </a:r>
          </a:p>
          <a:p>
            <a:pPr>
              <a:buNone/>
            </a:pPr>
            <a:r>
              <a:rPr lang="en-GB" sz="1800" dirty="0" smtClean="0"/>
              <a:t>2. _______________________________</a:t>
            </a:r>
          </a:p>
          <a:p>
            <a:pPr>
              <a:buNone/>
            </a:pPr>
            <a:r>
              <a:rPr lang="en-GB" sz="1800" dirty="0" smtClean="0"/>
              <a:t>3. _______________________________</a:t>
            </a:r>
          </a:p>
          <a:p>
            <a:pPr>
              <a:buNone/>
            </a:pPr>
            <a:endParaRPr lang="en-GB" sz="2400" dirty="0" smtClean="0"/>
          </a:p>
          <a:p>
            <a:pPr>
              <a:buNone/>
            </a:pPr>
            <a:endParaRPr lang="en-GB" sz="2400" dirty="0" smtClean="0"/>
          </a:p>
          <a:p>
            <a:pPr>
              <a:buNone/>
            </a:pPr>
            <a:endParaRPr lang="en-GB" sz="2400" dirty="0" smtClean="0"/>
          </a:p>
          <a:p>
            <a:pPr>
              <a:buNone/>
            </a:pPr>
            <a:endParaRPr lang="en-GB" sz="2400" dirty="0" smtClean="0"/>
          </a:p>
          <a:p>
            <a:pPr>
              <a:buNone/>
            </a:pPr>
            <a:endParaRPr lang="en-GB" sz="2400" dirty="0" smtClean="0"/>
          </a:p>
          <a:p>
            <a:pPr>
              <a:buNone/>
            </a:pPr>
            <a:endParaRPr lang="en-GB" sz="2400" dirty="0" smtClean="0"/>
          </a:p>
          <a:p>
            <a:pPr>
              <a:buNone/>
            </a:pPr>
            <a:endParaRPr lang="en-GB" sz="2400" dirty="0" smtClean="0"/>
          </a:p>
        </p:txBody>
      </p:sp>
      <p:sp>
        <p:nvSpPr>
          <p:cNvPr id="8" name="Title 1"/>
          <p:cNvSpPr txBox="1">
            <a:spLocks/>
          </p:cNvSpPr>
          <p:nvPr/>
        </p:nvSpPr>
        <p:spPr>
          <a:xfrm>
            <a:off x="457200" y="228600"/>
            <a:ext cx="6172200" cy="762000"/>
          </a:xfrm>
          <a:prstGeom prst="rect">
            <a:avLst/>
          </a:prstGeom>
        </p:spPr>
        <p:txBody>
          <a:bodyPr vert="horz" lIns="91440" tIns="45720" rIns="91440" bIns="45720" rtlCol="0" anchor="ctr">
            <a:normAutofit fontScale="25000" lnSpcReduction="20000"/>
          </a:bodyPr>
          <a:lstStyle/>
          <a:p>
            <a:pPr lvl="0">
              <a:spcBef>
                <a:spcPct val="0"/>
              </a:spcBef>
              <a:defRPr/>
            </a:pPr>
            <a:endParaRPr lang="en-IE" sz="12800" dirty="0" smtClean="0">
              <a:latin typeface="+mj-lt"/>
              <a:ea typeface="+mj-ea"/>
              <a:cs typeface="+mj-cs"/>
            </a:endParaRPr>
          </a:p>
          <a:p>
            <a:pPr lvl="0">
              <a:spcBef>
                <a:spcPct val="0"/>
              </a:spcBef>
              <a:defRPr/>
            </a:pPr>
            <a:r>
              <a:rPr lang="en-IE" sz="12800" b="1" dirty="0" smtClean="0"/>
              <a:t>Turais scoile </a:t>
            </a:r>
            <a:r>
              <a:rPr kumimoji="0" lang="en-IE" sz="16000" b="1" i="0" u="none" strike="noStrike" kern="1200" cap="none" spc="0" normalizeH="0" baseline="0" noProof="0" dirty="0" smtClean="0">
                <a:ln>
                  <a:noFill/>
                </a:ln>
                <a:solidFill>
                  <a:schemeClr val="tx1"/>
                </a:solidFill>
                <a:effectLst/>
                <a:uLnTx/>
                <a:uFillTx/>
                <a:latin typeface="+mj-lt"/>
                <a:ea typeface="+mj-ea"/>
                <a:cs typeface="+mj-cs"/>
              </a:rPr>
              <a:t>	     	</a:t>
            </a:r>
            <a:r>
              <a:rPr kumimoji="0" lang="en-IE" sz="16000" b="1" i="0" u="none" strike="noStrike" kern="1200" cap="none" spc="0" normalizeH="0" noProof="0" dirty="0" smtClean="0">
                <a:ln>
                  <a:noFill/>
                </a:ln>
                <a:solidFill>
                  <a:schemeClr val="tx1"/>
                </a:solidFill>
                <a:effectLst/>
                <a:uLnTx/>
                <a:uFillTx/>
                <a:latin typeface="+mj-lt"/>
                <a:ea typeface="+mj-ea"/>
                <a:cs typeface="+mj-cs"/>
              </a:rPr>
              <a:t>     </a:t>
            </a:r>
            <a:r>
              <a:rPr lang="en-IE" sz="16000" b="1" dirty="0" smtClean="0">
                <a:latin typeface="+mj-lt"/>
                <a:ea typeface="+mj-ea"/>
                <a:cs typeface="+mj-cs"/>
              </a:rPr>
              <a:t>	     </a:t>
            </a:r>
            <a:r>
              <a:rPr lang="ga-IE" sz="7200" b="1" dirty="0" smtClean="0">
                <a:latin typeface="+mj-lt"/>
                <a:ea typeface="+mj-ea"/>
                <a:cs typeface="+mj-cs"/>
              </a:rPr>
              <a:t>Iarphlé</a:t>
            </a:r>
            <a:r>
              <a:rPr lang="en-IE" sz="7200" b="1" dirty="0" smtClean="0">
                <a:latin typeface="+mj-lt"/>
                <a:ea typeface="+mj-ea"/>
                <a:cs typeface="+mj-cs"/>
              </a:rPr>
              <a:t> 1</a:t>
            </a:r>
            <a:r>
              <a:rPr kumimoji="0" lang="en-IE" sz="4400" b="1" i="0" u="none" strike="noStrike" kern="1200" cap="none" spc="0" normalizeH="0" baseline="0" noProof="0" dirty="0" smtClean="0">
                <a:ln>
                  <a:noFill/>
                </a:ln>
                <a:solidFill>
                  <a:schemeClr val="tx1"/>
                </a:solidFill>
                <a:effectLst/>
                <a:uLnTx/>
                <a:uFillTx/>
                <a:latin typeface="+mj-lt"/>
                <a:ea typeface="+mj-ea"/>
                <a:cs typeface="+mj-cs"/>
              </a:rPr>
              <a:t>	     </a:t>
            </a:r>
            <a:r>
              <a:rPr kumimoji="0" lang="ga-IE" sz="4400" b="0" i="0" u="none" strike="noStrike" kern="1200" cap="none" spc="0" normalizeH="0" baseline="0" noProof="0" dirty="0" smtClean="0">
                <a:ln>
                  <a:noFill/>
                </a:ln>
                <a:solidFill>
                  <a:schemeClr val="tx1"/>
                </a:solidFill>
                <a:effectLst/>
                <a:uLnTx/>
                <a:uFillTx/>
                <a:latin typeface="+mj-lt"/>
                <a:ea typeface="+mj-ea"/>
                <a:cs typeface="+mj-cs"/>
              </a:rPr>
              <a:t/>
            </a:r>
            <a:br>
              <a:rPr kumimoji="0" lang="ga-IE" sz="4400" b="0" i="0" u="none" strike="noStrike" kern="1200" cap="none" spc="0" normalizeH="0" baseline="0" noProof="0" dirty="0" smtClean="0">
                <a:ln>
                  <a:noFill/>
                </a:ln>
                <a:solidFill>
                  <a:schemeClr val="tx1"/>
                </a:solidFill>
                <a:effectLst/>
                <a:uLnTx/>
                <a:uFillTx/>
                <a:latin typeface="+mj-lt"/>
                <a:ea typeface="+mj-ea"/>
                <a:cs typeface="+mj-cs"/>
              </a:rPr>
            </a:br>
            <a:endParaRPr kumimoji="0" lang="ga-I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Right Arrow 9"/>
          <p:cNvSpPr/>
          <p:nvPr/>
        </p:nvSpPr>
        <p:spPr>
          <a:xfrm flipV="1">
            <a:off x="609600" y="868681"/>
            <a:ext cx="4572000" cy="45719"/>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 name="Picture 1" descr="01H P7 RE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3657600"/>
            <a:ext cx="2615398" cy="1738833"/>
          </a:xfrm>
          <a:prstGeom prst="rect">
            <a:avLst/>
          </a:prstGeom>
        </p:spPr>
      </p:pic>
      <p:pic>
        <p:nvPicPr>
          <p:cNvPr id="4" name="Picture 3" descr="01H P7-A REP.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657600"/>
            <a:ext cx="2336141" cy="1752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6172200" cy="7391400"/>
          </a:xfrm>
        </p:spPr>
        <p:txBody>
          <a:bodyPr>
            <a:normAutofit/>
          </a:bodyPr>
          <a:lstStyle/>
          <a:p>
            <a:pPr>
              <a:buNone/>
            </a:pPr>
            <a:r>
              <a:rPr lang="en-GB" sz="2400" dirty="0" smtClean="0"/>
              <a:t>Bí ag obair i ngrúpa. Leagaigí amach plean do</a:t>
            </a:r>
          </a:p>
          <a:p>
            <a:pPr>
              <a:buNone/>
            </a:pPr>
            <a:r>
              <a:rPr lang="en-GB" sz="2400" dirty="0" smtClean="0"/>
              <a:t>thuras scoile a d’fhéadfaí a dhéanamh in bhur</a:t>
            </a:r>
          </a:p>
          <a:p>
            <a:pPr>
              <a:buNone/>
            </a:pPr>
            <a:r>
              <a:rPr lang="en-GB" sz="2400" dirty="0" smtClean="0"/>
              <a:t>gceantar féin. Samhlaígí go bhfuil scoil ag teacht</a:t>
            </a:r>
          </a:p>
          <a:p>
            <a:pPr>
              <a:buNone/>
            </a:pPr>
            <a:r>
              <a:rPr lang="en-GB" sz="2400" dirty="0" smtClean="0"/>
              <a:t>ó áit éigin eile sa tír. Cad a bheadh go maith</a:t>
            </a:r>
          </a:p>
          <a:p>
            <a:pPr>
              <a:buNone/>
            </a:pPr>
            <a:r>
              <a:rPr lang="en-GB" sz="2400" dirty="0" smtClean="0"/>
              <a:t>dóibh le déanamh sa cheantar?</a:t>
            </a:r>
          </a:p>
          <a:p>
            <a:pPr>
              <a:buNone/>
            </a:pPr>
            <a:endParaRPr lang="en-GB" sz="2400" dirty="0" smtClean="0"/>
          </a:p>
          <a:p>
            <a:pPr>
              <a:buNone/>
            </a:pPr>
            <a:endParaRPr lang="en-GB" sz="2400" dirty="0" smtClean="0"/>
          </a:p>
          <a:p>
            <a:pPr>
              <a:buNone/>
            </a:pPr>
            <a:endParaRPr lang="en-GB" sz="2400" dirty="0" smtClean="0"/>
          </a:p>
          <a:p>
            <a:pPr>
              <a:buNone/>
            </a:pPr>
            <a:endParaRPr lang="en-GB" sz="2400" dirty="0" smtClean="0"/>
          </a:p>
          <a:p>
            <a:pPr>
              <a:buNone/>
            </a:pPr>
            <a:endParaRPr lang="en-GB" sz="2400" dirty="0" smtClean="0"/>
          </a:p>
          <a:p>
            <a:pPr>
              <a:buNone/>
            </a:pPr>
            <a:endParaRPr lang="en-GB" sz="2400" dirty="0" smtClean="0"/>
          </a:p>
          <a:p>
            <a:pPr>
              <a:buNone/>
            </a:pPr>
            <a:endParaRPr lang="en-GB" sz="2400" dirty="0" smtClean="0"/>
          </a:p>
          <a:p>
            <a:pPr>
              <a:buNone/>
            </a:pPr>
            <a:endParaRPr lang="en-GB" sz="2400" dirty="0" smtClean="0"/>
          </a:p>
          <a:p>
            <a:pPr>
              <a:buNone/>
            </a:pPr>
            <a:r>
              <a:rPr lang="en-GB" sz="2400" dirty="0" smtClean="0"/>
              <a:t>Caithfidh an rang vóta don turas is fearr ag an</a:t>
            </a:r>
          </a:p>
          <a:p>
            <a:pPr>
              <a:buNone/>
            </a:pPr>
            <a:r>
              <a:rPr lang="en-GB" sz="2400" dirty="0" smtClean="0"/>
              <a:t>deireadh.</a:t>
            </a:r>
          </a:p>
          <a:p>
            <a:pPr>
              <a:buNone/>
            </a:pPr>
            <a:endParaRPr lang="en-GB" sz="2400" dirty="0" smtClean="0"/>
          </a:p>
          <a:p>
            <a:pPr>
              <a:buNone/>
            </a:pPr>
            <a:endParaRPr lang="en-GB" sz="2400" dirty="0" smtClean="0"/>
          </a:p>
          <a:p>
            <a:pPr>
              <a:buNone/>
            </a:pPr>
            <a:endParaRPr lang="en-GB" sz="2400" dirty="0" smtClean="0"/>
          </a:p>
          <a:p>
            <a:pPr>
              <a:buNone/>
            </a:pPr>
            <a:endParaRPr lang="en-GB" sz="2400" dirty="0" smtClean="0"/>
          </a:p>
          <a:p>
            <a:pPr>
              <a:buNone/>
            </a:pPr>
            <a:endParaRPr lang="en-GB" sz="2400" dirty="0" smtClean="0"/>
          </a:p>
        </p:txBody>
      </p:sp>
      <p:sp>
        <p:nvSpPr>
          <p:cNvPr id="8" name="Title 1"/>
          <p:cNvSpPr txBox="1">
            <a:spLocks/>
          </p:cNvSpPr>
          <p:nvPr/>
        </p:nvSpPr>
        <p:spPr>
          <a:xfrm>
            <a:off x="457200" y="228600"/>
            <a:ext cx="6172200" cy="762000"/>
          </a:xfrm>
          <a:prstGeom prst="rect">
            <a:avLst/>
          </a:prstGeom>
        </p:spPr>
        <p:txBody>
          <a:bodyPr vert="horz" lIns="91440" tIns="45720" rIns="91440" bIns="45720" rtlCol="0" anchor="ctr">
            <a:normAutofit fontScale="25000" lnSpcReduction="20000"/>
          </a:bodyPr>
          <a:lstStyle/>
          <a:p>
            <a:pPr lvl="0">
              <a:spcBef>
                <a:spcPct val="0"/>
              </a:spcBef>
              <a:defRPr/>
            </a:pPr>
            <a:endParaRPr lang="en-IE" sz="12800" dirty="0" smtClean="0">
              <a:latin typeface="+mj-lt"/>
              <a:ea typeface="+mj-ea"/>
              <a:cs typeface="+mj-cs"/>
            </a:endParaRPr>
          </a:p>
          <a:p>
            <a:pPr lvl="0">
              <a:spcBef>
                <a:spcPct val="0"/>
              </a:spcBef>
              <a:defRPr/>
            </a:pPr>
            <a:r>
              <a:rPr lang="en-IE" sz="12800" b="1" dirty="0" smtClean="0"/>
              <a:t>Turais scoile </a:t>
            </a:r>
            <a:r>
              <a:rPr kumimoji="0" lang="en-IE" sz="16000" b="1" i="0" u="none" strike="noStrike" kern="1200" cap="none" spc="0" normalizeH="0" baseline="0" noProof="0" dirty="0" smtClean="0">
                <a:ln>
                  <a:noFill/>
                </a:ln>
                <a:solidFill>
                  <a:schemeClr val="tx1"/>
                </a:solidFill>
                <a:effectLst/>
                <a:uLnTx/>
                <a:uFillTx/>
                <a:latin typeface="+mj-lt"/>
                <a:ea typeface="+mj-ea"/>
                <a:cs typeface="+mj-cs"/>
              </a:rPr>
              <a:t>	     	</a:t>
            </a:r>
            <a:r>
              <a:rPr kumimoji="0" lang="en-IE" sz="16000" b="1" i="0" u="none" strike="noStrike" kern="1200" cap="none" spc="0" normalizeH="0" noProof="0" dirty="0" smtClean="0">
                <a:ln>
                  <a:noFill/>
                </a:ln>
                <a:solidFill>
                  <a:schemeClr val="tx1"/>
                </a:solidFill>
                <a:effectLst/>
                <a:uLnTx/>
                <a:uFillTx/>
                <a:latin typeface="+mj-lt"/>
                <a:ea typeface="+mj-ea"/>
                <a:cs typeface="+mj-cs"/>
              </a:rPr>
              <a:t>     </a:t>
            </a:r>
            <a:r>
              <a:rPr lang="en-IE" sz="16000" b="1" dirty="0" smtClean="0">
                <a:latin typeface="+mj-lt"/>
                <a:ea typeface="+mj-ea"/>
                <a:cs typeface="+mj-cs"/>
              </a:rPr>
              <a:t>	     </a:t>
            </a:r>
            <a:r>
              <a:rPr lang="ga-IE" sz="7200" b="1" dirty="0" smtClean="0">
                <a:latin typeface="+mj-lt"/>
                <a:ea typeface="+mj-ea"/>
                <a:cs typeface="+mj-cs"/>
              </a:rPr>
              <a:t>Iarphlé</a:t>
            </a:r>
            <a:r>
              <a:rPr lang="en-IE" sz="7200" b="1" dirty="0" smtClean="0">
                <a:latin typeface="+mj-lt"/>
                <a:ea typeface="+mj-ea"/>
                <a:cs typeface="+mj-cs"/>
              </a:rPr>
              <a:t> 2</a:t>
            </a:r>
            <a:r>
              <a:rPr kumimoji="0" lang="en-IE" sz="4400" b="1" i="0" u="none" strike="noStrike" kern="1200" cap="none" spc="0" normalizeH="0" baseline="0" noProof="0" dirty="0" smtClean="0">
                <a:ln>
                  <a:noFill/>
                </a:ln>
                <a:solidFill>
                  <a:schemeClr val="tx1"/>
                </a:solidFill>
                <a:effectLst/>
                <a:uLnTx/>
                <a:uFillTx/>
                <a:latin typeface="+mj-lt"/>
                <a:ea typeface="+mj-ea"/>
                <a:cs typeface="+mj-cs"/>
              </a:rPr>
              <a:t>	     </a:t>
            </a:r>
            <a:r>
              <a:rPr kumimoji="0" lang="ga-IE" sz="4400" b="0" i="0" u="none" strike="noStrike" kern="1200" cap="none" spc="0" normalizeH="0" baseline="0" noProof="0" dirty="0" smtClean="0">
                <a:ln>
                  <a:noFill/>
                </a:ln>
                <a:solidFill>
                  <a:schemeClr val="tx1"/>
                </a:solidFill>
                <a:effectLst/>
                <a:uLnTx/>
                <a:uFillTx/>
                <a:latin typeface="+mj-lt"/>
                <a:ea typeface="+mj-ea"/>
                <a:cs typeface="+mj-cs"/>
              </a:rPr>
              <a:t/>
            </a:r>
            <a:br>
              <a:rPr kumimoji="0" lang="ga-IE" sz="4400" b="0" i="0" u="none" strike="noStrike" kern="1200" cap="none" spc="0" normalizeH="0" baseline="0" noProof="0" dirty="0" smtClean="0">
                <a:ln>
                  <a:noFill/>
                </a:ln>
                <a:solidFill>
                  <a:schemeClr val="tx1"/>
                </a:solidFill>
                <a:effectLst/>
                <a:uLnTx/>
                <a:uFillTx/>
                <a:latin typeface="+mj-lt"/>
                <a:ea typeface="+mj-ea"/>
                <a:cs typeface="+mj-cs"/>
              </a:rPr>
            </a:br>
            <a:endParaRPr kumimoji="0" lang="ga-I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ight Arrow 6"/>
          <p:cNvSpPr/>
          <p:nvPr/>
        </p:nvSpPr>
        <p:spPr>
          <a:xfrm flipV="1">
            <a:off x="609600" y="868681"/>
            <a:ext cx="4572000" cy="45719"/>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 name="Picture 1" descr="01H P8-RE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1912" y="4038600"/>
            <a:ext cx="3599688" cy="239877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6172200" cy="7391400"/>
          </a:xfrm>
        </p:spPr>
        <p:txBody>
          <a:bodyPr>
            <a:normAutofit/>
          </a:bodyPr>
          <a:lstStyle/>
          <a:p>
            <a:pPr marL="0" indent="0">
              <a:buNone/>
            </a:pPr>
            <a:r>
              <a:rPr lang="ga-IE" sz="2000" dirty="0" smtClean="0"/>
              <a:t>Scríobh alt d’Iris na Scoile ar thuras éigin a ndeachaigh tú air leis an scoil. Bíodh an t-alt timpeall leathanach ar fhad agus bíodh do chuid gramadaí cruinn ceart. </a:t>
            </a:r>
          </a:p>
          <a:p>
            <a:pPr marL="0" indent="0">
              <a:buNone/>
            </a:pPr>
            <a:endParaRPr lang="ga-IE" sz="2000" dirty="0" smtClean="0"/>
          </a:p>
          <a:p>
            <a:pPr marL="0" indent="0">
              <a:buNone/>
            </a:pPr>
            <a:r>
              <a:rPr lang="ga-IE" sz="2000" dirty="0" smtClean="0"/>
              <a:t>Agus bíodh sé suimiúil chomh maith – is d’Iris na Scoile é!</a:t>
            </a:r>
          </a:p>
          <a:p>
            <a:pPr marL="0" indent="0">
              <a:buNone/>
            </a:pPr>
            <a:endParaRPr lang="ga-IE" sz="2000" dirty="0" smtClean="0"/>
          </a:p>
          <a:p>
            <a:pPr marL="0" indent="0">
              <a:buNone/>
            </a:pPr>
            <a:endParaRPr lang="ga-IE" sz="2000" dirty="0" smtClean="0"/>
          </a:p>
          <a:p>
            <a:pPr marL="0" indent="0">
              <a:buNone/>
            </a:pPr>
            <a:endParaRPr lang="ga-IE" sz="2000" dirty="0" smtClean="0"/>
          </a:p>
          <a:p>
            <a:pPr marL="0" indent="0">
              <a:buNone/>
            </a:pPr>
            <a:endParaRPr lang="ga-IE" sz="2000" smtClean="0"/>
          </a:p>
          <a:p>
            <a:pPr marL="0" indent="0">
              <a:buNone/>
            </a:pPr>
            <a:endParaRPr lang="ga-IE" sz="2000" smtClean="0"/>
          </a:p>
          <a:p>
            <a:pPr marL="0" indent="0">
              <a:buNone/>
            </a:pPr>
            <a:endParaRPr lang="ga-IE" sz="2000" dirty="0" smtClean="0"/>
          </a:p>
          <a:p>
            <a:pPr marL="0" indent="0">
              <a:buNone/>
            </a:pPr>
            <a:r>
              <a:rPr lang="ga-IE" sz="2000" dirty="0" smtClean="0"/>
              <a:t>Ná déan dearmad go mbíonn alt níos suimiúla le léamh nuair a bhíonn tuairimí pearsanta ann agus rudaí á dtabhairt faoi deara ann seachas díreach tuairisciú lom. Abair san alt, mar sin, ní hamháin cá ndeachaigh sibh ach cén saghas áite a bhí ann agus conas mar a bhraith tú nó cad a cheap tú de na rudaí a bhí ar bun agaibh.</a:t>
            </a:r>
            <a:endParaRPr lang="ga-IE" sz="2400" dirty="0" smtClean="0"/>
          </a:p>
          <a:p>
            <a:pPr>
              <a:buNone/>
            </a:pPr>
            <a:endParaRPr lang="en-GB" sz="2400" dirty="0" smtClean="0"/>
          </a:p>
          <a:p>
            <a:pPr>
              <a:buNone/>
            </a:pPr>
            <a:endParaRPr lang="en-GB" sz="2400" dirty="0" smtClean="0"/>
          </a:p>
          <a:p>
            <a:pPr>
              <a:buNone/>
            </a:pPr>
            <a:endParaRPr lang="en-GB" sz="2400" dirty="0" smtClean="0"/>
          </a:p>
          <a:p>
            <a:pPr>
              <a:buNone/>
            </a:pPr>
            <a:endParaRPr lang="en-GB" sz="2400" dirty="0" smtClean="0"/>
          </a:p>
        </p:txBody>
      </p:sp>
      <p:sp>
        <p:nvSpPr>
          <p:cNvPr id="8" name="Title 1"/>
          <p:cNvSpPr txBox="1">
            <a:spLocks/>
          </p:cNvSpPr>
          <p:nvPr/>
        </p:nvSpPr>
        <p:spPr>
          <a:xfrm>
            <a:off x="457200" y="228600"/>
            <a:ext cx="6172200" cy="762000"/>
          </a:xfrm>
          <a:prstGeom prst="rect">
            <a:avLst/>
          </a:prstGeom>
        </p:spPr>
        <p:txBody>
          <a:bodyPr vert="horz" lIns="91440" tIns="45720" rIns="91440" bIns="45720" rtlCol="0" anchor="ctr">
            <a:normAutofit fontScale="25000" lnSpcReduction="20000"/>
          </a:bodyPr>
          <a:lstStyle/>
          <a:p>
            <a:pPr lvl="0">
              <a:spcBef>
                <a:spcPct val="0"/>
              </a:spcBef>
              <a:defRPr/>
            </a:pPr>
            <a:endParaRPr lang="en-IE" sz="12800" dirty="0" smtClean="0">
              <a:latin typeface="+mj-lt"/>
              <a:ea typeface="+mj-ea"/>
              <a:cs typeface="+mj-cs"/>
            </a:endParaRPr>
          </a:p>
          <a:p>
            <a:pPr lvl="0">
              <a:spcBef>
                <a:spcPct val="0"/>
              </a:spcBef>
              <a:defRPr/>
            </a:pPr>
            <a:r>
              <a:rPr lang="en-IE" sz="12800" b="1" dirty="0" smtClean="0"/>
              <a:t>Turais scoile </a:t>
            </a:r>
            <a:r>
              <a:rPr kumimoji="0" lang="en-IE" sz="16000" b="1" i="0" u="none" strike="noStrike" kern="1200" cap="none" spc="0" normalizeH="0" baseline="0" noProof="0" dirty="0" smtClean="0">
                <a:ln>
                  <a:noFill/>
                </a:ln>
                <a:solidFill>
                  <a:schemeClr val="tx1"/>
                </a:solidFill>
                <a:effectLst/>
                <a:uLnTx/>
                <a:uFillTx/>
                <a:latin typeface="+mj-lt"/>
                <a:ea typeface="+mj-ea"/>
                <a:cs typeface="+mj-cs"/>
              </a:rPr>
              <a:t>	     	</a:t>
            </a:r>
            <a:r>
              <a:rPr kumimoji="0" lang="en-IE" sz="16000" b="1" i="0" u="none" strike="noStrike" kern="1200" cap="none" spc="0" normalizeH="0" noProof="0" dirty="0" smtClean="0">
                <a:ln>
                  <a:noFill/>
                </a:ln>
                <a:solidFill>
                  <a:schemeClr val="tx1"/>
                </a:solidFill>
                <a:effectLst/>
                <a:uLnTx/>
                <a:uFillTx/>
                <a:latin typeface="+mj-lt"/>
                <a:ea typeface="+mj-ea"/>
                <a:cs typeface="+mj-cs"/>
              </a:rPr>
              <a:t>     </a:t>
            </a:r>
            <a:r>
              <a:rPr lang="en-IE" sz="16000" b="1" dirty="0" smtClean="0">
                <a:latin typeface="+mj-lt"/>
                <a:ea typeface="+mj-ea"/>
                <a:cs typeface="+mj-cs"/>
              </a:rPr>
              <a:t>	     </a:t>
            </a:r>
            <a:r>
              <a:rPr lang="en-IE" sz="7200" b="1" dirty="0" smtClean="0">
                <a:latin typeface="+mj-lt"/>
                <a:ea typeface="+mj-ea"/>
                <a:cs typeface="+mj-cs"/>
              </a:rPr>
              <a:t>Scríobh</a:t>
            </a:r>
            <a:r>
              <a:rPr kumimoji="0" lang="en-IE" sz="4400" b="1" i="0" u="none" strike="noStrike" kern="1200" cap="none" spc="0" normalizeH="0" baseline="0" noProof="0" dirty="0" smtClean="0">
                <a:ln>
                  <a:noFill/>
                </a:ln>
                <a:solidFill>
                  <a:schemeClr val="tx1"/>
                </a:solidFill>
                <a:effectLst/>
                <a:uLnTx/>
                <a:uFillTx/>
                <a:latin typeface="+mj-lt"/>
                <a:ea typeface="+mj-ea"/>
                <a:cs typeface="+mj-cs"/>
              </a:rPr>
              <a:t>	     </a:t>
            </a:r>
            <a:r>
              <a:rPr kumimoji="0" lang="ga-IE" sz="4400" b="0" i="0" u="none" strike="noStrike" kern="1200" cap="none" spc="0" normalizeH="0" baseline="0" noProof="0" dirty="0" smtClean="0">
                <a:ln>
                  <a:noFill/>
                </a:ln>
                <a:solidFill>
                  <a:schemeClr val="tx1"/>
                </a:solidFill>
                <a:effectLst/>
                <a:uLnTx/>
                <a:uFillTx/>
                <a:latin typeface="+mj-lt"/>
                <a:ea typeface="+mj-ea"/>
                <a:cs typeface="+mj-cs"/>
              </a:rPr>
              <a:t/>
            </a:r>
            <a:br>
              <a:rPr kumimoji="0" lang="ga-IE" sz="4400" b="0" i="0" u="none" strike="noStrike" kern="1200" cap="none" spc="0" normalizeH="0" baseline="0" noProof="0" dirty="0" smtClean="0">
                <a:ln>
                  <a:noFill/>
                </a:ln>
                <a:solidFill>
                  <a:schemeClr val="tx1"/>
                </a:solidFill>
                <a:effectLst/>
                <a:uLnTx/>
                <a:uFillTx/>
                <a:latin typeface="+mj-lt"/>
                <a:ea typeface="+mj-ea"/>
                <a:cs typeface="+mj-cs"/>
              </a:rPr>
            </a:br>
            <a:endParaRPr kumimoji="0" lang="ga-I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ight Arrow 4"/>
          <p:cNvSpPr/>
          <p:nvPr/>
        </p:nvSpPr>
        <p:spPr>
          <a:xfrm flipV="1">
            <a:off x="609600" y="868681"/>
            <a:ext cx="4572000" cy="45719"/>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 name="Picture 1" descr="01H P9.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124200"/>
            <a:ext cx="1335024" cy="18196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TotalTime>
  <Words>1310</Words>
  <Application>Microsoft Office PowerPoint</Application>
  <PresentationFormat>On-screen Show (4:3)</PresentationFormat>
  <Paragraphs>175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 atá ar eolas agat faoi Chúba?</dc:title>
  <dc:creator>user</dc:creator>
  <cp:lastModifiedBy>user1</cp:lastModifiedBy>
  <cp:revision>110</cp:revision>
  <dcterms:created xsi:type="dcterms:W3CDTF">2006-08-16T00:00:00Z</dcterms:created>
  <dcterms:modified xsi:type="dcterms:W3CDTF">2016-01-13T12:29:54Z</dcterms:modified>
</cp:coreProperties>
</file>